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vetica" panose="020B0604020202020204" pitchFamily="3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978A9E-CA52-4FA1-99C3-D90756F27B81}">
  <a:tblStyle styleId="{E0978A9E-CA52-4FA1-99C3-D90756F27B81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803BB3-8F7A-4DAB-96FB-136FA1DD3C0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30EEB28-B6D7-43C8-B0E9-98B87532964A}" styleName="Table_2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13" autoAdjust="0"/>
    <p:restoredTop sz="91885" autoAdjust="0"/>
  </p:normalViewPr>
  <p:slideViewPr>
    <p:cSldViewPr snapToGrid="0">
      <p:cViewPr varScale="1">
        <p:scale>
          <a:sx n="79" d="100"/>
          <a:sy n="79" d="100"/>
        </p:scale>
        <p:origin x="667" y="7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5" name="Google Shape;15;p3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6" name="Google Shape;16;p3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8" name="Google Shape;18;p3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9" name="Google Shape;19;p3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3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1" name="Google Shape;21;p3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3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23" name="Google Shape;23;p3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25" name="Google Shape;25;p3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26" name="Google Shape;26;p3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3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32" name="Google Shape;32;p4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4" name="Google Shape;34;p4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5" name="Google Shape;35;p4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" name="Google Shape;36;p4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8" name="Google Shape;38;p4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39" name="Google Shape;39;p4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0" name="Google Shape;40;p4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" name="Google Shape;42;p4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4" name="Google Shape;44;p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46" name="Google Shape;46;p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7" name="Google Shape;47;p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" name="Google Shape;48;p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49" name="Google Shape;49;p4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0" name="Google Shape;50;p4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4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6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60" name="Google Shape;60;p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" name="Google Shape;61;p6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{E0978A9E-CA52-4FA1-99C3-D90756F27B81}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2" name="Google Shape;62;p6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63" name="Google Shape;63;p6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6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66" name="Google Shape;66;p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67;p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68" name="Google Shape;68;p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69" name="Google Shape;69;p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1" name="Google Shape;71;p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7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7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7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6" name="Google Shape;76;p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7" name="Google Shape;77;p7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9" name="Google Shape;79;p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1" name="Google Shape;81;p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2" name="Google Shape;82;p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84" name="Google Shape;84;p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5" name="Google Shape;85;p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7" name="Google Shape;87;p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8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8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8"/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8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200"/>
              <a:buFont typeface="Arial"/>
              <a:buNone/>
            </a:pPr>
            <a:r>
              <a:rPr lang="ru-RU" sz="2200" b="1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Картинка проекта</a:t>
            </a:r>
            <a:endParaRPr/>
          </a:p>
        </p:txBody>
      </p:sp>
      <p:sp>
        <p:nvSpPr>
          <p:cNvPr id="99" name="Google Shape;99;p8"/>
          <p:cNvSpPr txBox="1"/>
          <p:nvPr/>
        </p:nvSpPr>
        <p:spPr>
          <a:xfrm>
            <a:off x="119901" y="6106570"/>
            <a:ext cx="5805405" cy="410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67"/>
              <a:buFont typeface="Helvetica Neue"/>
              <a:buNone/>
            </a:pPr>
            <a:r>
              <a:rPr lang="ru-RU" sz="1867" b="0" i="0" u="none" strike="noStrike" cap="none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2023</a:t>
            </a:r>
            <a:endParaRPr sz="1867" b="0" i="0" u="none" strike="noStrike" cap="none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8"/>
          <p:cNvSpPr txBox="1"/>
          <p:nvPr/>
        </p:nvSpPr>
        <p:spPr>
          <a:xfrm>
            <a:off x="304650" y="830003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ru-RU" sz="4000">
                <a:solidFill>
                  <a:srgbClr val="8F00FF"/>
                </a:solidFill>
              </a:rPr>
              <a:t>Электронный профайл студента</a:t>
            </a:r>
            <a:endParaRPr sz="6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endParaRPr sz="6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8F00FF"/>
                </a:solidFill>
              </a:rPr>
              <a:t>Бородулин Илья</a:t>
            </a:r>
            <a:r>
              <a:rPr lang="ru-RU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1B1B1B"/>
                </a:solidFill>
              </a:rPr>
              <a:t>МФТИ</a:t>
            </a: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300">
                <a:solidFill>
                  <a:srgbClr val="1B1B1B"/>
                </a:solidFill>
              </a:rPr>
              <a:t>6</a:t>
            </a: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300">
                <a:solidFill>
                  <a:srgbClr val="1B1B1B"/>
                </a:solidFill>
              </a:rPr>
              <a:t>ФАКТ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1B1B1B"/>
                </a:solidFill>
              </a:rPr>
              <a:t>EDUNET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1" name="Google Shape;10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65276" y="163040"/>
            <a:ext cx="176530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46B826-E5C4-FC9A-36FD-90F5BBF25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3920" y="3011472"/>
            <a:ext cx="3408011" cy="34080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/>
        </p:nvSpPr>
        <p:spPr>
          <a:xfrm>
            <a:off x="910057" y="1443462"/>
            <a:ext cx="103719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8F00FF"/>
                </a:solidFill>
              </a:rPr>
              <a:t>Приложение, позволяющее студенту оперативно решать административные вопросы и проблемы, возникающие во время обучения в университете. Продаваться будет готовое для внедрение в систему вуза приложение с настроенным под заказчика функционалом.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9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9" name="Google Shape;109;p9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" name="Google Shape;110;p9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" name="Google Shape;111;p9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12" name="Google Shape;112;p9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" name="Google Shape;113;p9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Продукт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" name="Google Shape;114;p9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9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6" name="Google Shape;11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10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2" name="Google Shape;122;p10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10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124;p10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25" name="Google Shape;125;p10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10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Проблема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" name="Google Shape;127;p10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10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0"/>
          <p:cNvSpPr txBox="1"/>
          <p:nvPr/>
        </p:nvSpPr>
        <p:spPr>
          <a:xfrm>
            <a:off x="910048" y="2551869"/>
            <a:ext cx="103719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rgbClr val="8F00FF"/>
                </a:solidFill>
              </a:rPr>
              <a:t>Проблема долговременности, непрозрачности и сложности процедур, которые должен проходить студент в университете. </a:t>
            </a:r>
            <a:endParaRPr sz="3600"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1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6" name="Google Shape;136;p11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11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" name="Google Shape;138;p11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39" name="Google Shape;139;p11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11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p11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11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1"/>
          <p:cNvSpPr txBox="1"/>
          <p:nvPr/>
        </p:nvSpPr>
        <p:spPr>
          <a:xfrm>
            <a:off x="910048" y="1720489"/>
            <a:ext cx="103719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dirty="0">
                <a:solidFill>
                  <a:srgbClr val="8F00FF"/>
                </a:solidFill>
              </a:rPr>
              <a:t>Будет разработано мобильное приложение на </a:t>
            </a:r>
            <a:r>
              <a:rPr lang="ru-RU" sz="3600" dirty="0" err="1">
                <a:solidFill>
                  <a:srgbClr val="8F00FF"/>
                </a:solidFill>
              </a:rPr>
              <a:t>iOS</a:t>
            </a:r>
            <a:r>
              <a:rPr lang="ru-RU" sz="3600" dirty="0">
                <a:solidFill>
                  <a:srgbClr val="8F00FF"/>
                </a:solidFill>
              </a:rPr>
              <a:t> и </a:t>
            </a:r>
            <a:r>
              <a:rPr lang="ru-RU" sz="3600" dirty="0" err="1">
                <a:solidFill>
                  <a:srgbClr val="8F00FF"/>
                </a:solidFill>
              </a:rPr>
              <a:t>Android</a:t>
            </a:r>
            <a:r>
              <a:rPr lang="ru-RU" sz="3600" dirty="0">
                <a:solidFill>
                  <a:srgbClr val="8F00FF"/>
                </a:solidFill>
              </a:rPr>
              <a:t>, подключаемое к базам данных университета на системе 1С:Предприятие. Техническое задание на разработку системы информационной поддержки продукта было создано в рамках дипломной работы. </a:t>
            </a:r>
            <a:endParaRPr sz="3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4" name="Google Shape;164;p1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13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" name="Google Shape;166;p13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67" name="Google Shape;167;p1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Бизнес-модель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" name="Google Shape;169;p1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82802E-5BC1-74AB-9E5A-E7D35F733B77}"/>
              </a:ext>
            </a:extLst>
          </p:cNvPr>
          <p:cNvSpPr txBox="1"/>
          <p:nvPr/>
        </p:nvSpPr>
        <p:spPr>
          <a:xfrm>
            <a:off x="3541918" y="319780"/>
            <a:ext cx="5069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8F00FF"/>
                </a:solidFill>
              </a:rPr>
              <a:t>Две модели монетизации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E7BB24-6CEF-12A6-8221-9D1D86145CF6}"/>
              </a:ext>
            </a:extLst>
          </p:cNvPr>
          <p:cNvSpPr txBox="1"/>
          <p:nvPr/>
        </p:nvSpPr>
        <p:spPr>
          <a:xfrm>
            <a:off x="2331828" y="1242581"/>
            <a:ext cx="982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B2C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300E65-B870-4FEC-94E7-618765084BEB}"/>
              </a:ext>
            </a:extLst>
          </p:cNvPr>
          <p:cNvSpPr txBox="1"/>
          <p:nvPr/>
        </p:nvSpPr>
        <p:spPr>
          <a:xfrm>
            <a:off x="8496586" y="1242581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B2B</a:t>
            </a:r>
            <a:endParaRPr lang="ru-RU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F58144-A9C8-24C0-8DF6-663E31A7BCE2}"/>
              </a:ext>
            </a:extLst>
          </p:cNvPr>
          <p:cNvSpPr txBox="1"/>
          <p:nvPr/>
        </p:nvSpPr>
        <p:spPr>
          <a:xfrm>
            <a:off x="236704" y="2105561"/>
            <a:ext cx="5173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Некоторые функции будут платными или </a:t>
            </a:r>
          </a:p>
          <a:p>
            <a:r>
              <a:rPr lang="ru-RU" sz="2000" dirty="0"/>
              <a:t>за подписку внутри приложения</a:t>
            </a:r>
          </a:p>
          <a:p>
            <a:endParaRPr lang="ru-RU" sz="2000" dirty="0"/>
          </a:p>
          <a:p>
            <a:r>
              <a:rPr lang="ru-RU" sz="2000" dirty="0"/>
              <a:t>Встроенная реклама в приложение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734BD-01B3-C083-3836-65A5E69887FA}"/>
              </a:ext>
            </a:extLst>
          </p:cNvPr>
          <p:cNvSpPr txBox="1"/>
          <p:nvPr/>
        </p:nvSpPr>
        <p:spPr>
          <a:xfrm>
            <a:off x="236704" y="4306643"/>
            <a:ext cx="585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chemeClr val="accent1"/>
                </a:solidFill>
              </a:rPr>
              <a:t>Планируется на первом этапе реального запуска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CCE0D9-C5C9-AA0F-B570-23484F21CDA6}"/>
              </a:ext>
            </a:extLst>
          </p:cNvPr>
          <p:cNvSpPr txBox="1"/>
          <p:nvPr/>
        </p:nvSpPr>
        <p:spPr>
          <a:xfrm>
            <a:off x="6801659" y="2105561"/>
            <a:ext cx="468570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8F00FF"/>
                </a:solidFill>
              </a:rPr>
              <a:t>Оформляется договор с учебной организацией условия оплаты 30% на 70%</a:t>
            </a:r>
          </a:p>
          <a:p>
            <a:endParaRPr lang="ru-RU" sz="20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000" dirty="0">
                <a:solidFill>
                  <a:srgbClr val="8F00FF"/>
                </a:solidFill>
              </a:rPr>
              <a:t>Цена внедрения в один вуз 5 000 000 руб.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000" dirty="0">
                <a:solidFill>
                  <a:srgbClr val="8F00FF"/>
                </a:solidFill>
              </a:rPr>
              <a:t>SOM - 1 вуз (МФТИ) = 5 000 000 руб.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000" dirty="0">
                <a:solidFill>
                  <a:srgbClr val="8F00FF"/>
                </a:solidFill>
              </a:rPr>
              <a:t>SAM - 221 вуз Москвы = 1100 млн руб.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2000" dirty="0">
                <a:solidFill>
                  <a:srgbClr val="8F00FF"/>
                </a:solidFill>
              </a:rPr>
              <a:t>TAM - 1024 вуза России = 5120 млн руб.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78" name="Google Shape;178;p1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14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81" name="Google Shape;181;p14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" name="Google Shape;183;p1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1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5" name="Google Shape;18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4"/>
          <p:cNvSpPr txBox="1"/>
          <p:nvPr/>
        </p:nvSpPr>
        <p:spPr>
          <a:xfrm>
            <a:off x="1115353" y="497308"/>
            <a:ext cx="10372013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основные конкурентные преимущества</a:t>
            </a:r>
            <a:endParaRPr dirty="0"/>
          </a:p>
        </p:txBody>
      </p:sp>
      <p:graphicFrame>
        <p:nvGraphicFramePr>
          <p:cNvPr id="187" name="Google Shape;187;p14"/>
          <p:cNvGraphicFramePr/>
          <p:nvPr/>
        </p:nvGraphicFramePr>
        <p:xfrm>
          <a:off x="225807" y="1710634"/>
          <a:ext cx="11716050" cy="1726560"/>
        </p:xfrm>
        <a:graphic>
          <a:graphicData uri="http://schemas.openxmlformats.org/drawingml/2006/table">
            <a:tbl>
              <a:tblPr firstRow="1" bandRow="1">
                <a:noFill/>
                <a:tableStyleId>{130EEB28-B6D7-43C8-B0E9-98B87532964A}</a:tableStyleId>
              </a:tblPr>
              <a:tblGrid>
                <a:gridCol w="347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ПРОИЗВОДИТЕЛЬ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MyUni</a:t>
                      </a:r>
                      <a:endParaRPr dirty="0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ПРОДУКТ ПРОЕКТА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Продукт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Доска студенческих объявлений</a:t>
                      </a:r>
                      <a:endParaRPr sz="16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Мобильное приложение</a:t>
                      </a:r>
                      <a:endParaRPr sz="2400"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Страна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Россия</a:t>
                      </a:r>
                      <a:endParaRPr sz="160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Стоимость, руб.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6800 тыс. руб.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1">
                          <a:solidFill>
                            <a:srgbClr val="ED38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3500 тыс. руб.</a:t>
                      </a:r>
                      <a:endParaRPr sz="1600" b="1" u="none" strike="noStrike" cap="none">
                        <a:solidFill>
                          <a:srgbClr val="ED38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ru-R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решения административных проблем студента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dirty="0"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8" name="Google Shape;188;p14"/>
          <p:cNvSpPr txBox="1"/>
          <p:nvPr/>
        </p:nvSpPr>
        <p:spPr>
          <a:xfrm>
            <a:off x="225807" y="3719572"/>
            <a:ext cx="61722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ПРЕИМУЩЕСТВА ПРОДУКТА: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Calibri"/>
              <a:buNone/>
            </a:pPr>
            <a:r>
              <a:rPr lang="ru-RU" sz="1600" b="0" i="0" u="none" strike="noStrike" cap="none" dirty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 Решен</a:t>
            </a:r>
            <a:r>
              <a:rPr lang="ru-RU" sz="1600" dirty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ие проблем требующих взаимодействия с бюрократическим аппаратом университета 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6767757" y="3719572"/>
            <a:ext cx="5174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НИША ПРОДУКТА: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3833"/>
              </a:buClr>
              <a:buSzPts val="1600"/>
              <a:buFont typeface="Calibri"/>
              <a:buNone/>
            </a:pPr>
            <a:r>
              <a:rPr lang="ru-RU" sz="1600" b="0" i="0" u="none" strike="noStrike" cap="none" dirty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 Приложение для студентов </a:t>
            </a:r>
            <a:r>
              <a:rPr lang="ru-RU" sz="1600" dirty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на время обучения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86;p14">
            <a:extLst>
              <a:ext uri="{FF2B5EF4-FFF2-40B4-BE49-F238E27FC236}">
                <a16:creationId xmlns:a16="http://schemas.microsoft.com/office/drawing/2014/main" id="{AEBDFDB9-D333-F831-E8FB-6A1095F56E84}"/>
              </a:ext>
            </a:extLst>
          </p:cNvPr>
          <p:cNvSpPr txBox="1"/>
          <p:nvPr/>
        </p:nvSpPr>
        <p:spPr>
          <a:xfrm>
            <a:off x="1212000" y="4728472"/>
            <a:ext cx="10372013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основные конкурентные преимущества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15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95" name="Google Shape;195;p15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15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" name="Google Shape;197;p15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98" name="Google Shape;198;p15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План развития проекта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0" name="Google Shape;200;p15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15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2" name="Google Shape;20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15"/>
          <p:cNvGrpSpPr/>
          <p:nvPr/>
        </p:nvGrpSpPr>
        <p:grpSpPr>
          <a:xfrm>
            <a:off x="539803" y="1199227"/>
            <a:ext cx="8853076" cy="1044000"/>
            <a:chOff x="539803" y="1123027"/>
            <a:chExt cx="8853076" cy="1044000"/>
          </a:xfrm>
        </p:grpSpPr>
        <p:sp>
          <p:nvSpPr>
            <p:cNvPr id="204" name="Google Shape;204;p15"/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FBB3C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0</a:t>
              </a:r>
              <a:endParaRPr sz="2200" b="1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ru-RU" sz="180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мес)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1704513" y="1167974"/>
              <a:ext cx="430523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прототипа продукт</a:t>
              </a:r>
              <a:r>
                <a:rPr lang="ru-RU" b="1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а решающего на первичных этапах до трех болей клиента</a:t>
              </a: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3833"/>
                </a:buClr>
                <a:buSzPts val="2800"/>
                <a:buFont typeface="Calibri"/>
                <a:buNone/>
              </a:pPr>
              <a:r>
                <a:rPr lang="ru-RU" sz="2800" b="1" dirty="0">
                  <a:solidFill>
                    <a:srgbClr val="ED3833"/>
                  </a:solidFill>
                  <a:latin typeface="Calibri"/>
                  <a:ea typeface="Calibri"/>
                  <a:cs typeface="Calibri"/>
                  <a:sym typeface="Calibri"/>
                </a:rPr>
                <a:t>250 </a:t>
              </a:r>
              <a:r>
                <a:rPr lang="ru-RU" sz="2800" b="1" dirty="0" err="1">
                  <a:solidFill>
                    <a:srgbClr val="ED3833"/>
                  </a:solidFill>
                  <a:latin typeface="Calibri"/>
                  <a:ea typeface="Calibri"/>
                  <a:cs typeface="Calibri"/>
                  <a:sym typeface="Calibri"/>
                </a:rPr>
                <a:t>тыс</a:t>
              </a:r>
              <a:r>
                <a:rPr lang="ru-RU" sz="2800" b="1" i="0" u="none" strike="noStrike" cap="none" dirty="0">
                  <a:solidFill>
                    <a:srgbClr val="ED3833"/>
                  </a:solidFill>
                  <a:latin typeface="Calibri"/>
                  <a:ea typeface="Calibri"/>
                  <a:cs typeface="Calibri"/>
                  <a:sym typeface="Calibri"/>
                </a:rPr>
                <a:t> руб.</a:t>
              </a:r>
              <a:endParaRPr dirty="0"/>
            </a:p>
          </p:txBody>
        </p:sp>
      </p:grpSp>
      <p:grpSp>
        <p:nvGrpSpPr>
          <p:cNvPr id="208" name="Google Shape;208;p15"/>
          <p:cNvGrpSpPr/>
          <p:nvPr/>
        </p:nvGrpSpPr>
        <p:grpSpPr>
          <a:xfrm>
            <a:off x="1456945" y="2314576"/>
            <a:ext cx="8864434" cy="1142003"/>
            <a:chOff x="539803" y="1025024"/>
            <a:chExt cx="8864434" cy="1142003"/>
          </a:xfrm>
        </p:grpSpPr>
        <p:sp>
          <p:nvSpPr>
            <p:cNvPr id="209" name="Google Shape;209;p15"/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1</a:t>
              </a:r>
              <a:endParaRPr/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ru-RU" sz="180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мес)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1658113" y="1025024"/>
              <a:ext cx="4305300" cy="7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Испытание разработанного продукта</a:t>
              </a:r>
              <a:r>
                <a:rPr lang="ru-RU" b="1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на базе МФТИ</a:t>
              </a: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по функциональным свойствам и технико-экономическим характеристикам в условия</a:t>
              </a:r>
              <a:r>
                <a:rPr lang="ru-RU" b="1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х работы с реальными базами студентов и документами</a:t>
              </a:r>
              <a:endParaRPr sz="1400" b="1" i="1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3833"/>
                </a:buClr>
                <a:buSzPts val="2800"/>
                <a:buFont typeface="Helvetica Neue"/>
                <a:buNone/>
              </a:pPr>
              <a:r>
                <a:rPr lang="ru-RU" sz="2800" b="1" dirty="0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750 </a:t>
              </a:r>
              <a:r>
                <a:rPr lang="ru-RU" sz="2800" b="1" dirty="0" err="1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тыс</a:t>
              </a:r>
              <a:r>
                <a:rPr lang="ru-RU" sz="2800" b="1" i="0" u="none" strike="noStrike" cap="none" dirty="0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руб.</a:t>
              </a:r>
              <a:endParaRPr dirty="0"/>
            </a:p>
          </p:txBody>
        </p:sp>
      </p:grpSp>
      <p:grpSp>
        <p:nvGrpSpPr>
          <p:cNvPr id="213" name="Google Shape;213;p15"/>
          <p:cNvGrpSpPr/>
          <p:nvPr/>
        </p:nvGrpSpPr>
        <p:grpSpPr>
          <a:xfrm>
            <a:off x="2374087" y="3527928"/>
            <a:ext cx="8853076" cy="962111"/>
            <a:chOff x="2374087" y="3415045"/>
            <a:chExt cx="8853076" cy="962111"/>
          </a:xfrm>
        </p:grpSpPr>
        <p:sp>
          <p:nvSpPr>
            <p:cNvPr id="214" name="Google Shape;214;p15"/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2</a:t>
              </a:r>
              <a:endParaRPr/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ru-RU" sz="180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мес)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3492372" y="3415045"/>
              <a:ext cx="4305300" cy="7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Сертификация продукта</a:t>
              </a:r>
              <a:r>
                <a:rPr lang="ru-RU" b="1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для выпуска на мобильных системах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Производство: </a:t>
              </a:r>
              <a:r>
                <a:rPr lang="ru-RU" b="1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собственное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Вывод продукта на рынок.</a:t>
              </a: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3833"/>
                </a:buClr>
                <a:buSzPts val="2800"/>
                <a:buFont typeface="Helvetica Neue"/>
                <a:buNone/>
              </a:pPr>
              <a:r>
                <a:rPr lang="ru-RU" sz="2800" b="1" dirty="0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1500 </a:t>
              </a:r>
              <a:r>
                <a:rPr lang="ru-RU" sz="2800" b="1" dirty="0" err="1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тыс</a:t>
              </a:r>
              <a:r>
                <a:rPr lang="ru-RU" sz="2800" b="1" i="0" u="none" strike="noStrike" cap="none" dirty="0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руб.</a:t>
              </a:r>
              <a:endParaRPr dirty="0"/>
            </a:p>
          </p:txBody>
        </p:sp>
      </p:grpSp>
      <p:grpSp>
        <p:nvGrpSpPr>
          <p:cNvPr id="218" name="Google Shape;218;p15"/>
          <p:cNvGrpSpPr/>
          <p:nvPr/>
        </p:nvGrpSpPr>
        <p:grpSpPr>
          <a:xfrm>
            <a:off x="3346716" y="4659391"/>
            <a:ext cx="8853076" cy="864108"/>
            <a:chOff x="2374087" y="3513048"/>
            <a:chExt cx="8853076" cy="864108"/>
          </a:xfrm>
        </p:grpSpPr>
        <p:sp>
          <p:nvSpPr>
            <p:cNvPr id="219" name="Google Shape;219;p15"/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46800" rIns="108000" bIns="45700" anchor="ctr" anchorCtr="0">
              <a:noAutofit/>
            </a:bodyPr>
            <a:lstStyle/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2200"/>
                <a:buFont typeface="Calibri"/>
                <a:buNone/>
              </a:pPr>
              <a:r>
                <a:rPr lang="ru-RU" sz="22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Этап 3</a:t>
              </a:r>
              <a:endParaRPr sz="2200" b="1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25475" marR="0" lvl="0" indent="-62547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ru-RU" sz="1800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мес)</a:t>
              </a:r>
              <a:r>
                <a:rPr lang="ru-RU" sz="2400" b="0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3538797" y="3689073"/>
              <a:ext cx="43052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Увеличение продаж продукта.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D0D0D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rgbClr val="0D0D0D"/>
                  </a:solidFill>
                  <a:latin typeface="Calibri"/>
                  <a:ea typeface="Calibri"/>
                  <a:cs typeface="Calibri"/>
                  <a:sym typeface="Calibri"/>
                </a:rPr>
                <a:t>Производство: собственное. </a:t>
              </a: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3833"/>
                </a:buClr>
                <a:buSzPts val="2800"/>
                <a:buFont typeface="Helvetica Neue"/>
                <a:buNone/>
              </a:pPr>
              <a:r>
                <a:rPr lang="ru-RU" sz="2800" b="1" dirty="0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1000 </a:t>
              </a:r>
              <a:r>
                <a:rPr lang="ru-RU" sz="2800" b="1" dirty="0" err="1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тыс</a:t>
              </a:r>
              <a:r>
                <a:rPr lang="ru-RU" sz="2800" b="1" i="0" u="none" strike="noStrike" cap="none" dirty="0">
                  <a:solidFill>
                    <a:srgbClr val="ED383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руб.</a:t>
              </a:r>
              <a:endParaRPr dirty="0"/>
            </a:p>
          </p:txBody>
        </p:sp>
      </p:grpSp>
      <p:grpSp>
        <p:nvGrpSpPr>
          <p:cNvPr id="223" name="Google Shape;223;p15"/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24" name="Google Shape;224;p15"/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ru-RU" sz="2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ИТОГО</a:t>
              </a:r>
              <a:endPara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бюджет проекта:</a:t>
              </a: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9363853" y="5772475"/>
              <a:ext cx="20244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ru-RU" sz="2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3500 тыс</a:t>
              </a:r>
              <a:r>
                <a:rPr lang="ru-RU" sz="2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руб.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1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31" name="Google Shape;231;p1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2" name="Google Shape;232;p16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16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34" name="Google Shape;234;p16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Команда проекта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16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6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" name="Google Shape;239;p16"/>
          <p:cNvGraphicFramePr/>
          <p:nvPr/>
        </p:nvGraphicFramePr>
        <p:xfrm>
          <a:off x="654409" y="4688930"/>
          <a:ext cx="10883200" cy="1676440"/>
        </p:xfrm>
        <a:graphic>
          <a:graphicData uri="http://schemas.openxmlformats.org/drawingml/2006/table">
            <a:tbl>
              <a:tblPr firstRow="1" bandRow="1">
                <a:noFill/>
                <a:tableStyleId>{130EEB28-B6D7-43C8-B0E9-98B87532964A}</a:tableStyleId>
              </a:tblPr>
              <a:tblGrid>
                <a:gridCol w="1088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u="none" strike="noStrike" cap="none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CEO</a:t>
                      </a:r>
                      <a:endParaRPr sz="20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УПРАВЛЕНИЕ ПРОЕКТОМ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БОРОДУЛИН </a:t>
                      </a:r>
                      <a:endParaRPr b="1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Илья Ильич</a:t>
                      </a:r>
                      <a:endParaRPr b="1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</a:t>
                      </a:r>
                      <a:r>
                        <a:rPr lang="ru-RU" sz="1200" b="1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ru-RU" sz="1200" b="1" u="none" strike="noStrike" cap="none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-го курса </a:t>
                      </a:r>
                      <a:r>
                        <a:rPr lang="ru-RU" sz="1200" b="1" i="1">
                          <a:solidFill>
                            <a:srgbClr val="FD493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МФТИ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0" name="Google Shape;24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8289" y="192363"/>
            <a:ext cx="6435421" cy="4384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17"/>
          <p:cNvGrpSpPr/>
          <p:nvPr/>
        </p:nvGrpSpPr>
        <p:grpSpPr>
          <a:xfrm>
            <a:off x="-18531" y="6365336"/>
            <a:ext cx="554015" cy="506846"/>
            <a:chOff x="-11752" y="-1"/>
            <a:chExt cx="554014" cy="506844"/>
          </a:xfrm>
        </p:grpSpPr>
        <p:sp>
          <p:nvSpPr>
            <p:cNvPr id="246" name="Google Shape;246;p1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7" name="Google Shape;247;p17"/>
            <p:cNvSpPr txBox="1"/>
            <p:nvPr/>
          </p:nvSpPr>
          <p:spPr>
            <a:xfrm>
              <a:off x="-11752" y="114963"/>
              <a:ext cx="4050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8" name="Google Shape;248;p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49" name="Google Shape;249;p17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Текущее состояние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1" name="Google Shape;251;p1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7366" y="0"/>
            <a:ext cx="637692" cy="72944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7"/>
          <p:cNvSpPr txBox="1"/>
          <p:nvPr/>
        </p:nvSpPr>
        <p:spPr>
          <a:xfrm>
            <a:off x="910054" y="2443947"/>
            <a:ext cx="103719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Участие в акселератор</a:t>
            </a:r>
            <a:r>
              <a:rPr lang="ru-RU" sz="3600">
                <a:solidFill>
                  <a:srgbClr val="8F00FF"/>
                </a:solidFill>
              </a:rPr>
              <a:t>е Физтех.Идея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Участие в тренингах </a:t>
            </a:r>
            <a:r>
              <a:rPr lang="ru-RU" sz="3600">
                <a:solidFill>
                  <a:srgbClr val="8F00FF"/>
                </a:solidFill>
              </a:rPr>
              <a:t>предпринимательских компетенций в ФП ПУТП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3" name="Google Shape;263;p18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33918"/>
            <a:ext cx="3417973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8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0" y="1788748"/>
            <a:ext cx="3896248" cy="5131928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8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1B1B1B"/>
                </a:solidFill>
              </a:rPr>
              <a:t>+7</a:t>
            </a: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300">
                <a:solidFill>
                  <a:srgbClr val="1B1B1B"/>
                </a:solidFill>
              </a:rPr>
              <a:t>925 534 28 02</a:t>
            </a: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>
                <a:solidFill>
                  <a:srgbClr val="1B1B1B"/>
                </a:solidFill>
              </a:rPr>
              <a:t>borodulin@phystech.edu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6" name="Google Shape;266;p18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67" name="Google Shape;267;p18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8" name="Google Shape;268;p18"/>
            <p:cNvSpPr txBox="1"/>
            <p:nvPr/>
          </p:nvSpPr>
          <p:spPr>
            <a:xfrm>
              <a:off x="28810" y="114963"/>
              <a:ext cx="4014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405</Words>
  <Application>Microsoft Office PowerPoint</Application>
  <PresentationFormat>Широкоэкранный</PresentationFormat>
  <Paragraphs>96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Arial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Илья</dc:creator>
  <cp:lastModifiedBy>Илья Бородулин</cp:lastModifiedBy>
  <cp:revision>2</cp:revision>
  <dcterms:modified xsi:type="dcterms:W3CDTF">2023-11-25T11:07:20Z</dcterms:modified>
</cp:coreProperties>
</file>