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9"/>
  </p:notesMasterIdLst>
  <p:handoutMasterIdLst>
    <p:handoutMasterId r:id="rId20"/>
  </p:handoutMasterIdLst>
  <p:sldIdLst>
    <p:sldId id="260" r:id="rId6"/>
    <p:sldId id="295" r:id="rId7"/>
    <p:sldId id="304" r:id="rId8"/>
    <p:sldId id="307" r:id="rId9"/>
    <p:sldId id="297" r:id="rId10"/>
    <p:sldId id="308" r:id="rId11"/>
    <p:sldId id="298" r:id="rId12"/>
    <p:sldId id="299" r:id="rId13"/>
    <p:sldId id="300" r:id="rId14"/>
    <p:sldId id="301" r:id="rId15"/>
    <p:sldId id="302" r:id="rId16"/>
    <p:sldId id="303" r:id="rId17"/>
    <p:sldId id="306" r:id="rId18"/>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13D"/>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90" autoAdjust="0"/>
    <p:restoredTop sz="95604" autoAdjust="0"/>
  </p:normalViewPr>
  <p:slideViewPr>
    <p:cSldViewPr snapToGrid="0">
      <p:cViewPr varScale="1">
        <p:scale>
          <a:sx n="67" d="100"/>
          <a:sy n="67" d="100"/>
        </p:scale>
        <p:origin x="1002" y="48"/>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Лист1!$B$1</c:f>
              <c:strCache>
                <c:ptCount val="1"/>
                <c:pt idx="0">
                  <c:v>Доля на рынке</c:v>
                </c:pt>
              </c:strCache>
            </c:strRef>
          </c:tx>
          <c:dPt>
            <c:idx val="0"/>
            <c:bubble3D val="0"/>
            <c:spPr>
              <a:solidFill>
                <a:schemeClr val="accent1">
                  <a:shade val="76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DF2-4B6D-BC80-7F7BA3BBBC96}"/>
              </c:ext>
            </c:extLst>
          </c:dPt>
          <c:dPt>
            <c:idx val="1"/>
            <c:bubble3D val="0"/>
            <c:spPr>
              <a:solidFill>
                <a:schemeClr val="accent1">
                  <a:tint val="77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2DF2-4B6D-BC80-7F7BA3BBBC96}"/>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ru-RU"/>
                </a:p>
              </c:txPr>
              <c:dLblPos val="outEnd"/>
              <c:showLegendKey val="0"/>
              <c:showVal val="0"/>
              <c:showCatName val="1"/>
              <c:showSerName val="0"/>
              <c:showPercent val="1"/>
              <c:showBubbleSize val="0"/>
              <c:extLst>
                <c:ext xmlns:c16="http://schemas.microsoft.com/office/drawing/2014/chart" uri="{C3380CC4-5D6E-409C-BE32-E72D297353CC}">
                  <c16:uniqueId val="{00000001-2DF2-4B6D-BC80-7F7BA3BBBC96}"/>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ru-RU"/>
                </a:p>
              </c:txPr>
              <c:dLblPos val="outEnd"/>
              <c:showLegendKey val="0"/>
              <c:showVal val="0"/>
              <c:showCatName val="1"/>
              <c:showSerName val="0"/>
              <c:showPercent val="1"/>
              <c:showBubbleSize val="0"/>
              <c:extLst>
                <c:ext xmlns:c16="http://schemas.microsoft.com/office/drawing/2014/chart" uri="{C3380CC4-5D6E-409C-BE32-E72D297353CC}">
                  <c16:uniqueId val="{00000002-2DF2-4B6D-BC80-7F7BA3BBBC96}"/>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ru-RU"/>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1"/>
                <c:pt idx="0">
                  <c:v>Интерактивный Петербург</c:v>
                </c:pt>
              </c:strCache>
            </c:strRef>
          </c:cat>
          <c:val>
            <c:numRef>
              <c:f>Лист1!$B$2:$B$3</c:f>
              <c:numCache>
                <c:formatCode>General</c:formatCode>
                <c:ptCount val="2"/>
                <c:pt idx="0">
                  <c:v>0.02</c:v>
                </c:pt>
                <c:pt idx="1">
                  <c:v>0.98</c:v>
                </c:pt>
              </c:numCache>
            </c:numRef>
          </c:val>
          <c:extLst>
            <c:ext xmlns:c16="http://schemas.microsoft.com/office/drawing/2014/chart" uri="{C3380CC4-5D6E-409C-BE32-E72D297353CC}">
              <c16:uniqueId val="{00000000-2DF2-4B6D-BC80-7F7BA3BBBC96}"/>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CD14F4-8240-4EA8-9D10-577DBF1B4B42}"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ru-RU"/>
        </a:p>
      </dgm:t>
    </dgm:pt>
    <dgm:pt modelId="{AA3A2256-26F6-48E3-B549-F471A7E1706B}">
      <dgm:prSet phldrT="[Текст]"/>
      <dgm:spPr/>
      <dgm:t>
        <a:bodyPr/>
        <a:lstStyle/>
        <a:p>
          <a:r>
            <a:rPr lang="ru-RU" dirty="0"/>
            <a:t>.</a:t>
          </a:r>
        </a:p>
      </dgm:t>
    </dgm:pt>
    <dgm:pt modelId="{97D21FB1-23E9-4D6B-ACB5-A8BA3BC38453}" type="parTrans" cxnId="{7D1FE69D-0870-4B78-B289-2E9259ACB7D4}">
      <dgm:prSet/>
      <dgm:spPr/>
      <dgm:t>
        <a:bodyPr/>
        <a:lstStyle/>
        <a:p>
          <a:endParaRPr lang="ru-RU"/>
        </a:p>
      </dgm:t>
    </dgm:pt>
    <dgm:pt modelId="{D4DAD738-F9DC-48F8-B344-FE8C71161906}" type="sibTrans" cxnId="{7D1FE69D-0870-4B78-B289-2E9259ACB7D4}">
      <dgm:prSet/>
      <dgm:spPr/>
      <dgm:t>
        <a:bodyPr/>
        <a:lstStyle/>
        <a:p>
          <a:endParaRPr lang="ru-RU"/>
        </a:p>
      </dgm:t>
    </dgm:pt>
    <dgm:pt modelId="{7DACA15F-A587-4A3E-99F6-E104E68DA97A}">
      <dgm:prSet phldrT="[Текст]"/>
      <dgm:spPr/>
      <dgm:t>
        <a:bodyPr/>
        <a:lstStyle/>
        <a:p>
          <a:r>
            <a:rPr lang="ru-RU" b="1" dirty="0">
              <a:solidFill>
                <a:schemeClr val="bg1"/>
              </a:solidFill>
            </a:rPr>
            <a:t>Проект ориентирован на широкий спектр потребителей. </a:t>
          </a:r>
          <a:endParaRPr lang="ru-RU" b="1" dirty="0"/>
        </a:p>
      </dgm:t>
    </dgm:pt>
    <dgm:pt modelId="{79CFB98C-2883-4500-AC24-5B03D660FE1F}" type="parTrans" cxnId="{586CFDB7-51DB-4E88-B289-7B631D10B7BA}">
      <dgm:prSet/>
      <dgm:spPr/>
      <dgm:t>
        <a:bodyPr/>
        <a:lstStyle/>
        <a:p>
          <a:endParaRPr lang="ru-RU"/>
        </a:p>
      </dgm:t>
    </dgm:pt>
    <dgm:pt modelId="{EDFB4BAA-975B-477F-8627-9660681D4711}" type="sibTrans" cxnId="{586CFDB7-51DB-4E88-B289-7B631D10B7BA}">
      <dgm:prSet/>
      <dgm:spPr/>
      <dgm:t>
        <a:bodyPr/>
        <a:lstStyle/>
        <a:p>
          <a:endParaRPr lang="ru-RU"/>
        </a:p>
      </dgm:t>
    </dgm:pt>
    <dgm:pt modelId="{B558B2E2-618F-4A90-8DC4-148FC70188DC}">
      <dgm:prSet phldrT="[Текст]"/>
      <dgm:spPr/>
      <dgm:t>
        <a:bodyPr/>
        <a:lstStyle/>
        <a:p>
          <a:r>
            <a:rPr lang="ru-RU" dirty="0"/>
            <a:t>.</a:t>
          </a:r>
        </a:p>
      </dgm:t>
    </dgm:pt>
    <dgm:pt modelId="{82C0A556-3B71-46ED-8000-1370F28BDE2C}" type="parTrans" cxnId="{5FEFC00C-C876-4563-9397-ACE3619A8604}">
      <dgm:prSet/>
      <dgm:spPr/>
      <dgm:t>
        <a:bodyPr/>
        <a:lstStyle/>
        <a:p>
          <a:endParaRPr lang="ru-RU"/>
        </a:p>
      </dgm:t>
    </dgm:pt>
    <dgm:pt modelId="{A8375E98-81F6-4BE8-9CB3-F0C48AE8F892}" type="sibTrans" cxnId="{5FEFC00C-C876-4563-9397-ACE3619A8604}">
      <dgm:prSet/>
      <dgm:spPr/>
      <dgm:t>
        <a:bodyPr/>
        <a:lstStyle/>
        <a:p>
          <a:endParaRPr lang="ru-RU"/>
        </a:p>
      </dgm:t>
    </dgm:pt>
    <dgm:pt modelId="{97D4403E-6DFB-441D-8B23-105649C5D329}">
      <dgm:prSet phldrT="[Текст]"/>
      <dgm:spPr/>
      <dgm:t>
        <a:bodyPr/>
        <a:lstStyle/>
        <a:p>
          <a:r>
            <a:rPr lang="ru-RU" b="1" dirty="0">
              <a:solidFill>
                <a:schemeClr val="bg1"/>
              </a:solidFill>
            </a:rPr>
            <a:t>Проект способствует развитию образовательной и культурной среды города.</a:t>
          </a:r>
          <a:r>
            <a:rPr lang="ru-RU" dirty="0">
              <a:solidFill>
                <a:schemeClr val="bg1"/>
              </a:solidFill>
            </a:rPr>
            <a:t> </a:t>
          </a:r>
          <a:endParaRPr lang="ru-RU" dirty="0"/>
        </a:p>
      </dgm:t>
    </dgm:pt>
    <dgm:pt modelId="{3300659B-4BC4-4676-B898-861DA3C3D783}" type="parTrans" cxnId="{3BEA3250-658F-443E-9C52-DC73BD9EF84B}">
      <dgm:prSet/>
      <dgm:spPr/>
      <dgm:t>
        <a:bodyPr/>
        <a:lstStyle/>
        <a:p>
          <a:endParaRPr lang="ru-RU"/>
        </a:p>
      </dgm:t>
    </dgm:pt>
    <dgm:pt modelId="{FC8465D5-77B7-454D-85DA-12AF982B24D0}" type="sibTrans" cxnId="{3BEA3250-658F-443E-9C52-DC73BD9EF84B}">
      <dgm:prSet/>
      <dgm:spPr/>
      <dgm:t>
        <a:bodyPr/>
        <a:lstStyle/>
        <a:p>
          <a:endParaRPr lang="ru-RU"/>
        </a:p>
      </dgm:t>
    </dgm:pt>
    <dgm:pt modelId="{CF3DF171-A026-4A34-A67C-5A337D73259C}">
      <dgm:prSet phldrT="[Текст]"/>
      <dgm:spPr/>
      <dgm:t>
        <a:bodyPr/>
        <a:lstStyle/>
        <a:p>
          <a:r>
            <a:rPr lang="ru-RU" dirty="0">
              <a:solidFill>
                <a:schemeClr val="bg1"/>
              </a:solidFill>
            </a:rPr>
            <a:t>Наши видео с субтитрами, в которых правители рассказывают историю, созданы с помощью передовых технологий, чтобы максимально оживить прошлое. Мы также обеспечиваем высокое качество контента и актерской игры, чтобы каждая экскурсия была незабываемой. </a:t>
          </a:r>
          <a:endParaRPr lang="ru-RU" dirty="0"/>
        </a:p>
      </dgm:t>
    </dgm:pt>
    <dgm:pt modelId="{8E87C074-0818-44A4-8294-38DE498A3651}" type="parTrans" cxnId="{1043C769-793A-4AAD-A61A-72934F15D32A}">
      <dgm:prSet/>
      <dgm:spPr/>
      <dgm:t>
        <a:bodyPr/>
        <a:lstStyle/>
        <a:p>
          <a:endParaRPr lang="ru-RU"/>
        </a:p>
      </dgm:t>
    </dgm:pt>
    <dgm:pt modelId="{B08A4312-4048-4AF3-BB25-6B9CF9B0D36F}" type="sibTrans" cxnId="{1043C769-793A-4AAD-A61A-72934F15D32A}">
      <dgm:prSet/>
      <dgm:spPr/>
      <dgm:t>
        <a:bodyPr/>
        <a:lstStyle/>
        <a:p>
          <a:endParaRPr lang="ru-RU"/>
        </a:p>
      </dgm:t>
    </dgm:pt>
    <dgm:pt modelId="{C7B0E2B8-1D21-4CFA-8374-F0EED3B6EE17}">
      <dgm:prSet phldrT="[Текст]"/>
      <dgm:spPr/>
      <dgm:t>
        <a:bodyPr/>
        <a:lstStyle/>
        <a:p>
          <a:r>
            <a:rPr lang="ru-RU" dirty="0">
              <a:solidFill>
                <a:schemeClr val="bg1"/>
              </a:solidFill>
            </a:rPr>
            <a:t>Мы предлагаем интересные исторические экскурсии для туристов, образовательные программы для школьников и студентов, а также возможность организации корпоративных поездок и мероприятий. Мы стремимся сделать историю доступной и увлекательной для всех. </a:t>
          </a:r>
          <a:endParaRPr lang="ru-RU" dirty="0"/>
        </a:p>
      </dgm:t>
    </dgm:pt>
    <dgm:pt modelId="{EA6A0A8A-C6B6-4557-856A-13F77CFBC821}" type="parTrans" cxnId="{023CB110-DBD5-43DA-9CE2-F7668B185B74}">
      <dgm:prSet/>
      <dgm:spPr/>
      <dgm:t>
        <a:bodyPr/>
        <a:lstStyle/>
        <a:p>
          <a:endParaRPr lang="ru-RU"/>
        </a:p>
      </dgm:t>
    </dgm:pt>
    <dgm:pt modelId="{12DF8079-1932-4704-B7BF-3A9738241A9B}" type="sibTrans" cxnId="{023CB110-DBD5-43DA-9CE2-F7668B185B74}">
      <dgm:prSet/>
      <dgm:spPr/>
      <dgm:t>
        <a:bodyPr/>
        <a:lstStyle/>
        <a:p>
          <a:endParaRPr lang="ru-RU"/>
        </a:p>
      </dgm:t>
    </dgm:pt>
    <dgm:pt modelId="{5EAD41AD-99C6-43A8-860A-78B24233B784}">
      <dgm:prSet phldrT="[Текст]"/>
      <dgm:spPr/>
      <dgm:t>
        <a:bodyPr/>
        <a:lstStyle/>
        <a:p>
          <a:r>
            <a:rPr lang="ru-RU" dirty="0">
              <a:solidFill>
                <a:schemeClr val="bg1"/>
              </a:solidFill>
            </a:rPr>
            <a:t>Мы помогаем жителям и гостям Санкт-Петербурга лучше понять и ценить его историческое наследие, что в свою очередь способствует сохранению и привлекательности города для туристов и посетителей. </a:t>
          </a:r>
          <a:endParaRPr lang="ru-RU" dirty="0"/>
        </a:p>
      </dgm:t>
    </dgm:pt>
    <dgm:pt modelId="{4927AB72-C676-425F-9D7D-3DA2D5939F2F}" type="parTrans" cxnId="{D9280A38-88F2-4AEE-85E4-CAB59995591F}">
      <dgm:prSet/>
      <dgm:spPr/>
      <dgm:t>
        <a:bodyPr/>
        <a:lstStyle/>
        <a:p>
          <a:endParaRPr lang="ru-RU"/>
        </a:p>
      </dgm:t>
    </dgm:pt>
    <dgm:pt modelId="{414B9D9D-017B-45F0-A521-C8AF231518F3}" type="sibTrans" cxnId="{D9280A38-88F2-4AEE-85E4-CAB59995591F}">
      <dgm:prSet/>
      <dgm:spPr/>
      <dgm:t>
        <a:bodyPr/>
        <a:lstStyle/>
        <a:p>
          <a:endParaRPr lang="ru-RU"/>
        </a:p>
      </dgm:t>
    </dgm:pt>
    <dgm:pt modelId="{31F6B1CE-DB78-4FC0-8C00-0AF8827BF1E2}">
      <dgm:prSet phldrT="[Текст]"/>
      <dgm:spPr/>
      <dgm:t>
        <a:bodyPr/>
        <a:lstStyle/>
        <a:p>
          <a:r>
            <a:rPr lang="ru-RU" dirty="0"/>
            <a:t>.</a:t>
          </a:r>
        </a:p>
      </dgm:t>
    </dgm:pt>
    <dgm:pt modelId="{E694E1DB-9906-4C6F-A1AE-BE6D36F35A19}" type="sibTrans" cxnId="{E9E3C904-BC8F-41E7-86CE-57E0A002FBD9}">
      <dgm:prSet/>
      <dgm:spPr/>
      <dgm:t>
        <a:bodyPr/>
        <a:lstStyle/>
        <a:p>
          <a:endParaRPr lang="ru-RU"/>
        </a:p>
      </dgm:t>
    </dgm:pt>
    <dgm:pt modelId="{450A142C-FDE8-4839-9AB4-270A3D92F750}" type="parTrans" cxnId="{E9E3C904-BC8F-41E7-86CE-57E0A002FBD9}">
      <dgm:prSet/>
      <dgm:spPr/>
      <dgm:t>
        <a:bodyPr/>
        <a:lstStyle/>
        <a:p>
          <a:endParaRPr lang="ru-RU"/>
        </a:p>
      </dgm:t>
    </dgm:pt>
    <dgm:pt modelId="{7B1BEAD8-281A-4C6C-9CEE-B6394E5AD1BD}">
      <dgm:prSet phldrT="[Текст]"/>
      <dgm:spPr/>
      <dgm:t>
        <a:bodyPr/>
        <a:lstStyle/>
        <a:p>
          <a:r>
            <a:rPr lang="ru-RU" b="1" dirty="0">
              <a:solidFill>
                <a:schemeClr val="bg1"/>
              </a:solidFill>
            </a:rPr>
            <a:t>Уникальная комбинация интерактивности и исторической достоверности.</a:t>
          </a:r>
          <a:endParaRPr lang="ru-RU" b="1" dirty="0"/>
        </a:p>
      </dgm:t>
    </dgm:pt>
    <dgm:pt modelId="{E2891D12-6B0F-4AC2-BA4D-64ABD2EE3B48}" type="sibTrans" cxnId="{74D2BCDD-5E50-4C36-8AF7-97AD59E1DF83}">
      <dgm:prSet/>
      <dgm:spPr/>
      <dgm:t>
        <a:bodyPr/>
        <a:lstStyle/>
        <a:p>
          <a:endParaRPr lang="ru-RU"/>
        </a:p>
      </dgm:t>
    </dgm:pt>
    <dgm:pt modelId="{E3386CB4-5728-4590-BD6C-54C6182A1A4E}" type="parTrans" cxnId="{74D2BCDD-5E50-4C36-8AF7-97AD59E1DF83}">
      <dgm:prSet/>
      <dgm:spPr/>
      <dgm:t>
        <a:bodyPr/>
        <a:lstStyle/>
        <a:p>
          <a:endParaRPr lang="ru-RU"/>
        </a:p>
      </dgm:t>
    </dgm:pt>
    <dgm:pt modelId="{0D66F147-FDA7-4849-AA12-A4C60DE72948}">
      <dgm:prSet phldrT="[Текст]"/>
      <dgm:spPr/>
      <dgm:t>
        <a:bodyPr/>
        <a:lstStyle/>
        <a:p>
          <a:endParaRPr lang="ru-RU" b="1" dirty="0"/>
        </a:p>
      </dgm:t>
    </dgm:pt>
    <dgm:pt modelId="{4FAABD63-79E3-403A-88A3-6FD0081CFC7A}" type="parTrans" cxnId="{217F136B-A350-49F4-8B51-CC5A8F13FB89}">
      <dgm:prSet/>
      <dgm:spPr/>
      <dgm:t>
        <a:bodyPr/>
        <a:lstStyle/>
        <a:p>
          <a:endParaRPr lang="ru-RU"/>
        </a:p>
      </dgm:t>
    </dgm:pt>
    <dgm:pt modelId="{3EF35710-58FE-4D92-A1D7-FA411E3CD848}" type="sibTrans" cxnId="{217F136B-A350-49F4-8B51-CC5A8F13FB89}">
      <dgm:prSet/>
      <dgm:spPr/>
      <dgm:t>
        <a:bodyPr/>
        <a:lstStyle/>
        <a:p>
          <a:endParaRPr lang="ru-RU"/>
        </a:p>
      </dgm:t>
    </dgm:pt>
    <dgm:pt modelId="{F5E51C52-5047-4FF1-B495-5382994EC6A1}">
      <dgm:prSet phldrT="[Текст]"/>
      <dgm:spPr/>
      <dgm:t>
        <a:bodyPr/>
        <a:lstStyle/>
        <a:p>
          <a:r>
            <a:rPr lang="ru-RU" b="1" dirty="0">
              <a:solidFill>
                <a:schemeClr val="bg1"/>
              </a:solidFill>
            </a:rPr>
            <a:t> </a:t>
          </a:r>
          <a:endParaRPr lang="ru-RU" b="1" dirty="0"/>
        </a:p>
      </dgm:t>
    </dgm:pt>
    <dgm:pt modelId="{003AF6E9-3367-4D4F-86CB-C1B48DA6D474}" type="parTrans" cxnId="{34EA4CD7-6B9B-420A-AEDA-BD6511E84BD1}">
      <dgm:prSet/>
      <dgm:spPr/>
      <dgm:t>
        <a:bodyPr/>
        <a:lstStyle/>
        <a:p>
          <a:endParaRPr lang="ru-RU"/>
        </a:p>
      </dgm:t>
    </dgm:pt>
    <dgm:pt modelId="{8919F7EB-D619-41FF-AF61-044953A0762F}" type="sibTrans" cxnId="{34EA4CD7-6B9B-420A-AEDA-BD6511E84BD1}">
      <dgm:prSet/>
      <dgm:spPr/>
      <dgm:t>
        <a:bodyPr/>
        <a:lstStyle/>
        <a:p>
          <a:endParaRPr lang="ru-RU"/>
        </a:p>
      </dgm:t>
    </dgm:pt>
    <dgm:pt modelId="{A6B8ECE3-E85E-4B02-8B10-FA62E6BF267D}">
      <dgm:prSet phldrT="[Текст]"/>
      <dgm:spPr/>
      <dgm:t>
        <a:bodyPr/>
        <a:lstStyle/>
        <a:p>
          <a:endParaRPr lang="ru-RU" dirty="0"/>
        </a:p>
      </dgm:t>
    </dgm:pt>
    <dgm:pt modelId="{02E142DF-14F9-496F-9727-ACCBBCB07D43}" type="parTrans" cxnId="{5374686A-211B-4BCD-9725-9F76D1FD5660}">
      <dgm:prSet/>
      <dgm:spPr/>
      <dgm:t>
        <a:bodyPr/>
        <a:lstStyle/>
        <a:p>
          <a:endParaRPr lang="ru-RU"/>
        </a:p>
      </dgm:t>
    </dgm:pt>
    <dgm:pt modelId="{0BA978F7-3560-4397-B9F1-43A2382B9CAF}" type="sibTrans" cxnId="{5374686A-211B-4BCD-9725-9F76D1FD5660}">
      <dgm:prSet/>
      <dgm:spPr/>
      <dgm:t>
        <a:bodyPr/>
        <a:lstStyle/>
        <a:p>
          <a:endParaRPr lang="ru-RU"/>
        </a:p>
      </dgm:t>
    </dgm:pt>
    <dgm:pt modelId="{19BD05D2-57AF-4921-9F6C-BE26D249930A}" type="pres">
      <dgm:prSet presAssocID="{ABCD14F4-8240-4EA8-9D10-577DBF1B4B42}" presName="linearFlow" presStyleCnt="0">
        <dgm:presLayoutVars>
          <dgm:dir/>
          <dgm:animLvl val="lvl"/>
          <dgm:resizeHandles/>
        </dgm:presLayoutVars>
      </dgm:prSet>
      <dgm:spPr/>
    </dgm:pt>
    <dgm:pt modelId="{2C0BDADD-B579-4A30-A76A-74A4CF325882}" type="pres">
      <dgm:prSet presAssocID="{AA3A2256-26F6-48E3-B549-F471A7E1706B}" presName="compositeNode" presStyleCnt="0">
        <dgm:presLayoutVars>
          <dgm:bulletEnabled val="1"/>
        </dgm:presLayoutVars>
      </dgm:prSet>
      <dgm:spPr/>
    </dgm:pt>
    <dgm:pt modelId="{A2CE8769-F6F6-49A0-A5E2-0B6B3AAEFC3D}" type="pres">
      <dgm:prSet presAssocID="{AA3A2256-26F6-48E3-B549-F471A7E1706B}"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Лампочка"/>
        </a:ext>
      </dgm:extLst>
    </dgm:pt>
    <dgm:pt modelId="{DBBDC53B-F8BC-4243-AAFF-CFD632769290}" type="pres">
      <dgm:prSet presAssocID="{AA3A2256-26F6-48E3-B549-F471A7E1706B}" presName="childNode" presStyleLbl="node1" presStyleIdx="0" presStyleCnt="3">
        <dgm:presLayoutVars>
          <dgm:bulletEnabled val="1"/>
        </dgm:presLayoutVars>
      </dgm:prSet>
      <dgm:spPr/>
    </dgm:pt>
    <dgm:pt modelId="{54DEFD5E-7E51-494E-8D53-7C593DEF421B}" type="pres">
      <dgm:prSet presAssocID="{AA3A2256-26F6-48E3-B549-F471A7E1706B}" presName="parentNode" presStyleLbl="revTx" presStyleIdx="0" presStyleCnt="3" custLinFactX="-200000" custLinFactNeighborX="-292280" custLinFactNeighborY="-205">
        <dgm:presLayoutVars>
          <dgm:chMax val="0"/>
          <dgm:bulletEnabled val="1"/>
        </dgm:presLayoutVars>
      </dgm:prSet>
      <dgm:spPr/>
    </dgm:pt>
    <dgm:pt modelId="{50B7B63B-C9BF-4342-AA1B-0678AE3CEA7B}" type="pres">
      <dgm:prSet presAssocID="{D4DAD738-F9DC-48F8-B344-FE8C71161906}" presName="sibTrans" presStyleCnt="0"/>
      <dgm:spPr/>
    </dgm:pt>
    <dgm:pt modelId="{9374D744-7DED-4C8F-A171-4FA54F8E7C3D}" type="pres">
      <dgm:prSet presAssocID="{31F6B1CE-DB78-4FC0-8C00-0AF8827BF1E2}" presName="compositeNode" presStyleCnt="0">
        <dgm:presLayoutVars>
          <dgm:bulletEnabled val="1"/>
        </dgm:presLayoutVars>
      </dgm:prSet>
      <dgm:spPr/>
    </dgm:pt>
    <dgm:pt modelId="{700E4F76-AF07-415C-B889-DB5DDB7337AE}" type="pres">
      <dgm:prSet presAssocID="{31F6B1CE-DB78-4FC0-8C00-0AF8827BF1E2}" presName="imag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Собрание"/>
        </a:ext>
      </dgm:extLst>
    </dgm:pt>
    <dgm:pt modelId="{AC6C459A-0BA0-4467-83F3-CA1107D33E14}" type="pres">
      <dgm:prSet presAssocID="{31F6B1CE-DB78-4FC0-8C00-0AF8827BF1E2}" presName="childNode" presStyleLbl="node1" presStyleIdx="1" presStyleCnt="3">
        <dgm:presLayoutVars>
          <dgm:bulletEnabled val="1"/>
        </dgm:presLayoutVars>
      </dgm:prSet>
      <dgm:spPr/>
    </dgm:pt>
    <dgm:pt modelId="{83DFD06D-AED5-44C7-8092-F6B9A8636FCA}" type="pres">
      <dgm:prSet presAssocID="{31F6B1CE-DB78-4FC0-8C00-0AF8827BF1E2}" presName="parentNode" presStyleLbl="revTx" presStyleIdx="1" presStyleCnt="3">
        <dgm:presLayoutVars>
          <dgm:chMax val="0"/>
          <dgm:bulletEnabled val="1"/>
        </dgm:presLayoutVars>
      </dgm:prSet>
      <dgm:spPr/>
    </dgm:pt>
    <dgm:pt modelId="{73804612-69E0-45B5-809A-B757B117DB96}" type="pres">
      <dgm:prSet presAssocID="{E694E1DB-9906-4C6F-A1AE-BE6D36F35A19}" presName="sibTrans" presStyleCnt="0"/>
      <dgm:spPr/>
    </dgm:pt>
    <dgm:pt modelId="{0709945B-767B-478D-8733-227287249A2C}" type="pres">
      <dgm:prSet presAssocID="{B558B2E2-618F-4A90-8DC4-148FC70188DC}" presName="compositeNode" presStyleCnt="0">
        <dgm:presLayoutVars>
          <dgm:bulletEnabled val="1"/>
        </dgm:presLayoutVars>
      </dgm:prSet>
      <dgm:spPr/>
    </dgm:pt>
    <dgm:pt modelId="{F8254F0C-6B49-49F5-8182-06D5ED641B96}" type="pres">
      <dgm:prSet presAssocID="{B558B2E2-618F-4A90-8DC4-148FC70188DC}" presName="imag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Открытая книга"/>
        </a:ext>
      </dgm:extLst>
    </dgm:pt>
    <dgm:pt modelId="{E366B45D-F93B-46E3-B7FC-DA121D5027B0}" type="pres">
      <dgm:prSet presAssocID="{B558B2E2-618F-4A90-8DC4-148FC70188DC}" presName="childNode" presStyleLbl="node1" presStyleIdx="2" presStyleCnt="3">
        <dgm:presLayoutVars>
          <dgm:bulletEnabled val="1"/>
        </dgm:presLayoutVars>
      </dgm:prSet>
      <dgm:spPr/>
    </dgm:pt>
    <dgm:pt modelId="{A0DA9B35-530E-4B40-9004-DD4557A1DEB3}" type="pres">
      <dgm:prSet presAssocID="{B558B2E2-618F-4A90-8DC4-148FC70188DC}" presName="parentNode" presStyleLbl="revTx" presStyleIdx="2" presStyleCnt="3">
        <dgm:presLayoutVars>
          <dgm:chMax val="0"/>
          <dgm:bulletEnabled val="1"/>
        </dgm:presLayoutVars>
      </dgm:prSet>
      <dgm:spPr/>
    </dgm:pt>
  </dgm:ptLst>
  <dgm:cxnLst>
    <dgm:cxn modelId="{E9E3C904-BC8F-41E7-86CE-57E0A002FBD9}" srcId="{ABCD14F4-8240-4EA8-9D10-577DBF1B4B42}" destId="{31F6B1CE-DB78-4FC0-8C00-0AF8827BF1E2}" srcOrd="1" destOrd="0" parTransId="{450A142C-FDE8-4839-9AB4-270A3D92F750}" sibTransId="{E694E1DB-9906-4C6F-A1AE-BE6D36F35A19}"/>
    <dgm:cxn modelId="{5FEFC00C-C876-4563-9397-ACE3619A8604}" srcId="{ABCD14F4-8240-4EA8-9D10-577DBF1B4B42}" destId="{B558B2E2-618F-4A90-8DC4-148FC70188DC}" srcOrd="2" destOrd="0" parTransId="{82C0A556-3B71-46ED-8000-1370F28BDE2C}" sibTransId="{A8375E98-81F6-4BE8-9CB3-F0C48AE8F892}"/>
    <dgm:cxn modelId="{023CB110-DBD5-43DA-9CE2-F7668B185B74}" srcId="{31F6B1CE-DB78-4FC0-8C00-0AF8827BF1E2}" destId="{C7B0E2B8-1D21-4CFA-8374-F0EED3B6EE17}" srcOrd="2" destOrd="0" parTransId="{EA6A0A8A-C6B6-4557-856A-13F77CFBC821}" sibTransId="{12DF8079-1932-4704-B7BF-3A9738241A9B}"/>
    <dgm:cxn modelId="{D8A8911F-F4AB-4892-8422-1826274A8631}" type="presOf" srcId="{CF3DF171-A026-4A34-A67C-5A337D73259C}" destId="{DBBDC53B-F8BC-4243-AAFF-CFD632769290}" srcOrd="0" destOrd="2" presId="urn:microsoft.com/office/officeart/2005/8/layout/hList2"/>
    <dgm:cxn modelId="{CA184C25-AEA9-46CA-A36F-734AB78FD626}" type="presOf" srcId="{B558B2E2-618F-4A90-8DC4-148FC70188DC}" destId="{A0DA9B35-530E-4B40-9004-DD4557A1DEB3}" srcOrd="0" destOrd="0" presId="urn:microsoft.com/office/officeart/2005/8/layout/hList2"/>
    <dgm:cxn modelId="{FCE5A027-5E34-46F4-BB82-23A5D469E222}" type="presOf" srcId="{5EAD41AD-99C6-43A8-860A-78B24233B784}" destId="{E366B45D-F93B-46E3-B7FC-DA121D5027B0}" srcOrd="0" destOrd="2" presId="urn:microsoft.com/office/officeart/2005/8/layout/hList2"/>
    <dgm:cxn modelId="{D9280A38-88F2-4AEE-85E4-CAB59995591F}" srcId="{B558B2E2-618F-4A90-8DC4-148FC70188DC}" destId="{5EAD41AD-99C6-43A8-860A-78B24233B784}" srcOrd="2" destOrd="0" parTransId="{4927AB72-C676-425F-9D7D-3DA2D5939F2F}" sibTransId="{414B9D9D-017B-45F0-A521-C8AF231518F3}"/>
    <dgm:cxn modelId="{1043C769-793A-4AAD-A61A-72934F15D32A}" srcId="{AA3A2256-26F6-48E3-B549-F471A7E1706B}" destId="{CF3DF171-A026-4A34-A67C-5A337D73259C}" srcOrd="2" destOrd="0" parTransId="{8E87C074-0818-44A4-8294-38DE498A3651}" sibTransId="{B08A4312-4048-4AF3-BB25-6B9CF9B0D36F}"/>
    <dgm:cxn modelId="{5374686A-211B-4BCD-9725-9F76D1FD5660}" srcId="{B558B2E2-618F-4A90-8DC4-148FC70188DC}" destId="{A6B8ECE3-E85E-4B02-8B10-FA62E6BF267D}" srcOrd="1" destOrd="0" parTransId="{02E142DF-14F9-496F-9727-ACCBBCB07D43}" sibTransId="{0BA978F7-3560-4397-B9F1-43A2382B9CAF}"/>
    <dgm:cxn modelId="{217F136B-A350-49F4-8B51-CC5A8F13FB89}" srcId="{31F6B1CE-DB78-4FC0-8C00-0AF8827BF1E2}" destId="{0D66F147-FDA7-4849-AA12-A4C60DE72948}" srcOrd="1" destOrd="0" parTransId="{4FAABD63-79E3-403A-88A3-6FD0081CFC7A}" sibTransId="{3EF35710-58FE-4D92-A1D7-FA411E3CD848}"/>
    <dgm:cxn modelId="{63D41C6D-E5C3-4165-991E-92D0DF7DB715}" type="presOf" srcId="{0D66F147-FDA7-4849-AA12-A4C60DE72948}" destId="{AC6C459A-0BA0-4467-83F3-CA1107D33E14}" srcOrd="0" destOrd="1" presId="urn:microsoft.com/office/officeart/2005/8/layout/hList2"/>
    <dgm:cxn modelId="{3A41F36D-8A66-4F89-9A13-5C2CC12358F5}" type="presOf" srcId="{97D4403E-6DFB-441D-8B23-105649C5D329}" destId="{E366B45D-F93B-46E3-B7FC-DA121D5027B0}" srcOrd="0" destOrd="0" presId="urn:microsoft.com/office/officeart/2005/8/layout/hList2"/>
    <dgm:cxn modelId="{3BEA3250-658F-443E-9C52-DC73BD9EF84B}" srcId="{B558B2E2-618F-4A90-8DC4-148FC70188DC}" destId="{97D4403E-6DFB-441D-8B23-105649C5D329}" srcOrd="0" destOrd="0" parTransId="{3300659B-4BC4-4676-B898-861DA3C3D783}" sibTransId="{FC8465D5-77B7-454D-85DA-12AF982B24D0}"/>
    <dgm:cxn modelId="{E9C1DE54-296E-4EAA-BEF7-5BE807CDEC18}" type="presOf" srcId="{A6B8ECE3-E85E-4B02-8B10-FA62E6BF267D}" destId="{E366B45D-F93B-46E3-B7FC-DA121D5027B0}" srcOrd="0" destOrd="1" presId="urn:microsoft.com/office/officeart/2005/8/layout/hList2"/>
    <dgm:cxn modelId="{13DCB256-2DD1-4234-8F2C-8A15F4DDA837}" type="presOf" srcId="{7B1BEAD8-281A-4C6C-9CEE-B6394E5AD1BD}" destId="{DBBDC53B-F8BC-4243-AAFF-CFD632769290}" srcOrd="0" destOrd="0" presId="urn:microsoft.com/office/officeart/2005/8/layout/hList2"/>
    <dgm:cxn modelId="{997DE395-BFBD-4F5D-B862-227E95B66478}" type="presOf" srcId="{ABCD14F4-8240-4EA8-9D10-577DBF1B4B42}" destId="{19BD05D2-57AF-4921-9F6C-BE26D249930A}" srcOrd="0" destOrd="0" presId="urn:microsoft.com/office/officeart/2005/8/layout/hList2"/>
    <dgm:cxn modelId="{7D1FE69D-0870-4B78-B289-2E9259ACB7D4}" srcId="{ABCD14F4-8240-4EA8-9D10-577DBF1B4B42}" destId="{AA3A2256-26F6-48E3-B549-F471A7E1706B}" srcOrd="0" destOrd="0" parTransId="{97D21FB1-23E9-4D6B-ACB5-A8BA3BC38453}" sibTransId="{D4DAD738-F9DC-48F8-B344-FE8C71161906}"/>
    <dgm:cxn modelId="{586CFDB7-51DB-4E88-B289-7B631D10B7BA}" srcId="{31F6B1CE-DB78-4FC0-8C00-0AF8827BF1E2}" destId="{7DACA15F-A587-4A3E-99F6-E104E68DA97A}" srcOrd="0" destOrd="0" parTransId="{79CFB98C-2883-4500-AC24-5B03D660FE1F}" sibTransId="{EDFB4BAA-975B-477F-8627-9660681D4711}"/>
    <dgm:cxn modelId="{04BA87C7-3998-4258-8E9F-38102BE93D24}" type="presOf" srcId="{AA3A2256-26F6-48E3-B549-F471A7E1706B}" destId="{54DEFD5E-7E51-494E-8D53-7C593DEF421B}" srcOrd="0" destOrd="0" presId="urn:microsoft.com/office/officeart/2005/8/layout/hList2"/>
    <dgm:cxn modelId="{726573CF-0732-4111-A905-AA170629169B}" type="presOf" srcId="{31F6B1CE-DB78-4FC0-8C00-0AF8827BF1E2}" destId="{83DFD06D-AED5-44C7-8092-F6B9A8636FCA}" srcOrd="0" destOrd="0" presId="urn:microsoft.com/office/officeart/2005/8/layout/hList2"/>
    <dgm:cxn modelId="{34EA4CD7-6B9B-420A-AEDA-BD6511E84BD1}" srcId="{AA3A2256-26F6-48E3-B549-F471A7E1706B}" destId="{F5E51C52-5047-4FF1-B495-5382994EC6A1}" srcOrd="1" destOrd="0" parTransId="{003AF6E9-3367-4D4F-86CB-C1B48DA6D474}" sibTransId="{8919F7EB-D619-41FF-AF61-044953A0762F}"/>
    <dgm:cxn modelId="{7A6608DA-6F81-45F2-A213-B3B6389FBA68}" type="presOf" srcId="{F5E51C52-5047-4FF1-B495-5382994EC6A1}" destId="{DBBDC53B-F8BC-4243-AAFF-CFD632769290}" srcOrd="0" destOrd="1" presId="urn:microsoft.com/office/officeart/2005/8/layout/hList2"/>
    <dgm:cxn modelId="{74D2BCDD-5E50-4C36-8AF7-97AD59E1DF83}" srcId="{AA3A2256-26F6-48E3-B549-F471A7E1706B}" destId="{7B1BEAD8-281A-4C6C-9CEE-B6394E5AD1BD}" srcOrd="0" destOrd="0" parTransId="{E3386CB4-5728-4590-BD6C-54C6182A1A4E}" sibTransId="{E2891D12-6B0F-4AC2-BA4D-64ABD2EE3B48}"/>
    <dgm:cxn modelId="{F66445DE-0DE4-4066-8174-DBCD6A78E215}" type="presOf" srcId="{C7B0E2B8-1D21-4CFA-8374-F0EED3B6EE17}" destId="{AC6C459A-0BA0-4467-83F3-CA1107D33E14}" srcOrd="0" destOrd="2" presId="urn:microsoft.com/office/officeart/2005/8/layout/hList2"/>
    <dgm:cxn modelId="{87FC90F9-DD57-48D4-8026-D9FC9026672B}" type="presOf" srcId="{7DACA15F-A587-4A3E-99F6-E104E68DA97A}" destId="{AC6C459A-0BA0-4467-83F3-CA1107D33E14}" srcOrd="0" destOrd="0" presId="urn:microsoft.com/office/officeart/2005/8/layout/hList2"/>
    <dgm:cxn modelId="{CE13E07B-B786-464F-86CB-B3F83ECD330C}" type="presParOf" srcId="{19BD05D2-57AF-4921-9F6C-BE26D249930A}" destId="{2C0BDADD-B579-4A30-A76A-74A4CF325882}" srcOrd="0" destOrd="0" presId="urn:microsoft.com/office/officeart/2005/8/layout/hList2"/>
    <dgm:cxn modelId="{13585B65-0E4D-401F-9809-2794097D637C}" type="presParOf" srcId="{2C0BDADD-B579-4A30-A76A-74A4CF325882}" destId="{A2CE8769-F6F6-49A0-A5E2-0B6B3AAEFC3D}" srcOrd="0" destOrd="0" presId="urn:microsoft.com/office/officeart/2005/8/layout/hList2"/>
    <dgm:cxn modelId="{50178586-469A-4BDD-BF6D-519AD72EAE0F}" type="presParOf" srcId="{2C0BDADD-B579-4A30-A76A-74A4CF325882}" destId="{DBBDC53B-F8BC-4243-AAFF-CFD632769290}" srcOrd="1" destOrd="0" presId="urn:microsoft.com/office/officeart/2005/8/layout/hList2"/>
    <dgm:cxn modelId="{A57C391F-D111-48E8-9DE7-F7DAB08D026D}" type="presParOf" srcId="{2C0BDADD-B579-4A30-A76A-74A4CF325882}" destId="{54DEFD5E-7E51-494E-8D53-7C593DEF421B}" srcOrd="2" destOrd="0" presId="urn:microsoft.com/office/officeart/2005/8/layout/hList2"/>
    <dgm:cxn modelId="{A0311143-2F91-4662-9CD7-ADF288DB8054}" type="presParOf" srcId="{19BD05D2-57AF-4921-9F6C-BE26D249930A}" destId="{50B7B63B-C9BF-4342-AA1B-0678AE3CEA7B}" srcOrd="1" destOrd="0" presId="urn:microsoft.com/office/officeart/2005/8/layout/hList2"/>
    <dgm:cxn modelId="{57CE4DDE-77BD-4B5E-A14F-2BFE3F6348EF}" type="presParOf" srcId="{19BD05D2-57AF-4921-9F6C-BE26D249930A}" destId="{9374D744-7DED-4C8F-A171-4FA54F8E7C3D}" srcOrd="2" destOrd="0" presId="urn:microsoft.com/office/officeart/2005/8/layout/hList2"/>
    <dgm:cxn modelId="{CAA54135-918D-4DB4-8AE1-894A62FCDAF5}" type="presParOf" srcId="{9374D744-7DED-4C8F-A171-4FA54F8E7C3D}" destId="{700E4F76-AF07-415C-B889-DB5DDB7337AE}" srcOrd="0" destOrd="0" presId="urn:microsoft.com/office/officeart/2005/8/layout/hList2"/>
    <dgm:cxn modelId="{C64A1CC2-995B-46F9-BFA1-D95DD6DCB105}" type="presParOf" srcId="{9374D744-7DED-4C8F-A171-4FA54F8E7C3D}" destId="{AC6C459A-0BA0-4467-83F3-CA1107D33E14}" srcOrd="1" destOrd="0" presId="urn:microsoft.com/office/officeart/2005/8/layout/hList2"/>
    <dgm:cxn modelId="{C04617FC-9D0A-432D-A1A8-DC5CDADE9C7B}" type="presParOf" srcId="{9374D744-7DED-4C8F-A171-4FA54F8E7C3D}" destId="{83DFD06D-AED5-44C7-8092-F6B9A8636FCA}" srcOrd="2" destOrd="0" presId="urn:microsoft.com/office/officeart/2005/8/layout/hList2"/>
    <dgm:cxn modelId="{313D94EF-E855-4C94-B423-EC92AA0AD9E5}" type="presParOf" srcId="{19BD05D2-57AF-4921-9F6C-BE26D249930A}" destId="{73804612-69E0-45B5-809A-B757B117DB96}" srcOrd="3" destOrd="0" presId="urn:microsoft.com/office/officeart/2005/8/layout/hList2"/>
    <dgm:cxn modelId="{818A240F-9D80-49CB-A6EB-A2540C69CA7F}" type="presParOf" srcId="{19BD05D2-57AF-4921-9F6C-BE26D249930A}" destId="{0709945B-767B-478D-8733-227287249A2C}" srcOrd="4" destOrd="0" presId="urn:microsoft.com/office/officeart/2005/8/layout/hList2"/>
    <dgm:cxn modelId="{8EB2444B-E1A5-49AA-B7C5-0D5481E177C8}" type="presParOf" srcId="{0709945B-767B-478D-8733-227287249A2C}" destId="{F8254F0C-6B49-49F5-8182-06D5ED641B96}" srcOrd="0" destOrd="0" presId="urn:microsoft.com/office/officeart/2005/8/layout/hList2"/>
    <dgm:cxn modelId="{E3C43BAE-6BCE-40CD-9CAB-13DB97C17EF0}" type="presParOf" srcId="{0709945B-767B-478D-8733-227287249A2C}" destId="{E366B45D-F93B-46E3-B7FC-DA121D5027B0}" srcOrd="1" destOrd="0" presId="urn:microsoft.com/office/officeart/2005/8/layout/hList2"/>
    <dgm:cxn modelId="{2A8131ED-0636-4C15-8871-36A34ADBBCC8}" type="presParOf" srcId="{0709945B-767B-478D-8733-227287249A2C}" destId="{A0DA9B35-530E-4B40-9004-DD4557A1DEB3}"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78B025-C554-4E86-BF68-E2F8297A116C}" type="doc">
      <dgm:prSet loTypeId="urn:microsoft.com/office/officeart/2005/8/layout/vProcess5" loCatId="process" qsTypeId="urn:microsoft.com/office/officeart/2005/8/quickstyle/3d1" qsCatId="3D" csTypeId="urn:microsoft.com/office/officeart/2005/8/colors/accent1_5" csCatId="accent1" phldr="1"/>
      <dgm:spPr/>
      <dgm:t>
        <a:bodyPr/>
        <a:lstStyle/>
        <a:p>
          <a:endParaRPr lang="ru-RU"/>
        </a:p>
      </dgm:t>
    </dgm:pt>
    <dgm:pt modelId="{D0D202CE-416C-4690-99D2-14F1E34B10B8}">
      <dgm:prSet phldrT="[Текст]"/>
      <dgm:spPr/>
      <dgm:t>
        <a:bodyPr/>
        <a:lstStyle/>
        <a:p>
          <a:r>
            <a:rPr lang="ru-RU" b="1" dirty="0">
              <a:solidFill>
                <a:schemeClr val="tx1"/>
              </a:solidFill>
            </a:rPr>
            <a:t>Создание макетного образца технологии на примере нескольких культурных объектов Санкт-Петербурга с помощью нейросетей </a:t>
          </a:r>
        </a:p>
      </dgm:t>
    </dgm:pt>
    <dgm:pt modelId="{4BF17237-23EC-4C56-8373-EA247FFF57E2}" type="parTrans" cxnId="{16F902A2-0CFB-48F5-AD6F-E7A7CD42D0B6}">
      <dgm:prSet/>
      <dgm:spPr/>
      <dgm:t>
        <a:bodyPr/>
        <a:lstStyle/>
        <a:p>
          <a:endParaRPr lang="ru-RU"/>
        </a:p>
      </dgm:t>
    </dgm:pt>
    <dgm:pt modelId="{39B00B9B-C575-4F65-8599-8CD7BC6D936C}" type="sibTrans" cxnId="{16F902A2-0CFB-48F5-AD6F-E7A7CD42D0B6}">
      <dgm:prSet/>
      <dgm:spPr/>
      <dgm:t>
        <a:bodyPr/>
        <a:lstStyle/>
        <a:p>
          <a:endParaRPr lang="ru-RU"/>
        </a:p>
      </dgm:t>
    </dgm:pt>
    <dgm:pt modelId="{3CDCF149-D5DF-4E1E-B98D-E9D87BBC7B26}">
      <dgm:prSet phldrT="[Текст]"/>
      <dgm:spPr/>
      <dgm:t>
        <a:bodyPr/>
        <a:lstStyle/>
        <a:p>
          <a:r>
            <a:rPr lang="ru-RU" b="1" dirty="0">
              <a:solidFill>
                <a:schemeClr val="tx1"/>
              </a:solidFill>
            </a:rPr>
            <a:t>Подача заявки в Президентский фонд культурных инициатив  </a:t>
          </a:r>
        </a:p>
      </dgm:t>
    </dgm:pt>
    <dgm:pt modelId="{5300B385-868B-4957-9EBB-FA50F9008C4F}" type="parTrans" cxnId="{3077E767-8A46-47D4-B3C4-4EC7461A772C}">
      <dgm:prSet/>
      <dgm:spPr/>
      <dgm:t>
        <a:bodyPr/>
        <a:lstStyle/>
        <a:p>
          <a:endParaRPr lang="ru-RU"/>
        </a:p>
      </dgm:t>
    </dgm:pt>
    <dgm:pt modelId="{C5015C7E-8794-4A1B-BAD9-FE78F12A49FB}" type="sibTrans" cxnId="{3077E767-8A46-47D4-B3C4-4EC7461A772C}">
      <dgm:prSet/>
      <dgm:spPr/>
      <dgm:t>
        <a:bodyPr/>
        <a:lstStyle/>
        <a:p>
          <a:endParaRPr lang="ru-RU"/>
        </a:p>
      </dgm:t>
    </dgm:pt>
    <dgm:pt modelId="{4B3FA744-030C-470F-9B22-77C57BA8F751}">
      <dgm:prSet phldrT="[Текст]"/>
      <dgm:spPr/>
      <dgm:t>
        <a:bodyPr/>
        <a:lstStyle/>
        <a:p>
          <a:r>
            <a:rPr lang="ru-RU" b="1" dirty="0">
              <a:solidFill>
                <a:schemeClr val="tx1"/>
              </a:solidFill>
            </a:rPr>
            <a:t>Распространение информации о проекте в социальной сети «ВКонтакте»</a:t>
          </a:r>
        </a:p>
      </dgm:t>
    </dgm:pt>
    <dgm:pt modelId="{2F06D816-22BC-40D5-8856-03D2F6148EE8}" type="parTrans" cxnId="{1DC08FC9-C251-4713-AB63-71A9550A3781}">
      <dgm:prSet/>
      <dgm:spPr/>
      <dgm:t>
        <a:bodyPr/>
        <a:lstStyle/>
        <a:p>
          <a:endParaRPr lang="ru-RU"/>
        </a:p>
      </dgm:t>
    </dgm:pt>
    <dgm:pt modelId="{4068691A-C3DF-47C5-824F-02DD30C9CAFF}" type="sibTrans" cxnId="{1DC08FC9-C251-4713-AB63-71A9550A3781}">
      <dgm:prSet/>
      <dgm:spPr/>
      <dgm:t>
        <a:bodyPr/>
        <a:lstStyle/>
        <a:p>
          <a:endParaRPr lang="ru-RU"/>
        </a:p>
      </dgm:t>
    </dgm:pt>
    <dgm:pt modelId="{9FA41B98-0B82-4E21-9E62-93FCBEF58FE6}" type="pres">
      <dgm:prSet presAssocID="{8478B025-C554-4E86-BF68-E2F8297A116C}" presName="outerComposite" presStyleCnt="0">
        <dgm:presLayoutVars>
          <dgm:chMax val="5"/>
          <dgm:dir/>
          <dgm:resizeHandles val="exact"/>
        </dgm:presLayoutVars>
      </dgm:prSet>
      <dgm:spPr/>
    </dgm:pt>
    <dgm:pt modelId="{DCC1A0B6-50BB-472F-92FA-8997193B645C}" type="pres">
      <dgm:prSet presAssocID="{8478B025-C554-4E86-BF68-E2F8297A116C}" presName="dummyMaxCanvas" presStyleCnt="0">
        <dgm:presLayoutVars/>
      </dgm:prSet>
      <dgm:spPr/>
    </dgm:pt>
    <dgm:pt modelId="{62DACF0B-6C81-4440-8CEA-2FADA61CF132}" type="pres">
      <dgm:prSet presAssocID="{8478B025-C554-4E86-BF68-E2F8297A116C}" presName="ThreeNodes_1" presStyleLbl="node1" presStyleIdx="0" presStyleCnt="3">
        <dgm:presLayoutVars>
          <dgm:bulletEnabled val="1"/>
        </dgm:presLayoutVars>
      </dgm:prSet>
      <dgm:spPr/>
    </dgm:pt>
    <dgm:pt modelId="{A70D44E3-8819-425F-B904-BEDFFC32B2CD}" type="pres">
      <dgm:prSet presAssocID="{8478B025-C554-4E86-BF68-E2F8297A116C}" presName="ThreeNodes_2" presStyleLbl="node1" presStyleIdx="1" presStyleCnt="3">
        <dgm:presLayoutVars>
          <dgm:bulletEnabled val="1"/>
        </dgm:presLayoutVars>
      </dgm:prSet>
      <dgm:spPr/>
    </dgm:pt>
    <dgm:pt modelId="{0BC0B7FF-0D2B-4A58-AF9B-006189EC715B}" type="pres">
      <dgm:prSet presAssocID="{8478B025-C554-4E86-BF68-E2F8297A116C}" presName="ThreeNodes_3" presStyleLbl="node1" presStyleIdx="2" presStyleCnt="3">
        <dgm:presLayoutVars>
          <dgm:bulletEnabled val="1"/>
        </dgm:presLayoutVars>
      </dgm:prSet>
      <dgm:spPr/>
    </dgm:pt>
    <dgm:pt modelId="{BD4059C4-EC1D-4B5C-94A7-A7ECF7F24690}" type="pres">
      <dgm:prSet presAssocID="{8478B025-C554-4E86-BF68-E2F8297A116C}" presName="ThreeConn_1-2" presStyleLbl="fgAccFollowNode1" presStyleIdx="0" presStyleCnt="2">
        <dgm:presLayoutVars>
          <dgm:bulletEnabled val="1"/>
        </dgm:presLayoutVars>
      </dgm:prSet>
      <dgm:spPr/>
    </dgm:pt>
    <dgm:pt modelId="{729F3574-7858-4B89-BAD5-3E75FB101550}" type="pres">
      <dgm:prSet presAssocID="{8478B025-C554-4E86-BF68-E2F8297A116C}" presName="ThreeConn_2-3" presStyleLbl="fgAccFollowNode1" presStyleIdx="1" presStyleCnt="2">
        <dgm:presLayoutVars>
          <dgm:bulletEnabled val="1"/>
        </dgm:presLayoutVars>
      </dgm:prSet>
      <dgm:spPr/>
    </dgm:pt>
    <dgm:pt modelId="{F26075BA-1B79-4A75-BEAF-6770DC3D4DC2}" type="pres">
      <dgm:prSet presAssocID="{8478B025-C554-4E86-BF68-E2F8297A116C}" presName="ThreeNodes_1_text" presStyleLbl="node1" presStyleIdx="2" presStyleCnt="3">
        <dgm:presLayoutVars>
          <dgm:bulletEnabled val="1"/>
        </dgm:presLayoutVars>
      </dgm:prSet>
      <dgm:spPr/>
    </dgm:pt>
    <dgm:pt modelId="{F5371783-9CED-46B5-9D0C-35E0380194C4}" type="pres">
      <dgm:prSet presAssocID="{8478B025-C554-4E86-BF68-E2F8297A116C}" presName="ThreeNodes_2_text" presStyleLbl="node1" presStyleIdx="2" presStyleCnt="3">
        <dgm:presLayoutVars>
          <dgm:bulletEnabled val="1"/>
        </dgm:presLayoutVars>
      </dgm:prSet>
      <dgm:spPr/>
    </dgm:pt>
    <dgm:pt modelId="{68533495-10D8-46F6-8C27-5D8B0E2AB255}" type="pres">
      <dgm:prSet presAssocID="{8478B025-C554-4E86-BF68-E2F8297A116C}" presName="ThreeNodes_3_text" presStyleLbl="node1" presStyleIdx="2" presStyleCnt="3">
        <dgm:presLayoutVars>
          <dgm:bulletEnabled val="1"/>
        </dgm:presLayoutVars>
      </dgm:prSet>
      <dgm:spPr/>
    </dgm:pt>
  </dgm:ptLst>
  <dgm:cxnLst>
    <dgm:cxn modelId="{3077E767-8A46-47D4-B3C4-4EC7461A772C}" srcId="{8478B025-C554-4E86-BF68-E2F8297A116C}" destId="{3CDCF149-D5DF-4E1E-B98D-E9D87BBC7B26}" srcOrd="1" destOrd="0" parTransId="{5300B385-868B-4957-9EBB-FA50F9008C4F}" sibTransId="{C5015C7E-8794-4A1B-BAD9-FE78F12A49FB}"/>
    <dgm:cxn modelId="{5C877F80-7118-446D-A5F1-6970FE03CFDE}" type="presOf" srcId="{D0D202CE-416C-4690-99D2-14F1E34B10B8}" destId="{62DACF0B-6C81-4440-8CEA-2FADA61CF132}" srcOrd="0" destOrd="0" presId="urn:microsoft.com/office/officeart/2005/8/layout/vProcess5"/>
    <dgm:cxn modelId="{B7F77383-2146-4F74-8855-0767D2DFF5B0}" type="presOf" srcId="{3CDCF149-D5DF-4E1E-B98D-E9D87BBC7B26}" destId="{A70D44E3-8819-425F-B904-BEDFFC32B2CD}" srcOrd="0" destOrd="0" presId="urn:microsoft.com/office/officeart/2005/8/layout/vProcess5"/>
    <dgm:cxn modelId="{E307C39E-7B57-44DE-BC9D-C557E73B6DAA}" type="presOf" srcId="{3CDCF149-D5DF-4E1E-B98D-E9D87BBC7B26}" destId="{F5371783-9CED-46B5-9D0C-35E0380194C4}" srcOrd="1" destOrd="0" presId="urn:microsoft.com/office/officeart/2005/8/layout/vProcess5"/>
    <dgm:cxn modelId="{16F902A2-0CFB-48F5-AD6F-E7A7CD42D0B6}" srcId="{8478B025-C554-4E86-BF68-E2F8297A116C}" destId="{D0D202CE-416C-4690-99D2-14F1E34B10B8}" srcOrd="0" destOrd="0" parTransId="{4BF17237-23EC-4C56-8373-EA247FFF57E2}" sibTransId="{39B00B9B-C575-4F65-8599-8CD7BC6D936C}"/>
    <dgm:cxn modelId="{051165A2-289A-418F-B174-6EA4FA013AEE}" type="presOf" srcId="{4B3FA744-030C-470F-9B22-77C57BA8F751}" destId="{68533495-10D8-46F6-8C27-5D8B0E2AB255}" srcOrd="1" destOrd="0" presId="urn:microsoft.com/office/officeart/2005/8/layout/vProcess5"/>
    <dgm:cxn modelId="{C6EE64AB-A782-4FE4-9B70-E7DBE23984C7}" type="presOf" srcId="{D0D202CE-416C-4690-99D2-14F1E34B10B8}" destId="{F26075BA-1B79-4A75-BEAF-6770DC3D4DC2}" srcOrd="1" destOrd="0" presId="urn:microsoft.com/office/officeart/2005/8/layout/vProcess5"/>
    <dgm:cxn modelId="{48BAB8BD-57DF-46FC-94D9-DE3455CD5B51}" type="presOf" srcId="{39B00B9B-C575-4F65-8599-8CD7BC6D936C}" destId="{BD4059C4-EC1D-4B5C-94A7-A7ECF7F24690}" srcOrd="0" destOrd="0" presId="urn:microsoft.com/office/officeart/2005/8/layout/vProcess5"/>
    <dgm:cxn modelId="{1DC08FC9-C251-4713-AB63-71A9550A3781}" srcId="{8478B025-C554-4E86-BF68-E2F8297A116C}" destId="{4B3FA744-030C-470F-9B22-77C57BA8F751}" srcOrd="2" destOrd="0" parTransId="{2F06D816-22BC-40D5-8856-03D2F6148EE8}" sibTransId="{4068691A-C3DF-47C5-824F-02DD30C9CAFF}"/>
    <dgm:cxn modelId="{39DFB6DE-0240-4048-BDE5-0C7E4BDDA12A}" type="presOf" srcId="{8478B025-C554-4E86-BF68-E2F8297A116C}" destId="{9FA41B98-0B82-4E21-9E62-93FCBEF58FE6}" srcOrd="0" destOrd="0" presId="urn:microsoft.com/office/officeart/2005/8/layout/vProcess5"/>
    <dgm:cxn modelId="{DCE5F1E3-5355-48FE-B7B1-78E1E1465A5A}" type="presOf" srcId="{4B3FA744-030C-470F-9B22-77C57BA8F751}" destId="{0BC0B7FF-0D2B-4A58-AF9B-006189EC715B}" srcOrd="0" destOrd="0" presId="urn:microsoft.com/office/officeart/2005/8/layout/vProcess5"/>
    <dgm:cxn modelId="{A7A599E5-3812-4803-9FBD-035A891F71E4}" type="presOf" srcId="{C5015C7E-8794-4A1B-BAD9-FE78F12A49FB}" destId="{729F3574-7858-4B89-BAD5-3E75FB101550}" srcOrd="0" destOrd="0" presId="urn:microsoft.com/office/officeart/2005/8/layout/vProcess5"/>
    <dgm:cxn modelId="{C440C2F2-20A2-4879-BE9A-5C88C7F84263}" type="presParOf" srcId="{9FA41B98-0B82-4E21-9E62-93FCBEF58FE6}" destId="{DCC1A0B6-50BB-472F-92FA-8997193B645C}" srcOrd="0" destOrd="0" presId="urn:microsoft.com/office/officeart/2005/8/layout/vProcess5"/>
    <dgm:cxn modelId="{ABC5550B-D801-4CA4-B491-F3E25BF2D253}" type="presParOf" srcId="{9FA41B98-0B82-4E21-9E62-93FCBEF58FE6}" destId="{62DACF0B-6C81-4440-8CEA-2FADA61CF132}" srcOrd="1" destOrd="0" presId="urn:microsoft.com/office/officeart/2005/8/layout/vProcess5"/>
    <dgm:cxn modelId="{5B18DF55-40C2-472F-B2E7-B9D35C388C6E}" type="presParOf" srcId="{9FA41B98-0B82-4E21-9E62-93FCBEF58FE6}" destId="{A70D44E3-8819-425F-B904-BEDFFC32B2CD}" srcOrd="2" destOrd="0" presId="urn:microsoft.com/office/officeart/2005/8/layout/vProcess5"/>
    <dgm:cxn modelId="{6B73904D-4DF3-4E5D-AEB9-03090F79F690}" type="presParOf" srcId="{9FA41B98-0B82-4E21-9E62-93FCBEF58FE6}" destId="{0BC0B7FF-0D2B-4A58-AF9B-006189EC715B}" srcOrd="3" destOrd="0" presId="urn:microsoft.com/office/officeart/2005/8/layout/vProcess5"/>
    <dgm:cxn modelId="{192F7E3C-8B5A-424A-938B-26B8CB79E63A}" type="presParOf" srcId="{9FA41B98-0B82-4E21-9E62-93FCBEF58FE6}" destId="{BD4059C4-EC1D-4B5C-94A7-A7ECF7F24690}" srcOrd="4" destOrd="0" presId="urn:microsoft.com/office/officeart/2005/8/layout/vProcess5"/>
    <dgm:cxn modelId="{8A1129A3-09A6-4BF3-8CBA-552BE461E868}" type="presParOf" srcId="{9FA41B98-0B82-4E21-9E62-93FCBEF58FE6}" destId="{729F3574-7858-4B89-BAD5-3E75FB101550}" srcOrd="5" destOrd="0" presId="urn:microsoft.com/office/officeart/2005/8/layout/vProcess5"/>
    <dgm:cxn modelId="{0EB9421B-D637-4471-B67A-7B1DDEDC9FF7}" type="presParOf" srcId="{9FA41B98-0B82-4E21-9E62-93FCBEF58FE6}" destId="{F26075BA-1B79-4A75-BEAF-6770DC3D4DC2}" srcOrd="6" destOrd="0" presId="urn:microsoft.com/office/officeart/2005/8/layout/vProcess5"/>
    <dgm:cxn modelId="{1B853143-5103-4438-ABE6-7E29633DB949}" type="presParOf" srcId="{9FA41B98-0B82-4E21-9E62-93FCBEF58FE6}" destId="{F5371783-9CED-46B5-9D0C-35E0380194C4}" srcOrd="7" destOrd="0" presId="urn:microsoft.com/office/officeart/2005/8/layout/vProcess5"/>
    <dgm:cxn modelId="{FDC33246-4CAA-4EB0-B290-5F0F28EB91B6}" type="presParOf" srcId="{9FA41B98-0B82-4E21-9E62-93FCBEF58FE6}" destId="{68533495-10D8-46F6-8C27-5D8B0E2AB25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EFD5E-7E51-494E-8D53-7C593DEF421B}">
      <dsp:nvSpPr>
        <dsp:cNvPr id="0" name=""/>
        <dsp:cNvSpPr/>
      </dsp:nvSpPr>
      <dsp:spPr>
        <a:xfrm rot="16200000">
          <a:off x="-3161286" y="4556786"/>
          <a:ext cx="6969421" cy="64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70485" bIns="0" numCol="1" spcCol="1270" anchor="t" anchorCtr="0">
          <a:noAutofit/>
        </a:bodyPr>
        <a:lstStyle/>
        <a:p>
          <a:pPr marL="0" lvl="0" indent="0" algn="r" defTabSz="2178050">
            <a:lnSpc>
              <a:spcPct val="90000"/>
            </a:lnSpc>
            <a:spcBef>
              <a:spcPct val="0"/>
            </a:spcBef>
            <a:spcAft>
              <a:spcPct val="35000"/>
            </a:spcAft>
            <a:buNone/>
          </a:pPr>
          <a:r>
            <a:rPr lang="ru-RU" sz="4900" kern="1200" dirty="0"/>
            <a:t>.</a:t>
          </a:r>
        </a:p>
      </dsp:txBody>
      <dsp:txXfrm>
        <a:off x="-3161286" y="4556786"/>
        <a:ext cx="6969421" cy="646849"/>
      </dsp:txXfrm>
    </dsp:sp>
    <dsp:sp modelId="{DBBDC53B-F8BC-4243-AAFF-CFD632769290}">
      <dsp:nvSpPr>
        <dsp:cNvPr id="0" name=""/>
        <dsp:cNvSpPr/>
      </dsp:nvSpPr>
      <dsp:spPr>
        <a:xfrm>
          <a:off x="728218" y="1409787"/>
          <a:ext cx="3221996" cy="696942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84912" tIns="570485" rIns="184912" bIns="184912" numCol="1" spcCol="1270" anchor="t" anchorCtr="0">
          <a:noAutofit/>
        </a:bodyPr>
        <a:lstStyle/>
        <a:p>
          <a:pPr marL="228600" lvl="1" indent="-228600" algn="l" defTabSz="889000">
            <a:lnSpc>
              <a:spcPct val="90000"/>
            </a:lnSpc>
            <a:spcBef>
              <a:spcPct val="0"/>
            </a:spcBef>
            <a:spcAft>
              <a:spcPct val="15000"/>
            </a:spcAft>
            <a:buChar char="•"/>
          </a:pPr>
          <a:r>
            <a:rPr lang="ru-RU" sz="2000" b="1" kern="1200" dirty="0">
              <a:solidFill>
                <a:schemeClr val="bg1"/>
              </a:solidFill>
            </a:rPr>
            <a:t>Уникальная комбинация интерактивности и исторической достоверности.</a:t>
          </a:r>
          <a:endParaRPr lang="ru-RU" sz="2000" b="1" kern="1200" dirty="0"/>
        </a:p>
        <a:p>
          <a:pPr marL="228600" lvl="1" indent="-228600" algn="l" defTabSz="889000">
            <a:lnSpc>
              <a:spcPct val="90000"/>
            </a:lnSpc>
            <a:spcBef>
              <a:spcPct val="0"/>
            </a:spcBef>
            <a:spcAft>
              <a:spcPct val="15000"/>
            </a:spcAft>
            <a:buChar char="•"/>
          </a:pPr>
          <a:r>
            <a:rPr lang="ru-RU" sz="2000" b="1" kern="1200" dirty="0">
              <a:solidFill>
                <a:schemeClr val="bg1"/>
              </a:solidFill>
            </a:rPr>
            <a:t> </a:t>
          </a:r>
          <a:endParaRPr lang="ru-RU" sz="2000" b="1" kern="1200" dirty="0"/>
        </a:p>
        <a:p>
          <a:pPr marL="228600" lvl="1" indent="-228600" algn="l" defTabSz="889000">
            <a:lnSpc>
              <a:spcPct val="90000"/>
            </a:lnSpc>
            <a:spcBef>
              <a:spcPct val="0"/>
            </a:spcBef>
            <a:spcAft>
              <a:spcPct val="15000"/>
            </a:spcAft>
            <a:buChar char="•"/>
          </a:pPr>
          <a:r>
            <a:rPr lang="ru-RU" sz="2000" kern="1200" dirty="0">
              <a:solidFill>
                <a:schemeClr val="bg1"/>
              </a:solidFill>
            </a:rPr>
            <a:t>Наши видео с субтитрами, в которых правители рассказывают историю, созданы с помощью передовых технологий, чтобы максимально оживить прошлое. Мы также обеспечиваем высокое качество контента и актерской игры, чтобы каждая экскурсия была незабываемой. </a:t>
          </a:r>
          <a:endParaRPr lang="ru-RU" sz="2000" kern="1200" dirty="0"/>
        </a:p>
      </dsp:txBody>
      <dsp:txXfrm>
        <a:off x="728218" y="1409787"/>
        <a:ext cx="3221996" cy="6969421"/>
      </dsp:txXfrm>
    </dsp:sp>
    <dsp:sp modelId="{A2CE8769-F6F6-49A0-A5E2-0B6B3AAEFC3D}">
      <dsp:nvSpPr>
        <dsp:cNvPr id="0" name=""/>
        <dsp:cNvSpPr/>
      </dsp:nvSpPr>
      <dsp:spPr>
        <a:xfrm>
          <a:off x="81369" y="555946"/>
          <a:ext cx="1293698" cy="12936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3DFD06D-AED5-44C7-8092-F6B9A8636FCA}">
      <dsp:nvSpPr>
        <dsp:cNvPr id="0" name=""/>
        <dsp:cNvSpPr/>
      </dsp:nvSpPr>
      <dsp:spPr>
        <a:xfrm rot="16200000">
          <a:off x="1605657" y="4571073"/>
          <a:ext cx="6969421" cy="64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70485" bIns="0" numCol="1" spcCol="1270" anchor="t" anchorCtr="0">
          <a:noAutofit/>
        </a:bodyPr>
        <a:lstStyle/>
        <a:p>
          <a:pPr marL="0" lvl="0" indent="0" algn="r" defTabSz="2178050">
            <a:lnSpc>
              <a:spcPct val="90000"/>
            </a:lnSpc>
            <a:spcBef>
              <a:spcPct val="0"/>
            </a:spcBef>
            <a:spcAft>
              <a:spcPct val="35000"/>
            </a:spcAft>
            <a:buNone/>
          </a:pPr>
          <a:r>
            <a:rPr lang="ru-RU" sz="4900" kern="1200" dirty="0"/>
            <a:t>.</a:t>
          </a:r>
        </a:p>
      </dsp:txBody>
      <dsp:txXfrm>
        <a:off x="1605657" y="4571073"/>
        <a:ext cx="6969421" cy="646849"/>
      </dsp:txXfrm>
    </dsp:sp>
    <dsp:sp modelId="{AC6C459A-0BA0-4467-83F3-CA1107D33E14}">
      <dsp:nvSpPr>
        <dsp:cNvPr id="0" name=""/>
        <dsp:cNvSpPr/>
      </dsp:nvSpPr>
      <dsp:spPr>
        <a:xfrm>
          <a:off x="5413793" y="1409787"/>
          <a:ext cx="3221996" cy="696942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84912" tIns="570485" rIns="184912" bIns="184912" numCol="1" spcCol="1270" anchor="t" anchorCtr="0">
          <a:noAutofit/>
        </a:bodyPr>
        <a:lstStyle/>
        <a:p>
          <a:pPr marL="228600" lvl="1" indent="-228600" algn="l" defTabSz="889000">
            <a:lnSpc>
              <a:spcPct val="90000"/>
            </a:lnSpc>
            <a:spcBef>
              <a:spcPct val="0"/>
            </a:spcBef>
            <a:spcAft>
              <a:spcPct val="15000"/>
            </a:spcAft>
            <a:buChar char="•"/>
          </a:pPr>
          <a:r>
            <a:rPr lang="ru-RU" sz="2000" b="1" kern="1200" dirty="0">
              <a:solidFill>
                <a:schemeClr val="bg1"/>
              </a:solidFill>
            </a:rPr>
            <a:t>Проект ориентирован на широкий спектр потребителей. </a:t>
          </a:r>
          <a:endParaRPr lang="ru-RU" sz="2000" b="1" kern="1200" dirty="0"/>
        </a:p>
        <a:p>
          <a:pPr marL="228600" lvl="1" indent="-228600" algn="l" defTabSz="889000">
            <a:lnSpc>
              <a:spcPct val="90000"/>
            </a:lnSpc>
            <a:spcBef>
              <a:spcPct val="0"/>
            </a:spcBef>
            <a:spcAft>
              <a:spcPct val="15000"/>
            </a:spcAft>
            <a:buChar char="•"/>
          </a:pPr>
          <a:endParaRPr lang="ru-RU" sz="2000" b="1" kern="1200" dirty="0"/>
        </a:p>
        <a:p>
          <a:pPr marL="228600" lvl="1" indent="-228600" algn="l" defTabSz="889000">
            <a:lnSpc>
              <a:spcPct val="90000"/>
            </a:lnSpc>
            <a:spcBef>
              <a:spcPct val="0"/>
            </a:spcBef>
            <a:spcAft>
              <a:spcPct val="15000"/>
            </a:spcAft>
            <a:buChar char="•"/>
          </a:pPr>
          <a:r>
            <a:rPr lang="ru-RU" sz="2000" kern="1200" dirty="0">
              <a:solidFill>
                <a:schemeClr val="bg1"/>
              </a:solidFill>
            </a:rPr>
            <a:t>Мы предлагаем интересные исторические экскурсии для туристов, образовательные программы для школьников и студентов, а также возможность организации корпоративных поездок и мероприятий. Мы стремимся сделать историю доступной и увлекательной для всех. </a:t>
          </a:r>
          <a:endParaRPr lang="ru-RU" sz="2000" kern="1200" dirty="0"/>
        </a:p>
      </dsp:txBody>
      <dsp:txXfrm>
        <a:off x="5413793" y="1409787"/>
        <a:ext cx="3221996" cy="6969421"/>
      </dsp:txXfrm>
    </dsp:sp>
    <dsp:sp modelId="{700E4F76-AF07-415C-B889-DB5DDB7337AE}">
      <dsp:nvSpPr>
        <dsp:cNvPr id="0" name=""/>
        <dsp:cNvSpPr/>
      </dsp:nvSpPr>
      <dsp:spPr>
        <a:xfrm>
          <a:off x="4766943" y="555946"/>
          <a:ext cx="1293698" cy="12936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A0DA9B35-530E-4B40-9004-DD4557A1DEB3}">
      <dsp:nvSpPr>
        <dsp:cNvPr id="0" name=""/>
        <dsp:cNvSpPr/>
      </dsp:nvSpPr>
      <dsp:spPr>
        <a:xfrm rot="16200000">
          <a:off x="6291232" y="4571073"/>
          <a:ext cx="6969421" cy="64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70485" bIns="0" numCol="1" spcCol="1270" anchor="t" anchorCtr="0">
          <a:noAutofit/>
        </a:bodyPr>
        <a:lstStyle/>
        <a:p>
          <a:pPr marL="0" lvl="0" indent="0" algn="r" defTabSz="2178050">
            <a:lnSpc>
              <a:spcPct val="90000"/>
            </a:lnSpc>
            <a:spcBef>
              <a:spcPct val="0"/>
            </a:spcBef>
            <a:spcAft>
              <a:spcPct val="35000"/>
            </a:spcAft>
            <a:buNone/>
          </a:pPr>
          <a:r>
            <a:rPr lang="ru-RU" sz="4900" kern="1200" dirty="0"/>
            <a:t>.</a:t>
          </a:r>
        </a:p>
      </dsp:txBody>
      <dsp:txXfrm>
        <a:off x="6291232" y="4571073"/>
        <a:ext cx="6969421" cy="646849"/>
      </dsp:txXfrm>
    </dsp:sp>
    <dsp:sp modelId="{E366B45D-F93B-46E3-B7FC-DA121D5027B0}">
      <dsp:nvSpPr>
        <dsp:cNvPr id="0" name=""/>
        <dsp:cNvSpPr/>
      </dsp:nvSpPr>
      <dsp:spPr>
        <a:xfrm>
          <a:off x="10099367" y="1409787"/>
          <a:ext cx="3221996" cy="696942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84912" tIns="570485" rIns="184912" bIns="184912" numCol="1" spcCol="1270" anchor="t" anchorCtr="0">
          <a:noAutofit/>
        </a:bodyPr>
        <a:lstStyle/>
        <a:p>
          <a:pPr marL="228600" lvl="1" indent="-228600" algn="l" defTabSz="889000">
            <a:lnSpc>
              <a:spcPct val="90000"/>
            </a:lnSpc>
            <a:spcBef>
              <a:spcPct val="0"/>
            </a:spcBef>
            <a:spcAft>
              <a:spcPct val="15000"/>
            </a:spcAft>
            <a:buChar char="•"/>
          </a:pPr>
          <a:r>
            <a:rPr lang="ru-RU" sz="2000" b="1" kern="1200" dirty="0">
              <a:solidFill>
                <a:schemeClr val="bg1"/>
              </a:solidFill>
            </a:rPr>
            <a:t>Проект способствует развитию образовательной и культурной среды города.</a:t>
          </a:r>
          <a:r>
            <a:rPr lang="ru-RU" sz="2000" kern="1200" dirty="0">
              <a:solidFill>
                <a:schemeClr val="bg1"/>
              </a:solidFill>
            </a:rPr>
            <a:t> </a:t>
          </a:r>
          <a:endParaRPr lang="ru-RU" sz="2000" kern="1200" dirty="0"/>
        </a:p>
        <a:p>
          <a:pPr marL="228600" lvl="1" indent="-228600" algn="l" defTabSz="889000">
            <a:lnSpc>
              <a:spcPct val="90000"/>
            </a:lnSpc>
            <a:spcBef>
              <a:spcPct val="0"/>
            </a:spcBef>
            <a:spcAft>
              <a:spcPct val="15000"/>
            </a:spcAft>
            <a:buChar char="•"/>
          </a:pPr>
          <a:endParaRPr lang="ru-RU" sz="2000" kern="1200" dirty="0"/>
        </a:p>
        <a:p>
          <a:pPr marL="228600" lvl="1" indent="-228600" algn="l" defTabSz="889000">
            <a:lnSpc>
              <a:spcPct val="90000"/>
            </a:lnSpc>
            <a:spcBef>
              <a:spcPct val="0"/>
            </a:spcBef>
            <a:spcAft>
              <a:spcPct val="15000"/>
            </a:spcAft>
            <a:buChar char="•"/>
          </a:pPr>
          <a:r>
            <a:rPr lang="ru-RU" sz="2000" kern="1200" dirty="0">
              <a:solidFill>
                <a:schemeClr val="bg1"/>
              </a:solidFill>
            </a:rPr>
            <a:t>Мы помогаем жителям и гостям Санкт-Петербурга лучше понять и ценить его историческое наследие, что в свою очередь способствует сохранению и привлекательности города для туристов и посетителей. </a:t>
          </a:r>
          <a:endParaRPr lang="ru-RU" sz="2000" kern="1200" dirty="0"/>
        </a:p>
      </dsp:txBody>
      <dsp:txXfrm>
        <a:off x="10099367" y="1409787"/>
        <a:ext cx="3221996" cy="6969421"/>
      </dsp:txXfrm>
    </dsp:sp>
    <dsp:sp modelId="{F8254F0C-6B49-49F5-8182-06D5ED641B96}">
      <dsp:nvSpPr>
        <dsp:cNvPr id="0" name=""/>
        <dsp:cNvSpPr/>
      </dsp:nvSpPr>
      <dsp:spPr>
        <a:xfrm>
          <a:off x="9452518" y="555946"/>
          <a:ext cx="1293698" cy="12936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ACF0B-6C81-4440-8CEA-2FADA61CF132}">
      <dsp:nvSpPr>
        <dsp:cNvPr id="0" name=""/>
        <dsp:cNvSpPr/>
      </dsp:nvSpPr>
      <dsp:spPr>
        <a:xfrm>
          <a:off x="0" y="0"/>
          <a:ext cx="10366540" cy="2401902"/>
        </a:xfrm>
        <a:prstGeom prst="roundRect">
          <a:avLst>
            <a:gd name="adj" fmla="val 10000"/>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ru-RU" sz="3300" b="1" kern="1200" dirty="0">
              <a:solidFill>
                <a:schemeClr val="tx1"/>
              </a:solidFill>
            </a:rPr>
            <a:t>Создание макетного образца технологии на примере нескольких культурных объектов Санкт-Петербурга с помощью нейросетей </a:t>
          </a:r>
        </a:p>
      </dsp:txBody>
      <dsp:txXfrm>
        <a:off x="70349" y="70349"/>
        <a:ext cx="7774700" cy="2261204"/>
      </dsp:txXfrm>
    </dsp:sp>
    <dsp:sp modelId="{A70D44E3-8819-425F-B904-BEDFFC32B2CD}">
      <dsp:nvSpPr>
        <dsp:cNvPr id="0" name=""/>
        <dsp:cNvSpPr/>
      </dsp:nvSpPr>
      <dsp:spPr>
        <a:xfrm>
          <a:off x="914694" y="2802219"/>
          <a:ext cx="10366540" cy="2401902"/>
        </a:xfrm>
        <a:prstGeom prst="roundRect">
          <a:avLst>
            <a:gd name="adj" fmla="val 10000"/>
          </a:avLst>
        </a:prstGeom>
        <a:gradFill rotWithShape="0">
          <a:gsLst>
            <a:gs pos="0">
              <a:schemeClr val="accent1">
                <a:alpha val="90000"/>
                <a:hueOff val="0"/>
                <a:satOff val="0"/>
                <a:lumOff val="0"/>
                <a:alphaOff val="-20000"/>
                <a:satMod val="103000"/>
                <a:lumMod val="102000"/>
                <a:tint val="94000"/>
              </a:schemeClr>
            </a:gs>
            <a:gs pos="50000">
              <a:schemeClr val="accent1">
                <a:alpha val="90000"/>
                <a:hueOff val="0"/>
                <a:satOff val="0"/>
                <a:lumOff val="0"/>
                <a:alphaOff val="-20000"/>
                <a:satMod val="110000"/>
                <a:lumMod val="100000"/>
                <a:shade val="100000"/>
              </a:schemeClr>
            </a:gs>
            <a:gs pos="100000">
              <a:schemeClr val="accent1">
                <a:alpha val="90000"/>
                <a:hueOff val="0"/>
                <a:satOff val="0"/>
                <a:lumOff val="0"/>
                <a:alphaOff val="-2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ru-RU" sz="3300" b="1" kern="1200" dirty="0">
              <a:solidFill>
                <a:schemeClr val="tx1"/>
              </a:solidFill>
            </a:rPr>
            <a:t>Подача заявки в Президентский фонд культурных инициатив  </a:t>
          </a:r>
        </a:p>
      </dsp:txBody>
      <dsp:txXfrm>
        <a:off x="985043" y="2872568"/>
        <a:ext cx="7749911" cy="2261204"/>
      </dsp:txXfrm>
    </dsp:sp>
    <dsp:sp modelId="{0BC0B7FF-0D2B-4A58-AF9B-006189EC715B}">
      <dsp:nvSpPr>
        <dsp:cNvPr id="0" name=""/>
        <dsp:cNvSpPr/>
      </dsp:nvSpPr>
      <dsp:spPr>
        <a:xfrm>
          <a:off x="1829389" y="5604439"/>
          <a:ext cx="10366540" cy="2401902"/>
        </a:xfrm>
        <a:prstGeom prst="roundRect">
          <a:avLst>
            <a:gd name="adj" fmla="val 10000"/>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ru-RU" sz="3300" b="1" kern="1200" dirty="0">
              <a:solidFill>
                <a:schemeClr val="tx1"/>
              </a:solidFill>
            </a:rPr>
            <a:t>Распространение информации о проекте в социальной сети «ВКонтакте»</a:t>
          </a:r>
        </a:p>
      </dsp:txBody>
      <dsp:txXfrm>
        <a:off x="1899738" y="5674788"/>
        <a:ext cx="7749911" cy="2261204"/>
      </dsp:txXfrm>
    </dsp:sp>
    <dsp:sp modelId="{BD4059C4-EC1D-4B5C-94A7-A7ECF7F24690}">
      <dsp:nvSpPr>
        <dsp:cNvPr id="0" name=""/>
        <dsp:cNvSpPr/>
      </dsp:nvSpPr>
      <dsp:spPr>
        <a:xfrm>
          <a:off x="8805303" y="1821442"/>
          <a:ext cx="1561236" cy="1561236"/>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a:off x="9156581" y="1821442"/>
        <a:ext cx="858680" cy="1174830"/>
      </dsp:txXfrm>
    </dsp:sp>
    <dsp:sp modelId="{729F3574-7858-4B89-BAD5-3E75FB101550}">
      <dsp:nvSpPr>
        <dsp:cNvPr id="0" name=""/>
        <dsp:cNvSpPr/>
      </dsp:nvSpPr>
      <dsp:spPr>
        <a:xfrm>
          <a:off x="9719998" y="4607649"/>
          <a:ext cx="1561236" cy="1561236"/>
        </a:xfrm>
        <a:prstGeom prst="downArrow">
          <a:avLst>
            <a:gd name="adj1" fmla="val 55000"/>
            <a:gd name="adj2" fmla="val 45000"/>
          </a:avLst>
        </a:prstGeom>
        <a:solidFill>
          <a:schemeClr val="accent1">
            <a:alpha val="90000"/>
            <a:tint val="40000"/>
            <a:hueOff val="0"/>
            <a:satOff val="0"/>
            <a:lumOff val="0"/>
            <a:alphaOff val="-4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a:off x="10071276" y="4607649"/>
        <a:ext cx="858680" cy="1174830"/>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27.11.2023</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3.wdp"/><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5.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p:txBody>
          <a:bodyPr/>
          <a:lstStyle/>
          <a:p>
            <a:r>
              <a:rPr lang="ru-RU" dirty="0"/>
              <a:t>Интерактивный Петербург</a:t>
            </a:r>
          </a:p>
        </p:txBody>
      </p:sp>
      <p:sp>
        <p:nvSpPr>
          <p:cNvPr id="3" name="Подзаголовок 2">
            <a:extLst>
              <a:ext uri="{FF2B5EF4-FFF2-40B4-BE49-F238E27FC236}">
                <a16:creationId xmlns:a16="http://schemas.microsoft.com/office/drawing/2014/main" id="{44AF7252-0A3C-7145-83C5-764AA3E129DF}"/>
              </a:ext>
            </a:extLst>
          </p:cNvPr>
          <p:cNvSpPr>
            <a:spLocks noGrp="1"/>
          </p:cNvSpPr>
          <p:nvPr>
            <p:ph type="subTitle" idx="1"/>
          </p:nvPr>
        </p:nvSpPr>
        <p:spPr>
          <a:xfrm>
            <a:off x="888112" y="7242047"/>
            <a:ext cx="7400004" cy="2816353"/>
          </a:xfrm>
        </p:spPr>
        <p:txBody>
          <a:bodyPr/>
          <a:lstStyle/>
          <a:p>
            <a:r>
              <a:rPr lang="ru-RU" dirty="0"/>
              <a:t>Жители и гости Санкт-Петербурга могут узнать об истории архитектурных сооружений в историческом центре города благодаря </a:t>
            </a:r>
            <a:r>
              <a:rPr lang="en-US" dirty="0"/>
              <a:t>QR-</a:t>
            </a:r>
            <a:r>
              <a:rPr lang="ru-RU" dirty="0"/>
              <a:t>кодам, расположенных у этих зданий. При сканировании </a:t>
            </a:r>
            <a:r>
              <a:rPr lang="en-US" dirty="0"/>
              <a:t>QR-</a:t>
            </a:r>
            <a:r>
              <a:rPr lang="ru-RU" dirty="0"/>
              <a:t>кода на экране смартфона будет воспроизводиться видео с субтитрами, в котором Екатерина Великая, Петр </a:t>
            </a:r>
            <a:r>
              <a:rPr lang="en-US" dirty="0"/>
              <a:t>I </a:t>
            </a:r>
            <a:r>
              <a:rPr lang="ru-RU" dirty="0"/>
              <a:t>и другие правители расскажут небольшую историю.</a:t>
            </a:r>
          </a:p>
        </p:txBody>
      </p:sp>
      <p:sp>
        <p:nvSpPr>
          <p:cNvPr id="4" name="Текст 3">
            <a:extLst>
              <a:ext uri="{FF2B5EF4-FFF2-40B4-BE49-F238E27FC236}">
                <a16:creationId xmlns:a16="http://schemas.microsoft.com/office/drawing/2014/main" id="{B5352A1D-B41E-1342-9F17-0F2653F526AE}"/>
              </a:ext>
            </a:extLst>
          </p:cNvPr>
          <p:cNvSpPr>
            <a:spLocks noGrp="1"/>
          </p:cNvSpPr>
          <p:nvPr>
            <p:ph type="body" sz="quarter" idx="10"/>
          </p:nvPr>
        </p:nvSpPr>
        <p:spPr>
          <a:xfrm>
            <a:off x="910336" y="10374313"/>
            <a:ext cx="3678238" cy="531812"/>
          </a:xfrm>
        </p:spPr>
        <p:txBody>
          <a:bodyPr/>
          <a:lstStyle/>
          <a:p>
            <a:r>
              <a:rPr lang="ru-RU" dirty="0"/>
              <a:t>Версия 1</a:t>
            </a:r>
            <a:r>
              <a:rPr lang="en-US" dirty="0"/>
              <a:t>.0</a:t>
            </a:r>
            <a:endParaRPr lang="ru-RU" dirty="0"/>
          </a:p>
        </p:txBody>
      </p:sp>
      <p:pic>
        <p:nvPicPr>
          <p:cNvPr id="5" name="Рисунок 4">
            <a:extLst>
              <a:ext uri="{FF2B5EF4-FFF2-40B4-BE49-F238E27FC236}">
                <a16:creationId xmlns:a16="http://schemas.microsoft.com/office/drawing/2014/main" id="{5E2A5303-A099-770C-9799-C098B33FEA37}"/>
              </a:ext>
            </a:extLst>
          </p:cNvPr>
          <p:cNvPicPr>
            <a:picLocks noChangeAspect="1"/>
          </p:cNvPicPr>
          <p:nvPr/>
        </p:nvPicPr>
        <p:blipFill rotWithShape="1">
          <a:blip r:embed="rId2"/>
          <a:srcRect l="5828" t="16591" r="50964" b="33490"/>
          <a:stretch/>
        </p:blipFill>
        <p:spPr>
          <a:xfrm>
            <a:off x="6572250" y="774957"/>
            <a:ext cx="2743200" cy="1782178"/>
          </a:xfrm>
          <a:prstGeom prst="rect">
            <a:avLst/>
          </a:prstGeom>
        </p:spPr>
      </p:pic>
      <p:sp>
        <p:nvSpPr>
          <p:cNvPr id="6" name="Прямоугольник 5">
            <a:extLst>
              <a:ext uri="{FF2B5EF4-FFF2-40B4-BE49-F238E27FC236}">
                <a16:creationId xmlns:a16="http://schemas.microsoft.com/office/drawing/2014/main" id="{C0D42047-6A1C-9EFA-1D96-C09C0C998F78}"/>
              </a:ext>
            </a:extLst>
          </p:cNvPr>
          <p:cNvSpPr/>
          <p:nvPr/>
        </p:nvSpPr>
        <p:spPr>
          <a:xfrm>
            <a:off x="3128963" y="2044410"/>
            <a:ext cx="1459151" cy="700088"/>
          </a:xfrm>
          <a:prstGeom prst="rect">
            <a:avLst/>
          </a:prstGeom>
          <a:solidFill>
            <a:srgbClr val="001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a:extLst>
              <a:ext uri="{FF2B5EF4-FFF2-40B4-BE49-F238E27FC236}">
                <a16:creationId xmlns:a16="http://schemas.microsoft.com/office/drawing/2014/main" id="{CC26954C-764E-0ED9-97D9-75D22551101A}"/>
              </a:ext>
            </a:extLst>
          </p:cNvPr>
          <p:cNvSpPr txBox="1"/>
          <p:nvPr/>
        </p:nvSpPr>
        <p:spPr>
          <a:xfrm>
            <a:off x="3180335" y="1913942"/>
            <a:ext cx="10215562" cy="769441"/>
          </a:xfrm>
          <a:prstGeom prst="rect">
            <a:avLst/>
          </a:prstGeom>
          <a:noFill/>
        </p:spPr>
        <p:txBody>
          <a:bodyPr wrap="square">
            <a:spAutoFit/>
          </a:bodyPr>
          <a:lstStyle/>
          <a:p>
            <a:r>
              <a:rPr kumimoji="0" lang="ru-RU" sz="4400" b="1" i="0" u="none" strike="noStrike" kern="1200" cap="none" spc="0" normalizeH="0" baseline="0" noProof="0" dirty="0">
                <a:ln>
                  <a:noFill/>
                </a:ln>
                <a:solidFill>
                  <a:prstClr val="white"/>
                </a:solidFill>
                <a:effectLst/>
                <a:uLnTx/>
                <a:uFillTx/>
                <a:latin typeface="Arial" panose="020B0604020202020204"/>
                <a:ea typeface="+mj-ea"/>
                <a:cs typeface="+mj-cs"/>
              </a:rPr>
              <a:t>2023</a:t>
            </a:r>
            <a:endParaRPr lang="ru-RU" sz="4400" dirty="0"/>
          </a:p>
        </p:txBody>
      </p:sp>
      <p:pic>
        <p:nvPicPr>
          <p:cNvPr id="12" name="Рисунок 11">
            <a:extLst>
              <a:ext uri="{FF2B5EF4-FFF2-40B4-BE49-F238E27FC236}">
                <a16:creationId xmlns:a16="http://schemas.microsoft.com/office/drawing/2014/main" id="{8BCCE27F-A090-E506-5F99-0C9BE969A49F}"/>
              </a:ext>
            </a:extLst>
          </p:cNvPr>
          <p:cNvPicPr>
            <a:picLocks noChangeAspect="1"/>
          </p:cNvPicPr>
          <p:nvPr/>
        </p:nvPicPr>
        <p:blipFill>
          <a:blip r:embed="rId3"/>
          <a:stretch>
            <a:fillRect/>
          </a:stretch>
        </p:blipFill>
        <p:spPr>
          <a:xfrm>
            <a:off x="9526716" y="969135"/>
            <a:ext cx="3545740" cy="349164"/>
          </a:xfrm>
          <a:prstGeom prst="rect">
            <a:avLst/>
          </a:prstGeom>
        </p:spPr>
      </p:pic>
      <p:sp>
        <p:nvSpPr>
          <p:cNvPr id="13" name="Прямоугольник: скругленные углы 12">
            <a:extLst>
              <a:ext uri="{FF2B5EF4-FFF2-40B4-BE49-F238E27FC236}">
                <a16:creationId xmlns:a16="http://schemas.microsoft.com/office/drawing/2014/main" id="{DB895DE7-3A08-A100-FC5E-659674D0134E}"/>
              </a:ext>
            </a:extLst>
          </p:cNvPr>
          <p:cNvSpPr/>
          <p:nvPr/>
        </p:nvSpPr>
        <p:spPr>
          <a:xfrm>
            <a:off x="542925" y="7029450"/>
            <a:ext cx="7886700" cy="3171782"/>
          </a:xfrm>
          <a:prstGeom prst="roundRect">
            <a:avLst/>
          </a:prstGeom>
          <a:noFill/>
          <a:ln w="38100">
            <a:solidFill>
              <a:schemeClr val="bg1"/>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p:txBody>
          <a:bodyPr/>
          <a:lstStyle/>
          <a:p>
            <a:r>
              <a:rPr lang="ru-RU" sz="3200" dirty="0"/>
              <a:t>Санкт-Петербург является одним из крупнейших туристических центров России, ежегодно его посещают </a:t>
            </a:r>
            <a:r>
              <a:rPr lang="ru-RU" sz="3200" b="1" dirty="0"/>
              <a:t>8 млн. туристов</a:t>
            </a:r>
            <a:r>
              <a:rPr lang="ru-RU" sz="3200" dirty="0"/>
              <a:t>.</a:t>
            </a:r>
          </a:p>
          <a:p>
            <a:endParaRPr lang="ru-RU" sz="3200" dirty="0"/>
          </a:p>
          <a:p>
            <a:r>
              <a:rPr lang="ru-RU" sz="3200" dirty="0"/>
              <a:t>Исторический центр города является настоящей жемчужиной архитектуры, но не всегда у туристов есть возможность получить подробную информацию об истории зданий и сооружений. </a:t>
            </a:r>
          </a:p>
          <a:p>
            <a:endParaRPr lang="ru-RU" sz="3200" dirty="0"/>
          </a:p>
          <a:p>
            <a:r>
              <a:rPr lang="ru-RU" sz="3200" dirty="0"/>
              <a:t>Кроме того, использование современных технологий в проекте позволит сделать его более привлекательным для молодежи и людей, которые предпочитают получать информацию через мобильные устройства.</a:t>
            </a:r>
          </a:p>
        </p:txBody>
      </p:sp>
      <p:sp>
        <p:nvSpPr>
          <p:cNvPr id="2" name="Овал 1">
            <a:extLst>
              <a:ext uri="{FF2B5EF4-FFF2-40B4-BE49-F238E27FC236}">
                <a16:creationId xmlns:a16="http://schemas.microsoft.com/office/drawing/2014/main" id="{566A1BCB-4978-D51A-6325-3F7CB22AD66A}"/>
              </a:ext>
            </a:extLst>
          </p:cNvPr>
          <p:cNvSpPr/>
          <p:nvPr/>
        </p:nvSpPr>
        <p:spPr>
          <a:xfrm>
            <a:off x="10052050" y="5644388"/>
            <a:ext cx="3271839" cy="202882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4000" b="1" dirty="0">
                <a:effectLst>
                  <a:outerShdw blurRad="38100" dist="38100" dir="2700000" algn="tl">
                    <a:srgbClr val="000000">
                      <a:alpha val="43137"/>
                    </a:srgbClr>
                  </a:outerShdw>
                </a:effectLst>
              </a:rPr>
              <a:t>200 тыс.</a:t>
            </a:r>
          </a:p>
        </p:txBody>
      </p:sp>
      <p:sp>
        <p:nvSpPr>
          <p:cNvPr id="3" name="Овал 2">
            <a:extLst>
              <a:ext uri="{FF2B5EF4-FFF2-40B4-BE49-F238E27FC236}">
                <a16:creationId xmlns:a16="http://schemas.microsoft.com/office/drawing/2014/main" id="{CFA5B8C0-DABD-4D21-71FD-A7088312EF1E}"/>
              </a:ext>
            </a:extLst>
          </p:cNvPr>
          <p:cNvSpPr/>
          <p:nvPr/>
        </p:nvSpPr>
        <p:spPr>
          <a:xfrm>
            <a:off x="12046744" y="8692355"/>
            <a:ext cx="3271839" cy="202882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4000" b="1" dirty="0">
                <a:effectLst>
                  <a:outerShdw blurRad="38100" dist="38100" dir="2700000" algn="tl">
                    <a:srgbClr val="000000">
                      <a:alpha val="43137"/>
                    </a:srgbClr>
                  </a:outerShdw>
                </a:effectLst>
              </a:rPr>
              <a:t>4 млн</a:t>
            </a:r>
          </a:p>
        </p:txBody>
      </p:sp>
      <p:sp>
        <p:nvSpPr>
          <p:cNvPr id="7" name="TextBox 6">
            <a:extLst>
              <a:ext uri="{FF2B5EF4-FFF2-40B4-BE49-F238E27FC236}">
                <a16:creationId xmlns:a16="http://schemas.microsoft.com/office/drawing/2014/main" id="{5C5272E1-B780-5E5C-D8B1-36B440BF5D60}"/>
              </a:ext>
            </a:extLst>
          </p:cNvPr>
          <p:cNvSpPr txBox="1"/>
          <p:nvPr/>
        </p:nvSpPr>
        <p:spPr>
          <a:xfrm>
            <a:off x="13682663" y="5657850"/>
            <a:ext cx="4256313" cy="2062103"/>
          </a:xfrm>
          <a:prstGeom prst="rect">
            <a:avLst/>
          </a:prstGeom>
          <a:noFill/>
        </p:spPr>
        <p:txBody>
          <a:bodyPr wrap="square">
            <a:spAutoFit/>
          </a:bodyPr>
          <a:lstStyle/>
          <a:p>
            <a:r>
              <a:rPr kumimoji="0" lang="ru-RU" sz="3200" b="1" i="0" u="none" strike="noStrike" kern="1200" cap="none" spc="0" normalizeH="0" baseline="0" noProof="0" dirty="0">
                <a:ln>
                  <a:noFill/>
                </a:ln>
                <a:solidFill>
                  <a:prstClr val="black"/>
                </a:solidFill>
                <a:effectLst/>
                <a:uLnTx/>
                <a:uFillTx/>
                <a:latin typeface="Arial" panose="020B0604020202020204"/>
                <a:ea typeface="+mn-ea"/>
                <a:cs typeface="+mn-cs"/>
              </a:rPr>
              <a:t>туристов в год посещают Меншиковский дворец</a:t>
            </a:r>
            <a:endParaRPr lang="ru-RU" b="1" dirty="0"/>
          </a:p>
        </p:txBody>
      </p:sp>
      <p:sp>
        <p:nvSpPr>
          <p:cNvPr id="13" name="TextBox 12">
            <a:extLst>
              <a:ext uri="{FF2B5EF4-FFF2-40B4-BE49-F238E27FC236}">
                <a16:creationId xmlns:a16="http://schemas.microsoft.com/office/drawing/2014/main" id="{07269CFB-169C-F885-15DE-CFC88967D43A}"/>
              </a:ext>
            </a:extLst>
          </p:cNvPr>
          <p:cNvSpPr txBox="1"/>
          <p:nvPr/>
        </p:nvSpPr>
        <p:spPr>
          <a:xfrm>
            <a:off x="15810819" y="9151520"/>
            <a:ext cx="3271839"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3200" b="1" i="0" u="none" strike="noStrike" kern="1200" cap="none" spc="0" normalizeH="0" baseline="0" noProof="0" dirty="0">
                <a:ln>
                  <a:noFill/>
                </a:ln>
                <a:solidFill>
                  <a:prstClr val="black"/>
                </a:solidFill>
                <a:effectLst/>
                <a:uLnTx/>
                <a:uFillTx/>
                <a:latin typeface="Arial" panose="020B0604020202020204"/>
                <a:ea typeface="+mn-ea"/>
                <a:cs typeface="Arial"/>
                <a:sym typeface="Arial"/>
              </a:rPr>
              <a:t>туристов в год посещают Эрмитаж</a:t>
            </a:r>
            <a:endParaRPr kumimoji="0" lang="ru-RU" sz="1400" b="1" i="0" u="none" strike="noStrike" kern="0" cap="none" spc="0" normalizeH="0" baseline="0" noProof="0" dirty="0">
              <a:ln>
                <a:noFill/>
              </a:ln>
              <a:solidFill>
                <a:srgbClr val="000000"/>
              </a:solidFill>
              <a:effectLst/>
              <a:uLnTx/>
              <a:uFillTx/>
              <a:latin typeface="Arial"/>
              <a:cs typeface="Arial"/>
              <a:sym typeface="Arial"/>
            </a:endParaRPr>
          </a:p>
        </p:txBody>
      </p:sp>
      <p:pic>
        <p:nvPicPr>
          <p:cNvPr id="14" name="Рисунок 13">
            <a:extLst>
              <a:ext uri="{FF2B5EF4-FFF2-40B4-BE49-F238E27FC236}">
                <a16:creationId xmlns:a16="http://schemas.microsoft.com/office/drawing/2014/main" id="{28BBDB48-90B1-03DB-9839-171A7538B146}"/>
              </a:ext>
            </a:extLst>
          </p:cNvPr>
          <p:cNvPicPr>
            <a:picLocks noChangeAspect="1"/>
          </p:cNvPicPr>
          <p:nvPr/>
        </p:nvPicPr>
        <p:blipFill>
          <a:blip r:embed="rId2"/>
          <a:stretch>
            <a:fillRect/>
          </a:stretch>
        </p:blipFill>
        <p:spPr>
          <a:xfrm>
            <a:off x="13119659" y="1653371"/>
            <a:ext cx="4397847" cy="35182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id="{BFFD4462-BD95-854B-8FD9-709FEADBF547}"/>
              </a:ext>
            </a:extLst>
          </p:cNvPr>
          <p:cNvSpPr>
            <a:spLocks noGrp="1"/>
          </p:cNvSpPr>
          <p:nvPr>
            <p:ph type="body" sz="quarter" idx="13"/>
          </p:nvPr>
        </p:nvSpPr>
        <p:spPr>
          <a:xfrm>
            <a:off x="13273635" y="7247850"/>
            <a:ext cx="5344635" cy="2097904"/>
          </a:xfrm>
        </p:spPr>
        <p:txBody>
          <a:bodyPr/>
          <a:lstStyle/>
          <a:p>
            <a:r>
              <a:rPr lang="ru-RU" sz="2800" dirty="0"/>
              <a:t>Часто иностранные туристы сталкиваются с </a:t>
            </a:r>
            <a:r>
              <a:rPr lang="ru-RU" sz="2800" b="1" dirty="0"/>
              <a:t>языковыми и культурными барьерами</a:t>
            </a:r>
            <a:r>
              <a:rPr lang="ru-RU" sz="2800" dirty="0"/>
              <a:t>, которые делают трудным получение информации из традиционных источников</a:t>
            </a:r>
          </a:p>
        </p:txBody>
      </p:sp>
      <p:pic>
        <p:nvPicPr>
          <p:cNvPr id="4" name="Рисунок 3">
            <a:extLst>
              <a:ext uri="{FF2B5EF4-FFF2-40B4-BE49-F238E27FC236}">
                <a16:creationId xmlns:a16="http://schemas.microsoft.com/office/drawing/2014/main" id="{621123DB-E0A7-F7F3-9338-A1027FEC1618}"/>
              </a:ext>
            </a:extLst>
          </p:cNvPr>
          <p:cNvPicPr>
            <a:picLocks noChangeAspect="1"/>
          </p:cNvPicPr>
          <p:nvPr/>
        </p:nvPicPr>
        <p:blipFill>
          <a:blip r:embed="rId2"/>
          <a:stretch>
            <a:fillRect/>
          </a:stretch>
        </p:blipFill>
        <p:spPr>
          <a:xfrm>
            <a:off x="1497056" y="2650772"/>
            <a:ext cx="3260736" cy="3260736"/>
          </a:xfrm>
          <a:prstGeom prst="rect">
            <a:avLst/>
          </a:prstGeom>
        </p:spPr>
      </p:pic>
      <p:sp>
        <p:nvSpPr>
          <p:cNvPr id="8" name="TextBox 7">
            <a:extLst>
              <a:ext uri="{FF2B5EF4-FFF2-40B4-BE49-F238E27FC236}">
                <a16:creationId xmlns:a16="http://schemas.microsoft.com/office/drawing/2014/main" id="{C13370B7-73DD-DAD8-BB32-794D0AAA6139}"/>
              </a:ext>
            </a:extLst>
          </p:cNvPr>
          <p:cNvSpPr txBox="1"/>
          <p:nvPr/>
        </p:nvSpPr>
        <p:spPr>
          <a:xfrm>
            <a:off x="4925653" y="2981833"/>
            <a:ext cx="7233395" cy="2031325"/>
          </a:xfrm>
          <a:prstGeom prst="rect">
            <a:avLst/>
          </a:prstGeom>
          <a:noFill/>
        </p:spPr>
        <p:txBody>
          <a:bodyPr wrap="square">
            <a:spAutoFit/>
          </a:bodyPr>
          <a:lstStyle/>
          <a:p>
            <a:pPr marL="15875"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1" i="0" u="none" strike="noStrike" kern="1200" cap="none" spc="0" normalizeH="0" baseline="0" noProof="0" dirty="0">
                <a:ln>
                  <a:noFill/>
                </a:ln>
                <a:solidFill>
                  <a:prstClr val="black"/>
                </a:solidFill>
                <a:effectLst/>
                <a:uLnTx/>
                <a:uFillTx/>
                <a:latin typeface="Arial" panose="020B0604020202020204"/>
                <a:ea typeface="+mn-ea"/>
                <a:cs typeface="+mn-cs"/>
              </a:rPr>
              <a:t>Ограниченный доступ к информации </a:t>
            </a:r>
            <a:r>
              <a:rPr kumimoji="0" lang="ru-RU" sz="2800" i="0" u="none" strike="noStrike" kern="1200" cap="none" spc="0" normalizeH="0" baseline="0" noProof="0" dirty="0">
                <a:ln>
                  <a:noFill/>
                </a:ln>
                <a:solidFill>
                  <a:prstClr val="black"/>
                </a:solidFill>
                <a:effectLst/>
                <a:uLnTx/>
                <a:uFillTx/>
                <a:latin typeface="Arial" panose="020B0604020202020204"/>
                <a:ea typeface="+mn-ea"/>
                <a:cs typeface="+mn-cs"/>
              </a:rPr>
              <a:t>об исторических сооружениях в центре Санкт-Петербурга. Многим людям может быть сложно полностью оценить и понять значение этих сооружений</a:t>
            </a:r>
            <a:endParaRPr kumimoji="0" lang="en-US" sz="280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9" name="Рисунок 8">
            <a:extLst>
              <a:ext uri="{FF2B5EF4-FFF2-40B4-BE49-F238E27FC236}">
                <a16:creationId xmlns:a16="http://schemas.microsoft.com/office/drawing/2014/main" id="{D11563C4-E730-61C3-4286-BF3F7186ED6A}"/>
              </a:ext>
            </a:extLst>
          </p:cNvPr>
          <p:cNvPicPr>
            <a:picLocks noChangeAspect="1"/>
          </p:cNvPicPr>
          <p:nvPr/>
        </p:nvPicPr>
        <p:blipFill>
          <a:blip r:embed="rId3"/>
          <a:stretch>
            <a:fillRect/>
          </a:stretch>
        </p:blipFill>
        <p:spPr>
          <a:xfrm>
            <a:off x="7341659" y="6772207"/>
            <a:ext cx="5420782" cy="3049190"/>
          </a:xfrm>
          <a:prstGeom prst="rect">
            <a:avLst/>
          </a:prstGeom>
        </p:spPr>
      </p:pic>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Овал 19">
            <a:extLst>
              <a:ext uri="{FF2B5EF4-FFF2-40B4-BE49-F238E27FC236}">
                <a16:creationId xmlns:a16="http://schemas.microsoft.com/office/drawing/2014/main" id="{AC60EFB6-2652-D0D2-DCCC-44070BC48FDF}"/>
              </a:ext>
            </a:extLst>
          </p:cNvPr>
          <p:cNvSpPr/>
          <p:nvPr/>
        </p:nvSpPr>
        <p:spPr>
          <a:xfrm>
            <a:off x="919302" y="2674427"/>
            <a:ext cx="1156736" cy="109855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4000" b="1" dirty="0">
              <a:effectLst>
                <a:outerShdw blurRad="38100" dist="38100" dir="2700000" algn="tl">
                  <a:srgbClr val="000000">
                    <a:alpha val="43137"/>
                  </a:srgbClr>
                </a:outerShdw>
              </a:effectLst>
            </a:endParaRPr>
          </a:p>
        </p:txBody>
      </p:sp>
      <p:sp>
        <p:nvSpPr>
          <p:cNvPr id="21" name="Овал 20">
            <a:extLst>
              <a:ext uri="{FF2B5EF4-FFF2-40B4-BE49-F238E27FC236}">
                <a16:creationId xmlns:a16="http://schemas.microsoft.com/office/drawing/2014/main" id="{134C0B89-890C-9020-11DF-AED42B53C92D}"/>
              </a:ext>
            </a:extLst>
          </p:cNvPr>
          <p:cNvSpPr/>
          <p:nvPr/>
        </p:nvSpPr>
        <p:spPr>
          <a:xfrm>
            <a:off x="919302" y="7124109"/>
            <a:ext cx="1156736" cy="109855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4000" b="1" dirty="0">
              <a:effectLst>
                <a:outerShdw blurRad="38100" dist="38100" dir="2700000" algn="tl">
                  <a:srgbClr val="000000">
                    <a:alpha val="43137"/>
                  </a:srgbClr>
                </a:outerShdw>
              </a:effectLst>
            </a:endParaRPr>
          </a:p>
        </p:txBody>
      </p:sp>
      <p:sp>
        <p:nvSpPr>
          <p:cNvPr id="12" name="Овал 11">
            <a:extLst>
              <a:ext uri="{FF2B5EF4-FFF2-40B4-BE49-F238E27FC236}">
                <a16:creationId xmlns:a16="http://schemas.microsoft.com/office/drawing/2014/main" id="{F9520693-A38D-2021-7C12-24FA29C52687}"/>
              </a:ext>
            </a:extLst>
          </p:cNvPr>
          <p:cNvSpPr/>
          <p:nvPr/>
        </p:nvSpPr>
        <p:spPr>
          <a:xfrm>
            <a:off x="919302" y="5813043"/>
            <a:ext cx="1156736" cy="109855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4000" b="1" dirty="0">
              <a:effectLst>
                <a:outerShdw blurRad="38100" dist="38100" dir="2700000" algn="tl">
                  <a:srgbClr val="000000">
                    <a:alpha val="43137"/>
                  </a:srgbClr>
                </a:outerShdw>
              </a:effectLst>
            </a:endParaRPr>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5" name="Текст 14">
            <a:extLst>
              <a:ext uri="{FF2B5EF4-FFF2-40B4-BE49-F238E27FC236}">
                <a16:creationId xmlns:a16="http://schemas.microsoft.com/office/drawing/2014/main" id="{2152D6DA-EBB8-DF4B-A09D-F2FF5954B998}"/>
              </a:ext>
            </a:extLst>
          </p:cNvPr>
          <p:cNvSpPr>
            <a:spLocks noGrp="1"/>
          </p:cNvSpPr>
          <p:nvPr>
            <p:ph type="body" sz="quarter" idx="16"/>
          </p:nvPr>
        </p:nvSpPr>
        <p:spPr>
          <a:xfrm>
            <a:off x="1283148" y="2942400"/>
            <a:ext cx="18054380" cy="7554912"/>
          </a:xfrm>
        </p:spPr>
        <p:txBody>
          <a:bodyPr/>
          <a:lstStyle/>
          <a:p>
            <a:pPr marL="930275" indent="-914400">
              <a:buFont typeface="+mj-lt"/>
              <a:buAutoNum type="arabicPeriod"/>
            </a:pPr>
            <a:r>
              <a:rPr lang="ru-RU" sz="4400" b="1" dirty="0"/>
              <a:t>Экскурсии</a:t>
            </a:r>
            <a:r>
              <a:rPr lang="ru-RU" sz="4400" dirty="0"/>
              <a:t> всегда сильно ограничены по количеству посещаемых мест и могут не затрагивать все достопримечательности, интересующие человека. К тому же они требуют дополнительного изучения темы, перед приобретение услуги. </a:t>
            </a:r>
          </a:p>
          <a:p>
            <a:pPr marL="930275" indent="-914400">
              <a:buFont typeface="+mj-lt"/>
              <a:buAutoNum type="arabicPeriod"/>
            </a:pPr>
            <a:r>
              <a:rPr lang="ru-RU" sz="4400" b="1" dirty="0"/>
              <a:t>Реклама в </a:t>
            </a:r>
            <a:r>
              <a:rPr lang="ru-RU" sz="4400" b="1" dirty="0" err="1"/>
              <a:t>видеоблогинге</a:t>
            </a:r>
            <a:r>
              <a:rPr lang="ru-RU" sz="4400" b="1" dirty="0"/>
              <a:t> </a:t>
            </a:r>
            <a:r>
              <a:rPr lang="ru-RU" sz="4400" dirty="0"/>
              <a:t>ограничена количеством людей, посмотревших видео, которое невозможно предугадать</a:t>
            </a:r>
            <a:r>
              <a:rPr lang="en-US" sz="4400" dirty="0"/>
              <a:t>.</a:t>
            </a:r>
            <a:endParaRPr lang="ru-RU" sz="4400" dirty="0"/>
          </a:p>
          <a:p>
            <a:pPr marL="930275" indent="-914400">
              <a:buFont typeface="+mj-lt"/>
              <a:buAutoNum type="arabicPeriod"/>
            </a:pPr>
            <a:r>
              <a:rPr lang="ru-RU" sz="4400" b="1" dirty="0"/>
              <a:t>Карты и другие приложения </a:t>
            </a:r>
            <a:r>
              <a:rPr lang="ru-RU" sz="4400" dirty="0"/>
              <a:t>требуют предварительной установки и </a:t>
            </a:r>
            <a:r>
              <a:rPr lang="ru-RU" sz="4400" dirty="0" err="1"/>
              <a:t>ознакомленности</a:t>
            </a:r>
            <a:r>
              <a:rPr lang="ru-RU" sz="4400" dirty="0"/>
              <a:t> пользователя с имеющимся функционалом</a:t>
            </a:r>
            <a:r>
              <a:rPr lang="en-US" sz="4400" dirty="0"/>
              <a:t>.</a:t>
            </a:r>
            <a:endParaRPr lang="ru-RU" sz="4400" dirty="0"/>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a:xfrm>
            <a:off x="1283148" y="1763337"/>
            <a:ext cx="18522436" cy="911090"/>
          </a:xfrm>
        </p:spPr>
        <p:txBody>
          <a:bodyPr/>
          <a:lstStyle/>
          <a:p>
            <a:r>
              <a:rPr lang="ru-RU" sz="4800" b="1" u="sng" dirty="0"/>
              <a:t>Почему существующих вариантов решения не достаточно?</a:t>
            </a:r>
          </a:p>
        </p:txBody>
      </p:sp>
    </p:spTree>
    <p:extLst>
      <p:ext uri="{BB962C8B-B14F-4D97-AF65-F5344CB8AC3E}">
        <p14:creationId xmlns:p14="http://schemas.microsoft.com/office/powerpoint/2010/main" val="269782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id="{D114D169-39CA-9F4E-8E20-E19DCB371C29}"/>
              </a:ext>
            </a:extLst>
          </p:cNvPr>
          <p:cNvSpPr>
            <a:spLocks noGrp="1"/>
          </p:cNvSpPr>
          <p:nvPr>
            <p:ph type="body" sz="quarter" idx="13"/>
          </p:nvPr>
        </p:nvSpPr>
        <p:spPr>
          <a:xfrm>
            <a:off x="894588" y="1880394"/>
            <a:ext cx="18424652" cy="2172622"/>
          </a:xfrm>
        </p:spPr>
        <p:txBody>
          <a:bodyPr/>
          <a:lstStyle/>
          <a:p>
            <a:r>
              <a:rPr lang="ru-RU" sz="3200" dirty="0"/>
              <a:t>Проект предлагает уникальную возможность погрузиться в историю архитектурных сооружений Санкт-Петербурга с помощью технологии </a:t>
            </a:r>
            <a:r>
              <a:rPr lang="en-US" sz="3200" dirty="0"/>
              <a:t>QR-</a:t>
            </a:r>
            <a:r>
              <a:rPr lang="ru-RU" sz="3200" dirty="0"/>
              <a:t>кодов. Мы предлагаем клиентам удобный и увлекательный способ познакомиться с историческими достопримечательностями города, который подходит для любого возраста и интересов. </a:t>
            </a:r>
            <a:endParaRPr lang="en-US" sz="3200" dirty="0"/>
          </a:p>
        </p:txBody>
      </p:sp>
      <p:pic>
        <p:nvPicPr>
          <p:cNvPr id="7" name="Рисунок 6">
            <a:extLst>
              <a:ext uri="{FF2B5EF4-FFF2-40B4-BE49-F238E27FC236}">
                <a16:creationId xmlns:a16="http://schemas.microsoft.com/office/drawing/2014/main" id="{1A7B3007-8EFA-6FE0-4DF6-A55F89C84D65}"/>
              </a:ext>
            </a:extLst>
          </p:cNvPr>
          <p:cNvPicPr>
            <a:picLocks noChangeAspect="1"/>
          </p:cNvPicPr>
          <p:nvPr/>
        </p:nvPicPr>
        <p:blipFill>
          <a:blip r:embed="rId2"/>
          <a:stretch>
            <a:fillRect/>
          </a:stretch>
        </p:blipFill>
        <p:spPr>
          <a:xfrm>
            <a:off x="5134061" y="3984950"/>
            <a:ext cx="9835978" cy="6555469"/>
          </a:xfrm>
          <a:prstGeom prst="rect">
            <a:avLst/>
          </a:prstGeom>
        </p:spPr>
      </p:pic>
    </p:spTree>
    <p:extLst>
      <p:ext uri="{BB962C8B-B14F-4D97-AF65-F5344CB8AC3E}">
        <p14:creationId xmlns:p14="http://schemas.microsoft.com/office/powerpoint/2010/main" val="112951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id="{D114D169-39CA-9F4E-8E20-E19DCB371C29}"/>
              </a:ext>
            </a:extLst>
          </p:cNvPr>
          <p:cNvSpPr>
            <a:spLocks noGrp="1"/>
          </p:cNvSpPr>
          <p:nvPr>
            <p:ph type="body" sz="quarter" idx="13"/>
          </p:nvPr>
        </p:nvSpPr>
        <p:spPr>
          <a:xfrm>
            <a:off x="8407014" y="2016617"/>
            <a:ext cx="3746355" cy="534194"/>
          </a:xfrm>
        </p:spPr>
        <p:txBody>
          <a:bodyPr/>
          <a:lstStyle/>
          <a:p>
            <a:r>
              <a:rPr lang="ru-RU" sz="3600" b="1" u="sng" dirty="0"/>
              <a:t>Преимущества:</a:t>
            </a:r>
          </a:p>
        </p:txBody>
      </p:sp>
      <p:graphicFrame>
        <p:nvGraphicFramePr>
          <p:cNvPr id="3" name="Схема 2">
            <a:extLst>
              <a:ext uri="{FF2B5EF4-FFF2-40B4-BE49-F238E27FC236}">
                <a16:creationId xmlns:a16="http://schemas.microsoft.com/office/drawing/2014/main" id="{236C5FF0-A3C4-F474-1BFF-C9E9A2335C7C}"/>
              </a:ext>
            </a:extLst>
          </p:cNvPr>
          <p:cNvGraphicFramePr/>
          <p:nvPr>
            <p:extLst>
              <p:ext uri="{D42A27DB-BD31-4B8C-83A1-F6EECF244321}">
                <p14:modId xmlns:p14="http://schemas.microsoft.com/office/powerpoint/2010/main" val="938089741"/>
              </p:ext>
            </p:extLst>
          </p:nvPr>
        </p:nvGraphicFramePr>
        <p:xfrm>
          <a:off x="3107795" y="2047522"/>
          <a:ext cx="13402733" cy="8935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722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sp>
        <p:nvSpPr>
          <p:cNvPr id="6" name="Текст 5">
            <a:extLst>
              <a:ext uri="{FF2B5EF4-FFF2-40B4-BE49-F238E27FC236}">
                <a16:creationId xmlns:a16="http://schemas.microsoft.com/office/drawing/2014/main" id="{C4896C73-F32D-8247-AB33-4BFBCE9D9537}"/>
              </a:ext>
            </a:extLst>
          </p:cNvPr>
          <p:cNvSpPr>
            <a:spLocks noGrp="1"/>
          </p:cNvSpPr>
          <p:nvPr>
            <p:ph type="body" sz="quarter" idx="13"/>
          </p:nvPr>
        </p:nvSpPr>
        <p:spPr>
          <a:xfrm>
            <a:off x="894588" y="1742250"/>
            <a:ext cx="8277987" cy="7554912"/>
          </a:xfrm>
        </p:spPr>
        <p:txBody>
          <a:bodyPr/>
          <a:lstStyle/>
          <a:p>
            <a:pPr marL="358775" indent="-342900">
              <a:buFont typeface="Arial" panose="020B0604020202020204" pitchFamily="34" charset="0"/>
              <a:buChar char="•"/>
            </a:pPr>
            <a:r>
              <a:rPr lang="ru-RU" sz="2400" dirty="0"/>
              <a:t>В рамках обычной </a:t>
            </a:r>
            <a:r>
              <a:rPr lang="ru-RU" sz="2400" b="1" dirty="0"/>
              <a:t>экскурсии </a:t>
            </a:r>
            <a:r>
              <a:rPr lang="ru-RU" sz="2400" dirty="0"/>
              <a:t>можно более подробно и доходчиво преподнести материал, наш продукт позволяет сделать это более массово и с гораздо более низкими издержками. Более того, наша площадка позволяет достичь гораздо более высокого уровня наглядности, за счёт </a:t>
            </a:r>
            <a:r>
              <a:rPr lang="ru-RU" sz="2400" dirty="0" err="1"/>
              <a:t>видеоформата</a:t>
            </a:r>
            <a:r>
              <a:rPr lang="ru-RU" sz="2400" dirty="0"/>
              <a:t>. Также, существенным плюсом в глазах потребителя будет отсутствие платы за пользование. </a:t>
            </a:r>
            <a:endParaRPr lang="en-US" sz="2400" dirty="0"/>
          </a:p>
          <a:p>
            <a:pPr marL="358775" indent="-342900">
              <a:buFont typeface="Arial" panose="020B0604020202020204" pitchFamily="34" charset="0"/>
              <a:buChar char="•"/>
            </a:pPr>
            <a:r>
              <a:rPr lang="ru-RU" sz="2400" dirty="0"/>
              <a:t>В</a:t>
            </a:r>
            <a:r>
              <a:rPr lang="ru-RU" sz="2400" b="1" dirty="0"/>
              <a:t>идеоблогеры. </a:t>
            </a:r>
            <a:r>
              <a:rPr lang="ru-RU" sz="2400" dirty="0"/>
              <a:t>Их уязвимой точкой являются относительно низкая интерактивность. Более того, значительная часть </a:t>
            </a:r>
            <a:r>
              <a:rPr lang="ru-RU" sz="2400" dirty="0" err="1"/>
              <a:t>блогеров</a:t>
            </a:r>
            <a:r>
              <a:rPr lang="ru-RU" sz="2400" dirty="0"/>
              <a:t> снимающих материал про Санкт-Петербург сконцентрирована не на историко-культурной сфере, а на поиске и обзоре более локальных “интересных мест” или мест для отдыха. За счет своей узнаваемости они могут сами отснять ролики на похожую тематику, тем самым представив альтернативу тем видео, которые отснимем мы для размещения ссылки в в виде </a:t>
            </a:r>
            <a:r>
              <a:rPr lang="en-US" sz="2400" dirty="0"/>
              <a:t>QR </a:t>
            </a:r>
            <a:r>
              <a:rPr lang="ru-RU" sz="2400" dirty="0"/>
              <a:t>кодов. </a:t>
            </a:r>
            <a:endParaRPr lang="en-US" sz="2400" dirty="0"/>
          </a:p>
          <a:p>
            <a:pPr marL="358775" indent="-342900">
              <a:buFont typeface="Arial" panose="020B0604020202020204" pitchFamily="34" charset="0"/>
              <a:buChar char="•"/>
            </a:pPr>
            <a:r>
              <a:rPr lang="ru-RU" sz="2400" dirty="0"/>
              <a:t>Потенциальными конкурентами выступают мобильные приложения. Например, </a:t>
            </a:r>
            <a:r>
              <a:rPr lang="ru-RU" sz="2400" b="1" dirty="0"/>
              <a:t>Яндекс Карты, </a:t>
            </a:r>
            <a:r>
              <a:rPr lang="en-US" sz="2400" b="1" dirty="0"/>
              <a:t>Google </a:t>
            </a:r>
            <a:r>
              <a:rPr lang="ru-RU" sz="2400" b="1" dirty="0"/>
              <a:t>Карты</a:t>
            </a:r>
            <a:r>
              <a:rPr lang="ru-RU" sz="2400" dirty="0"/>
              <a:t> и 2</a:t>
            </a:r>
            <a:r>
              <a:rPr lang="en-US" sz="2400" dirty="0"/>
              <a:t>GIS, </a:t>
            </a:r>
            <a:r>
              <a:rPr lang="ru-RU" sz="2400" dirty="0"/>
              <a:t>которые могут предложить панорамный вид на здания, проложить до него маршрут, а также сразу предоставить ссылку на официальный сайт учреждения с информацией о нём.</a:t>
            </a:r>
            <a:endParaRPr lang="en-US" sz="2400" dirty="0"/>
          </a:p>
          <a:p>
            <a:endParaRPr lang="en-US" sz="2400" dirty="0"/>
          </a:p>
          <a:p>
            <a:endParaRPr lang="ru-RU" dirty="0"/>
          </a:p>
        </p:txBody>
      </p:sp>
      <p:graphicFrame>
        <p:nvGraphicFramePr>
          <p:cNvPr id="7" name="Диаграмма 6">
            <a:extLst>
              <a:ext uri="{FF2B5EF4-FFF2-40B4-BE49-F238E27FC236}">
                <a16:creationId xmlns:a16="http://schemas.microsoft.com/office/drawing/2014/main" id="{4AB30730-95FA-3C43-0256-B07979D7DC96}"/>
              </a:ext>
            </a:extLst>
          </p:cNvPr>
          <p:cNvGraphicFramePr/>
          <p:nvPr>
            <p:extLst>
              <p:ext uri="{D42A27DB-BD31-4B8C-83A1-F6EECF244321}">
                <p14:modId xmlns:p14="http://schemas.microsoft.com/office/powerpoint/2010/main" val="864885064"/>
              </p:ext>
            </p:extLst>
          </p:nvPr>
        </p:nvGraphicFramePr>
        <p:xfrm>
          <a:off x="10498123" y="5222401"/>
          <a:ext cx="8139478" cy="517890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EA509A1A-BD38-CD84-26F8-FF241779838A}"/>
              </a:ext>
            </a:extLst>
          </p:cNvPr>
          <p:cNvSpPr txBox="1"/>
          <p:nvPr/>
        </p:nvSpPr>
        <p:spPr>
          <a:xfrm>
            <a:off x="11744295" y="2900361"/>
            <a:ext cx="7247334" cy="1421928"/>
          </a:xfrm>
          <a:prstGeom prst="rect">
            <a:avLst/>
          </a:prstGeom>
          <a:noFill/>
        </p:spPr>
        <p:txBody>
          <a:bodyPr wrap="square">
            <a:spAutoFit/>
          </a:bodyPr>
          <a:lstStyle/>
          <a:p>
            <a:pPr marL="15875"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prstClr val="black"/>
                </a:solidFill>
                <a:effectLst/>
                <a:uLnTx/>
                <a:uFillTx/>
                <a:latin typeface="Arial" panose="020B0604020202020204"/>
                <a:ea typeface="+mn-ea"/>
                <a:cs typeface="+mn-cs"/>
              </a:rPr>
              <a:t>Примерный </a:t>
            </a:r>
            <a:r>
              <a:rPr kumimoji="0" lang="ru-RU" sz="2400" b="1" i="0" u="none" strike="noStrike" kern="1200" cap="none" spc="0" normalizeH="0" baseline="0" noProof="0" dirty="0">
                <a:ln>
                  <a:noFill/>
                </a:ln>
                <a:solidFill>
                  <a:prstClr val="black"/>
                </a:solidFill>
                <a:effectLst/>
                <a:uLnTx/>
                <a:uFillTx/>
                <a:latin typeface="Arial" panose="020B0604020202020204"/>
                <a:ea typeface="+mn-ea"/>
                <a:cs typeface="+mn-cs"/>
              </a:rPr>
              <a:t>объем продаж </a:t>
            </a:r>
            <a:r>
              <a:rPr kumimoji="0" lang="ru-RU" sz="2400" b="0" i="0" u="none" strike="noStrike" kern="1200" cap="none" spc="0" normalizeH="0" baseline="0" noProof="0" dirty="0">
                <a:ln>
                  <a:noFill/>
                </a:ln>
                <a:solidFill>
                  <a:prstClr val="black"/>
                </a:solidFill>
                <a:effectLst/>
                <a:uLnTx/>
                <a:uFillTx/>
                <a:latin typeface="Arial" panose="020B0604020202020204"/>
                <a:ea typeface="+mn-ea"/>
                <a:cs typeface="+mn-cs"/>
              </a:rPr>
              <a:t>экскурсионных услуг в Санкт-Петербурге может составлять около 18 миллиардов рублей в год (9 миллионов туристов * 2000 рублей средняя стоимость экскурсии)</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14738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id="{5F7AD820-9E6E-A040-BEDF-7E0541D8255F}"/>
              </a:ext>
            </a:extLst>
          </p:cNvPr>
          <p:cNvSpPr>
            <a:spLocks noGrp="1"/>
          </p:cNvSpPr>
          <p:nvPr>
            <p:ph type="body" sz="quarter" idx="13"/>
          </p:nvPr>
        </p:nvSpPr>
        <p:spPr>
          <a:xfrm>
            <a:off x="894587" y="1880394"/>
            <a:ext cx="18564987" cy="7554912"/>
          </a:xfrm>
        </p:spPr>
        <p:txBody>
          <a:bodyPr/>
          <a:lstStyle/>
          <a:p>
            <a:r>
              <a:rPr lang="ru-RU" sz="3200" dirty="0"/>
              <a:t>Будет использоваться </a:t>
            </a:r>
            <a:r>
              <a:rPr lang="ru-RU" sz="3200" b="1" dirty="0"/>
              <a:t>подписная модель</a:t>
            </a:r>
            <a:r>
              <a:rPr lang="ru-RU" sz="3200" dirty="0"/>
              <a:t>: организации и культурные учреждения смогут оплатить подписку, в рамках которой будут размещены на зданиях </a:t>
            </a:r>
            <a:r>
              <a:rPr lang="en-US" sz="3200" dirty="0"/>
              <a:t>QR-</a:t>
            </a:r>
            <a:r>
              <a:rPr lang="ru-RU" sz="3200" dirty="0"/>
              <a:t>коды с краткой анимационной историей здания, позволяющей привлечь еще больше потенциальной аудитории. </a:t>
            </a:r>
            <a:endParaRPr lang="en-US" sz="3200" dirty="0"/>
          </a:p>
          <a:p>
            <a:endParaRPr lang="en-US" sz="3200" dirty="0"/>
          </a:p>
          <a:p>
            <a:r>
              <a:rPr lang="ru-RU" sz="3200" dirty="0"/>
              <a:t>В качестве способа </a:t>
            </a:r>
            <a:r>
              <a:rPr lang="ru-RU" sz="3200" b="1" dirty="0"/>
              <a:t>привлечения финансовых и иных ресурсов</a:t>
            </a:r>
            <a:r>
              <a:rPr lang="ru-RU" sz="3200" dirty="0"/>
              <a:t> можно обратиться в Президентский фонд культурных инициатив в качестве "Образовательного и наставнического проекта в области культуры, искусства и креативных индустрий (включая цифровые технологии)". </a:t>
            </a:r>
            <a:endParaRPr lang="en-US" sz="3200" dirty="0"/>
          </a:p>
          <a:p>
            <a:endParaRPr lang="en-US" sz="3200" dirty="0"/>
          </a:p>
          <a:p>
            <a:r>
              <a:rPr lang="ru-RU" sz="3200" dirty="0"/>
              <a:t>В качестве </a:t>
            </a:r>
            <a:r>
              <a:rPr lang="ru-RU" sz="3200" b="1" dirty="0"/>
              <a:t>привлечения потенциальных потребителей и поставщиков</a:t>
            </a:r>
            <a:r>
              <a:rPr lang="ru-RU" sz="3200" dirty="0"/>
              <a:t> можно предусмотреть создание профиля в социальных сетях и настройку </a:t>
            </a:r>
            <a:r>
              <a:rPr lang="ru-RU" sz="3200" dirty="0" err="1"/>
              <a:t>таргетированной</a:t>
            </a:r>
            <a:r>
              <a:rPr lang="ru-RU" sz="3200" dirty="0"/>
              <a:t> рекламы (</a:t>
            </a:r>
            <a:r>
              <a:rPr lang="ru-RU" sz="3200" dirty="0" err="1"/>
              <a:t>ВКонтакте</a:t>
            </a:r>
            <a:r>
              <a:rPr lang="ru-RU" sz="3200" dirty="0"/>
              <a:t>). </a:t>
            </a:r>
            <a:endParaRPr lang="en-US" sz="3200" dirty="0"/>
          </a:p>
          <a:p>
            <a:endParaRPr lang="en-US" sz="3200" dirty="0"/>
          </a:p>
          <a:p>
            <a:r>
              <a:rPr lang="ru-RU" sz="3200" b="1" dirty="0"/>
              <a:t>Необходимые ресурсы и специалисты</a:t>
            </a:r>
            <a:r>
              <a:rPr lang="ru-RU" sz="3200" dirty="0"/>
              <a:t>: таблички для </a:t>
            </a:r>
            <a:r>
              <a:rPr lang="en-US" sz="3200" dirty="0"/>
              <a:t>QR-</a:t>
            </a:r>
            <a:r>
              <a:rPr lang="ru-RU" sz="3200" dirty="0"/>
              <a:t>кодов (2500-3000 рублей за одну), разработчик сайтов (100 000 руб.) и эксперт по </a:t>
            </a:r>
            <a:r>
              <a:rPr lang="ru-RU" sz="3200" dirty="0" err="1"/>
              <a:t>нейросетям</a:t>
            </a:r>
            <a:r>
              <a:rPr lang="ru-RU" sz="3200" dirty="0"/>
              <a:t> (15000 руб.), монтажер (40 000 рублей), сценарист (50 000 рублей), затраты на </a:t>
            </a:r>
            <a:r>
              <a:rPr lang="ru-RU" sz="3200" dirty="0" err="1"/>
              <a:t>таргетированную</a:t>
            </a:r>
            <a:r>
              <a:rPr lang="ru-RU" sz="3200" dirty="0"/>
              <a:t> рекламу (от 6000 рублей в месяц), сервер для сайта (200 000 рублей).</a:t>
            </a:r>
          </a:p>
        </p:txBody>
      </p:sp>
    </p:spTree>
    <p:extLst>
      <p:ext uri="{BB962C8B-B14F-4D97-AF65-F5344CB8AC3E}">
        <p14:creationId xmlns:p14="http://schemas.microsoft.com/office/powerpoint/2010/main" val="2546277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id="{977D909F-9EDA-3741-9984-4E6538C4E5CA}"/>
              </a:ext>
            </a:extLst>
          </p:cNvPr>
          <p:cNvSpPr>
            <a:spLocks noGrp="1"/>
          </p:cNvSpPr>
          <p:nvPr>
            <p:ph type="body" sz="quarter" idx="13"/>
          </p:nvPr>
        </p:nvSpPr>
        <p:spPr/>
        <p:txBody>
          <a:bodyPr/>
          <a:lstStyle/>
          <a:p>
            <a:r>
              <a:rPr lang="en-US" sz="3200" b="1" dirty="0"/>
              <a:t>1.</a:t>
            </a:r>
            <a:r>
              <a:rPr lang="ru-RU" sz="3200" b="1" dirty="0"/>
              <a:t> </a:t>
            </a:r>
            <a:r>
              <a:rPr lang="ru-RU" sz="3200" dirty="0"/>
              <a:t>Сформулирована </a:t>
            </a:r>
            <a:r>
              <a:rPr lang="ru-RU" sz="3200" b="1" dirty="0"/>
              <a:t>фундаментальная концепция</a:t>
            </a:r>
            <a:r>
              <a:rPr lang="ru-RU" sz="3200" dirty="0"/>
              <a:t>, обоснована полезность новой технологии.</a:t>
            </a:r>
            <a:endParaRPr lang="en-US" sz="3200" dirty="0"/>
          </a:p>
          <a:p>
            <a:r>
              <a:rPr lang="en-US" sz="3200" b="1" dirty="0"/>
              <a:t>2. </a:t>
            </a:r>
            <a:r>
              <a:rPr lang="ru-RU" sz="3200" dirty="0"/>
              <a:t>Сформулирована </a:t>
            </a:r>
            <a:r>
              <a:rPr lang="ru-RU" sz="3200" b="1" dirty="0"/>
              <a:t>техническая концепция</a:t>
            </a:r>
            <a:r>
              <a:rPr lang="ru-RU" sz="3200" dirty="0"/>
              <a:t>, установлены возможные области применения разработки: при сканировании </a:t>
            </a:r>
            <a:r>
              <a:rPr lang="en-US" sz="3200" dirty="0"/>
              <a:t>QR-</a:t>
            </a:r>
            <a:r>
              <a:rPr lang="ru-RU" sz="3200" dirty="0"/>
              <a:t>кода человек переходит по ссылке, выбирает язык, далее на экране смартфона будет воспроизводиться видео с субтитрами, в котором Екатерина Великая, Петр </a:t>
            </a:r>
            <a:r>
              <a:rPr lang="en-US" sz="3200" dirty="0"/>
              <a:t>I </a:t>
            </a:r>
            <a:r>
              <a:rPr lang="ru-RU" sz="3200" dirty="0"/>
              <a:t>и другие правители расскажут небольшую историю объектов культуры. </a:t>
            </a:r>
            <a:endParaRPr lang="en-US" sz="3200" dirty="0"/>
          </a:p>
          <a:p>
            <a:r>
              <a:rPr lang="ru-RU" sz="3200" i="1" dirty="0"/>
              <a:t>Области применения: </a:t>
            </a:r>
            <a:endParaRPr lang="en-US" sz="3200" i="1" dirty="0"/>
          </a:p>
          <a:p>
            <a:pPr marL="473075" indent="-457200">
              <a:buFont typeface="Arial" panose="020B0604020202020204" pitchFamily="34" charset="0"/>
              <a:buChar char="•"/>
            </a:pPr>
            <a:r>
              <a:rPr lang="ru-RU" sz="3200" dirty="0"/>
              <a:t>Туризм и экскурсионная деятельность. </a:t>
            </a:r>
            <a:endParaRPr lang="en-US" sz="3200" dirty="0"/>
          </a:p>
          <a:p>
            <a:pPr marL="473075" indent="-457200">
              <a:buFont typeface="Arial" panose="020B0604020202020204" pitchFamily="34" charset="0"/>
              <a:buChar char="•"/>
            </a:pPr>
            <a:r>
              <a:rPr lang="ru-RU" sz="3200" dirty="0"/>
              <a:t>Образование и культурное просвещение. </a:t>
            </a:r>
            <a:endParaRPr lang="en-US" sz="3200" dirty="0"/>
          </a:p>
          <a:p>
            <a:pPr marL="473075" indent="-457200">
              <a:buFont typeface="Arial" panose="020B0604020202020204" pitchFamily="34" charset="0"/>
              <a:buChar char="•"/>
            </a:pPr>
            <a:r>
              <a:rPr lang="ru-RU" sz="3200" dirty="0"/>
              <a:t>Организация мероприятий и корпоративных поездок.</a:t>
            </a:r>
          </a:p>
        </p:txBody>
      </p:sp>
      <p:pic>
        <p:nvPicPr>
          <p:cNvPr id="7" name="Рисунок 6" descr="Презентация с линейчатой диаграммой">
            <a:extLst>
              <a:ext uri="{FF2B5EF4-FFF2-40B4-BE49-F238E27FC236}">
                <a16:creationId xmlns:a16="http://schemas.microsoft.com/office/drawing/2014/main" id="{903DBAA4-1F93-3510-F6F5-36766CD366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604905" y="6719856"/>
            <a:ext cx="3525806" cy="3525806"/>
          </a:xfrm>
          <a:prstGeom prst="rect">
            <a:avLst/>
          </a:prstGeom>
        </p:spPr>
      </p:pic>
    </p:spTree>
    <p:extLst>
      <p:ext uri="{BB962C8B-B14F-4D97-AF65-F5344CB8AC3E}">
        <p14:creationId xmlns:p14="http://schemas.microsoft.com/office/powerpoint/2010/main" val="628330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a:xfrm>
            <a:off x="894588" y="7470546"/>
            <a:ext cx="4134612" cy="2103120"/>
          </a:xfrm>
        </p:spPr>
        <p:txBody>
          <a:bodyPr/>
          <a:lstStyle/>
          <a:p>
            <a:r>
              <a:rPr lang="ru-RU" dirty="0"/>
              <a:t>Лидер</a:t>
            </a:r>
          </a:p>
        </p:txBody>
      </p:sp>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p:txBody>
          <a:bodyPr/>
          <a:lstStyle/>
          <a:p>
            <a:r>
              <a:rPr lang="ru-RU" dirty="0" err="1"/>
              <a:t>Штелле</a:t>
            </a:r>
            <a:r>
              <a:rPr lang="ru-RU" dirty="0"/>
              <a:t> Эрика </a:t>
            </a:r>
            <a:r>
              <a:rPr lang="ru-RU" dirty="0" err="1"/>
              <a:t>Ангелика</a:t>
            </a:r>
            <a:endParaRPr lang="ru-RU" dirty="0"/>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a:xfrm>
            <a:off x="5644134" y="7470546"/>
            <a:ext cx="4134612" cy="2103120"/>
          </a:xfrm>
        </p:spPr>
        <p:txBody>
          <a:bodyPr/>
          <a:lstStyle/>
          <a:p>
            <a:r>
              <a:rPr lang="ru-RU" dirty="0"/>
              <a:t>Участник</a:t>
            </a:r>
          </a:p>
        </p:txBody>
      </p:sp>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p:txBody>
          <a:bodyPr/>
          <a:lstStyle/>
          <a:p>
            <a:r>
              <a:rPr lang="ru-RU" dirty="0"/>
              <a:t>Симонов Сергей</a:t>
            </a:r>
          </a:p>
        </p:txBody>
      </p:sp>
      <p:sp>
        <p:nvSpPr>
          <p:cNvPr id="28" name="Текст 27">
            <a:extLst>
              <a:ext uri="{FF2B5EF4-FFF2-40B4-BE49-F238E27FC236}">
                <a16:creationId xmlns:a16="http://schemas.microsoft.com/office/drawing/2014/main" id="{0CD018E0-22F1-7E4F-89FF-1DB07D3FE8E8}"/>
              </a:ext>
            </a:extLst>
          </p:cNvPr>
          <p:cNvSpPr>
            <a:spLocks noGrp="1"/>
          </p:cNvSpPr>
          <p:nvPr>
            <p:ph type="body" sz="quarter" idx="22"/>
          </p:nvPr>
        </p:nvSpPr>
        <p:spPr>
          <a:xfrm>
            <a:off x="10393679" y="7470546"/>
            <a:ext cx="4134612" cy="2103120"/>
          </a:xfrm>
        </p:spPr>
        <p:txBody>
          <a:bodyPr/>
          <a:lstStyle/>
          <a:p>
            <a:r>
              <a:rPr lang="ru-RU" dirty="0"/>
              <a:t>Участник</a:t>
            </a:r>
          </a:p>
        </p:txBody>
      </p:sp>
      <p:sp>
        <p:nvSpPr>
          <p:cNvPr id="30" name="Текст 29">
            <a:extLst>
              <a:ext uri="{FF2B5EF4-FFF2-40B4-BE49-F238E27FC236}">
                <a16:creationId xmlns:a16="http://schemas.microsoft.com/office/drawing/2014/main" id="{9F12BE12-15DF-9542-A4B6-BC4836F7D6DE}"/>
              </a:ext>
            </a:extLst>
          </p:cNvPr>
          <p:cNvSpPr>
            <a:spLocks noGrp="1"/>
          </p:cNvSpPr>
          <p:nvPr>
            <p:ph type="body" sz="quarter" idx="24"/>
          </p:nvPr>
        </p:nvSpPr>
        <p:spPr/>
        <p:txBody>
          <a:bodyPr/>
          <a:lstStyle/>
          <a:p>
            <a:r>
              <a:rPr lang="ru-RU" dirty="0"/>
              <a:t>Сорокин Тимофей</a:t>
            </a:r>
          </a:p>
        </p:txBody>
      </p:sp>
      <p:sp>
        <p:nvSpPr>
          <p:cNvPr id="31" name="Текст 30">
            <a:extLst>
              <a:ext uri="{FF2B5EF4-FFF2-40B4-BE49-F238E27FC236}">
                <a16:creationId xmlns:a16="http://schemas.microsoft.com/office/drawing/2014/main" id="{90746CCE-2CB5-D44E-8D10-AC38E1E43348}"/>
              </a:ext>
            </a:extLst>
          </p:cNvPr>
          <p:cNvSpPr>
            <a:spLocks noGrp="1"/>
          </p:cNvSpPr>
          <p:nvPr>
            <p:ph type="body" sz="quarter" idx="25"/>
          </p:nvPr>
        </p:nvSpPr>
        <p:spPr>
          <a:xfrm>
            <a:off x="15143226" y="7470546"/>
            <a:ext cx="4134612" cy="2103120"/>
          </a:xfrm>
        </p:spPr>
        <p:txBody>
          <a:bodyPr/>
          <a:lstStyle/>
          <a:p>
            <a:r>
              <a:rPr lang="ru-RU" dirty="0" err="1"/>
              <a:t>Трекер</a:t>
            </a:r>
            <a:endParaRPr lang="ru-RU" dirty="0"/>
          </a:p>
        </p:txBody>
      </p:sp>
      <p:sp>
        <p:nvSpPr>
          <p:cNvPr id="33" name="Текст 32">
            <a:extLst>
              <a:ext uri="{FF2B5EF4-FFF2-40B4-BE49-F238E27FC236}">
                <a16:creationId xmlns:a16="http://schemas.microsoft.com/office/drawing/2014/main" id="{6533EAD2-9970-9245-A57A-DA4ED67C34A4}"/>
              </a:ext>
            </a:extLst>
          </p:cNvPr>
          <p:cNvSpPr>
            <a:spLocks noGrp="1"/>
          </p:cNvSpPr>
          <p:nvPr>
            <p:ph type="body" sz="quarter" idx="27"/>
          </p:nvPr>
        </p:nvSpPr>
        <p:spPr/>
        <p:txBody>
          <a:bodyPr/>
          <a:lstStyle/>
          <a:p>
            <a:r>
              <a:rPr lang="ru-RU" dirty="0"/>
              <a:t>Гладышева Ирина</a:t>
            </a:r>
          </a:p>
        </p:txBody>
      </p:sp>
      <p:pic>
        <p:nvPicPr>
          <p:cNvPr id="6" name="Рисунок 5">
            <a:extLst>
              <a:ext uri="{FF2B5EF4-FFF2-40B4-BE49-F238E27FC236}">
                <a16:creationId xmlns:a16="http://schemas.microsoft.com/office/drawing/2014/main" id="{1EA7D653-44A0-8B43-AFDD-4CC194CDDEB2}"/>
              </a:ext>
            </a:extLst>
          </p:cNvPr>
          <p:cNvPicPr>
            <a:picLocks noChangeAspect="1"/>
          </p:cNvPicPr>
          <p:nvPr/>
        </p:nvPicPr>
        <p:blipFill rotWithShape="1">
          <a:blip r:embed="rId2"/>
          <a:srcRect l="8703" t="24691" r="32448" b="27497"/>
          <a:stretch/>
        </p:blipFill>
        <p:spPr>
          <a:xfrm>
            <a:off x="5866797" y="2157716"/>
            <a:ext cx="3683604" cy="3990274"/>
          </a:xfrm>
          <a:prstGeom prst="rect">
            <a:avLst/>
          </a:prstGeom>
        </p:spPr>
      </p:pic>
      <p:pic>
        <p:nvPicPr>
          <p:cNvPr id="7" name="Рисунок 6">
            <a:extLst>
              <a:ext uri="{FF2B5EF4-FFF2-40B4-BE49-F238E27FC236}">
                <a16:creationId xmlns:a16="http://schemas.microsoft.com/office/drawing/2014/main" id="{6D5AF9E3-67BC-9649-97F1-ECEB2C9626C4}"/>
              </a:ext>
            </a:extLst>
          </p:cNvPr>
          <p:cNvPicPr>
            <a:picLocks noChangeAspect="1"/>
          </p:cNvPicPr>
          <p:nvPr/>
        </p:nvPicPr>
        <p:blipFill rotWithShape="1">
          <a:blip r:embed="rId3"/>
          <a:srcRect l="11152" t="8699" r="15539" b="31763"/>
          <a:stretch/>
        </p:blipFill>
        <p:spPr>
          <a:xfrm>
            <a:off x="10618549" y="2157716"/>
            <a:ext cx="3684873" cy="3990274"/>
          </a:xfrm>
          <a:prstGeom prst="rect">
            <a:avLst/>
          </a:prstGeom>
        </p:spPr>
      </p:pic>
      <p:pic>
        <p:nvPicPr>
          <p:cNvPr id="8" name="Рисунок 7">
            <a:extLst>
              <a:ext uri="{FF2B5EF4-FFF2-40B4-BE49-F238E27FC236}">
                <a16:creationId xmlns:a16="http://schemas.microsoft.com/office/drawing/2014/main" id="{0FAAA7D1-F847-5546-8116-DDDBD90DF800}"/>
              </a:ext>
            </a:extLst>
          </p:cNvPr>
          <p:cNvPicPr>
            <a:picLocks noChangeAspect="1"/>
          </p:cNvPicPr>
          <p:nvPr/>
        </p:nvPicPr>
        <p:blipFill rotWithShape="1">
          <a:blip r:embed="rId4"/>
          <a:srcRect l="22516" t="34764" r="6512"/>
          <a:stretch/>
        </p:blipFill>
        <p:spPr>
          <a:xfrm>
            <a:off x="886700" y="2157716"/>
            <a:ext cx="3911949" cy="4080267"/>
          </a:xfrm>
          <a:prstGeom prst="rect">
            <a:avLst/>
          </a:prstGeom>
        </p:spPr>
      </p:pic>
      <p:pic>
        <p:nvPicPr>
          <p:cNvPr id="10" name="Рисунок 9">
            <a:extLst>
              <a:ext uri="{FF2B5EF4-FFF2-40B4-BE49-F238E27FC236}">
                <a16:creationId xmlns:a16="http://schemas.microsoft.com/office/drawing/2014/main" id="{F6B417FB-C478-DC4E-B726-CFDD84D64D0C}"/>
              </a:ext>
            </a:extLst>
          </p:cNvPr>
          <p:cNvPicPr>
            <a:picLocks noChangeAspect="1"/>
          </p:cNvPicPr>
          <p:nvPr/>
        </p:nvPicPr>
        <p:blipFill rotWithShape="1">
          <a:blip r:embed="rId5"/>
          <a:srcRect l="13582" b="6623"/>
          <a:stretch/>
        </p:blipFill>
        <p:spPr>
          <a:xfrm>
            <a:off x="15366659" y="2143266"/>
            <a:ext cx="3687746" cy="3984718"/>
          </a:xfrm>
          <a:prstGeom prst="rect">
            <a:avLst/>
          </a:prstGeom>
        </p:spPr>
      </p:pic>
    </p:spTree>
    <p:extLst>
      <p:ext uri="{BB962C8B-B14F-4D97-AF65-F5344CB8AC3E}">
        <p14:creationId xmlns:p14="http://schemas.microsoft.com/office/powerpoint/2010/main" val="2279364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graphicFrame>
        <p:nvGraphicFramePr>
          <p:cNvPr id="3" name="Схема 2">
            <a:extLst>
              <a:ext uri="{FF2B5EF4-FFF2-40B4-BE49-F238E27FC236}">
                <a16:creationId xmlns:a16="http://schemas.microsoft.com/office/drawing/2014/main" id="{D4B34EBF-B84B-F832-07B6-2467202CA422}"/>
              </a:ext>
            </a:extLst>
          </p:cNvPr>
          <p:cNvGraphicFramePr/>
          <p:nvPr>
            <p:extLst>
              <p:ext uri="{D42A27DB-BD31-4B8C-83A1-F6EECF244321}">
                <p14:modId xmlns:p14="http://schemas.microsoft.com/office/powerpoint/2010/main" val="1108453575"/>
              </p:ext>
            </p:extLst>
          </p:nvPr>
        </p:nvGraphicFramePr>
        <p:xfrm>
          <a:off x="3954085" y="2232479"/>
          <a:ext cx="12195930" cy="8006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3340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235201" y="7631892"/>
            <a:ext cx="17322800"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dirty="0"/>
              <a:t>https://pt.2035.university/project/</a:t>
            </a:r>
            <a:r>
              <a:rPr lang="en-US" dirty="0" err="1"/>
              <a:t>interaktivnyj-peterburg</a:t>
            </a:r>
            <a:r>
              <a:rPr lang="en-US" dirty="0"/>
              <a:t>?_</a:t>
            </a:r>
            <a:r>
              <a:rPr lang="en-US" dirty="0" err="1"/>
              <a:t>ga</a:t>
            </a:r>
            <a:r>
              <a:rPr lang="en-US" dirty="0"/>
              <a:t>=2.45592932.1974564072.1700641605-1983795463.1700641605</a:t>
            </a:r>
            <a:endParaRPr lang="ru-RU" dirty="0"/>
          </a:p>
          <a:p>
            <a:pPr>
              <a:lnSpc>
                <a:spcPts val="4360"/>
              </a:lnSpc>
              <a:buClrTx/>
            </a:pPr>
            <a:r>
              <a:rPr lang="en-US" sz="2800" dirty="0"/>
              <a:t>+7 (</a:t>
            </a:r>
            <a:r>
              <a:rPr lang="ru-RU" sz="2800" dirty="0"/>
              <a:t>962) 707-67-47</a:t>
            </a:r>
          </a:p>
          <a:p>
            <a:pPr>
              <a:lnSpc>
                <a:spcPts val="4360"/>
              </a:lnSpc>
              <a:buClrTx/>
            </a:pPr>
            <a:r>
              <a:rPr lang="en-US" sz="2800" dirty="0"/>
              <a:t>shtelle.2003@gmail.com</a:t>
            </a:r>
            <a:endParaRPr lang="ru-RU" sz="2800" dirty="0"/>
          </a:p>
        </p:txBody>
      </p:sp>
    </p:spTree>
    <p:extLst>
      <p:ext uri="{BB962C8B-B14F-4D97-AF65-F5344CB8AC3E}">
        <p14:creationId xmlns:p14="http://schemas.microsoft.com/office/powerpoint/2010/main" val="2930906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Текст 18">
            <a:extLst>
              <a:ext uri="{FF2B5EF4-FFF2-40B4-BE49-F238E27FC236}">
                <a16:creationId xmlns:a16="http://schemas.microsoft.com/office/drawing/2014/main" id="{860BAB42-92E5-6D4C-988B-4C5779B99DDE}"/>
              </a:ext>
            </a:extLst>
          </p:cNvPr>
          <p:cNvSpPr>
            <a:spLocks noGrp="1"/>
          </p:cNvSpPr>
          <p:nvPr>
            <p:ph type="body" sz="quarter" idx="12"/>
          </p:nvPr>
        </p:nvSpPr>
        <p:spPr/>
        <p:txBody>
          <a:bodyPr/>
          <a:lstStyle/>
          <a:p>
            <a:endParaRPr lang="ru-RU"/>
          </a:p>
        </p:txBody>
      </p:sp>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endParaRPr lang="ru-RU" b="1" dirty="0"/>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p:txBody>
          <a:bodyPr/>
          <a:lstStyle/>
          <a:p>
            <a:endParaRPr lang="ru-RU"/>
          </a:p>
        </p:txBody>
      </p:sp>
      <p:sp>
        <p:nvSpPr>
          <p:cNvPr id="21" name="Текст 20">
            <a:extLst>
              <a:ext uri="{FF2B5EF4-FFF2-40B4-BE49-F238E27FC236}">
                <a16:creationId xmlns:a16="http://schemas.microsoft.com/office/drawing/2014/main" id="{7EAC65FC-622C-F345-B63F-43F6DE7BD512}"/>
              </a:ext>
            </a:extLst>
          </p:cNvPr>
          <p:cNvSpPr>
            <a:spLocks noGrp="1"/>
          </p:cNvSpPr>
          <p:nvPr>
            <p:ph type="body" sz="quarter" idx="16"/>
          </p:nvPr>
        </p:nvSpPr>
        <p:spPr/>
        <p:txBody>
          <a:bodyPr/>
          <a:lstStyle/>
          <a:p>
            <a:endParaRPr lang="ru-RU"/>
          </a:p>
        </p:txBody>
      </p:sp>
      <p:pic>
        <p:nvPicPr>
          <p:cNvPr id="3" name="Рисунок 2">
            <a:extLst>
              <a:ext uri="{FF2B5EF4-FFF2-40B4-BE49-F238E27FC236}">
                <a16:creationId xmlns:a16="http://schemas.microsoft.com/office/drawing/2014/main" id="{0D5CCEB6-42F5-9C43-B5EC-0D9680C459FF}"/>
              </a:ext>
            </a:extLst>
          </p:cNvPr>
          <p:cNvPicPr>
            <a:picLocks noChangeAspect="1"/>
          </p:cNvPicPr>
          <p:nvPr/>
        </p:nvPicPr>
        <p:blipFill>
          <a:blip r:embed="rId2"/>
          <a:stretch>
            <a:fillRect/>
          </a:stretch>
        </p:blipFill>
        <p:spPr>
          <a:xfrm>
            <a:off x="0" y="10258"/>
            <a:ext cx="20104100" cy="11305442"/>
          </a:xfrm>
          <a:prstGeom prst="rect">
            <a:avLst/>
          </a:prstGeom>
        </p:spPr>
      </p:pic>
    </p:spTree>
    <p:extLst>
      <p:ext uri="{BB962C8B-B14F-4D97-AF65-F5344CB8AC3E}">
        <p14:creationId xmlns:p14="http://schemas.microsoft.com/office/powerpoint/2010/main" val="2780909720"/>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2.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F6784E-6852-4EC6-93B9-B2F40371A23B}">
  <ds:schemaRefs>
    <ds:schemaRef ds:uri="http://purl.org/dc/terms/"/>
    <ds:schemaRef ds:uri="http://schemas.microsoft.com/office/2006/documentManagement/types"/>
    <ds:schemaRef ds:uri="http://schemas.microsoft.com/office/2006/metadata/properties"/>
    <ds:schemaRef ds:uri="http://www.w3.org/XML/1998/namespace"/>
    <ds:schemaRef ds:uri="f3f21cfc-4d3e-42b1-8a95-d7209818f9d6"/>
    <ds:schemaRef ds:uri="dae585fd-f7dc-4d5a-b1b8-e5742ef77c8f"/>
    <ds:schemaRef ds:uri="http://purl.org/dc/dcmityp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3863</TotalTime>
  <Words>932</Words>
  <Application>Microsoft Office PowerPoint</Application>
  <PresentationFormat>Произвольный</PresentationFormat>
  <Paragraphs>76</Paragraphs>
  <Slides>13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13</vt:i4>
      </vt:variant>
    </vt:vector>
  </HeadingPairs>
  <TitlesOfParts>
    <vt:vector size="17" baseType="lpstr">
      <vt:lpstr>Arial</vt:lpstr>
      <vt:lpstr>Calibri</vt:lpstr>
      <vt:lpstr>ОБЛОЖКИ</vt:lpstr>
      <vt:lpstr>РАЗДЕЛИТЕЛИ</vt:lpstr>
      <vt:lpstr>Интерактивный Петербург</vt:lpstr>
      <vt:lpstr>Актуальность проекта</vt:lpstr>
      <vt:lpstr>Проблема</vt:lpstr>
      <vt:lpstr>Проблема</vt:lpstr>
      <vt:lpstr>Решение</vt:lpstr>
      <vt:lpstr>Решение</vt:lpstr>
      <vt:lpstr>Рынок</vt:lpstr>
      <vt:lpstr>Бизнес-модель</vt:lpstr>
      <vt:lpstr>Текущие результаты</vt:lpstr>
      <vt:lpstr>Команда</vt:lpstr>
      <vt:lpstr>Планы развития</vt:lpstr>
      <vt:lpstr>Контакты</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Эрика Штелле</cp:lastModifiedBy>
  <cp:revision>227</cp:revision>
  <dcterms:created xsi:type="dcterms:W3CDTF">2021-03-01T12:07:13Z</dcterms:created>
  <dcterms:modified xsi:type="dcterms:W3CDTF">2023-11-27T19:01:25Z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