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Play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  <p:embeddedFont>
      <p:font typeface="Helvetica Neu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XA+YBB1ZIEchqSGxkXmUboO4h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CB6965-FB23-4E38-8309-FCB14B44689C}">
  <a:tblStyle styleId="{42CB6965-FB23-4E38-8309-FCB14B44689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E3AD35C0-5FB2-4EA1-8FC3-1FD2C7F8F3C3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D81A34C-F342-42B6-932B-5D682A63018A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ay-regular.fntdata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f6d2add5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1f6d2add59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1f6b9affb0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1f6b9affb0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0" name="Google Shape;260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6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Сомнительные моменты</a:t>
            </a:r>
            <a:endParaRPr/>
          </a:p>
        </p:txBody>
      </p:sp>
      <p:sp>
        <p:nvSpPr>
          <p:cNvPr id="25" name="Google Shape;25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6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6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7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7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7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7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7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7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7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7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7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7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7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7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20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20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{42CB6965-FB23-4E38-8309-FCB14B44689C}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1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3446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ru-RU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SWAPNI.PSU</a:t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Докладчик - Федорова Полина</a:t>
            </a:r>
            <a:endParaRPr b="0" i="0" sz="6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589159" y="487281"/>
            <a:ext cx="4287641" cy="369328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Акселератор ПсковГУ</a:t>
            </a:r>
            <a:endParaRPr b="1" i="0" sz="18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589159" y="5948198"/>
            <a:ext cx="4287641" cy="369328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ПУТП 2024</a:t>
            </a:r>
            <a:endParaRPr b="1" i="0" sz="1800" u="none" cap="none" strike="noStrik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836803" y="1665633"/>
            <a:ext cx="10236809" cy="1133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Мероприятие, которое помогает студентам Псковского государственного университета решать важную </a:t>
            </a:r>
            <a:r>
              <a:rPr b="0" i="0" lang="ru-RU" sz="1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экологическую проблему утилизации вещей</a:t>
            </a: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 помощью простого обмена "ненужными" предметами.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8" name="Google Shape;118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836803" y="3023756"/>
            <a:ext cx="9964249" cy="1321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Студенты Псковского государственного университета сталкиваются с </a:t>
            </a:r>
            <a:r>
              <a:rPr b="0" i="0" lang="ru-RU" sz="1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проблемой накопления ненужных вещей и отсутствия удобного способа их утилизации.</a:t>
            </a: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Это приводит к</a:t>
            </a:r>
            <a:r>
              <a:rPr b="0" i="0" lang="ru-RU" sz="1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ущербу экологии и ненужным расходам</a:t>
            </a:r>
            <a: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Для решения этой проблемы разрабатывается проект "SWAPNI.PSU", который предоставляет платформу для обмена ненужными предметами, позволяя студентам легко находить что-то новое и передавать свои старые вещи другим, способствуя их повторному использованию и снижению отходов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ОПИСАНИЕ ПРОЕКТА/РЕШАЕМАЯ ПРОБЛЕМА/АКТУАЛЬНОСТЬ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4" name="Google Shape;124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9" name="Google Shape;129;p2"/>
          <p:cNvSpPr txBox="1"/>
          <p:nvPr/>
        </p:nvSpPr>
        <p:spPr>
          <a:xfrm>
            <a:off x="836803" y="1014334"/>
            <a:ext cx="5908571" cy="65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Описание 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836803" y="2372457"/>
            <a:ext cx="9402899" cy="65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Решаемая проблема и актуальность 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6" name="Google Shape;136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3"/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ТЕХНОЛОГИЯ РЕШЕНИЯ ПРОБЛЕМЫ/ОПИСАНИЕ ПРОДУКТА/ЦЕННОСТНОЕ ПРЕДЛОЖЕНИЕ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0" name="Google Shape;140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5" name="Google Shape;145;p3"/>
          <p:cNvSpPr txBox="1"/>
          <p:nvPr/>
        </p:nvSpPr>
        <p:spPr>
          <a:xfrm>
            <a:off x="523740" y="1524811"/>
            <a:ext cx="11261268" cy="277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Клиенты должны выбирать проект SWAPNI.PSU, потому что он предлагает уникальное решение для студентов, которое сочетает экологичность и удобство. Наши преимущества:</a:t>
            </a:r>
            <a:endParaRPr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</a:t>
            </a:r>
            <a:r>
              <a:rPr b="0" i="0" lang="ru-RU" sz="1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Бесплатные услуги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в отличие от многих коммерческих платформ, мы предлагаем бесплатные обмены вещами, что особенно привлекательно для студентов с ограниченным бюджетом.</a:t>
            </a:r>
            <a:endParaRPr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</a:t>
            </a:r>
            <a:r>
              <a:rPr b="0" i="0" lang="ru-RU" sz="1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Экологический вклад</a:t>
            </a: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участвуя в обменах SWAPNI, студенты вносят вклад в устойчивое потребление, сокращая отходы и продлевая срок службы вещей.</a:t>
            </a:r>
            <a:endParaRPr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3.</a:t>
            </a:r>
            <a:r>
              <a:rPr b="0" i="0" lang="ru-RU" sz="1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Простота использования</a:t>
            </a: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наша платформа в социальных сетях легко доступна и не требует сложных регистраций, что делает процесс обмена максимально удобным.</a:t>
            </a:r>
            <a:endParaRPr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*Наш сайт - удобная платформа с понятным интерфейсом, куда без особого труда можно разместить вещь для обмена и получить что-то взамен</a:t>
            </a:r>
            <a:endParaRPr/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486684" y="972428"/>
            <a:ext cx="6518934" cy="552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486684" y="4441163"/>
            <a:ext cx="11261268" cy="1285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Проект SWAPNI.PSU будет реализован ч</a:t>
            </a:r>
            <a:r>
              <a:rPr b="0" i="0" lang="ru-RU" sz="1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ерез онлайн-платформы</a:t>
            </a: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ВК или Telegram для координации мероприятий, с использованием Яндекс форм для регистрации участников. Также будет создан Telegram-бот на базе Python (если мы найдем специалистов)  для упрощения взаимодействия с пользователями.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523740" y="3888780"/>
            <a:ext cx="7541292" cy="552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Технология решения проблемы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486684" y="5715468"/>
            <a:ext cx="11166591" cy="7486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Проект “SWAPNI.PSU” помогает студентам Псковского государственного университета решить проблему утилизации ненужных вещей с помощью цифровой платформы, где они могут легко находить и обменивать предметы, такие как одежда, книги и растения, обеспечивая им вторую жизнь.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486684" y="5174551"/>
            <a:ext cx="7541292" cy="552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Описание продукта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7" name="Google Shape;157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2" name="Google Shape;162;p5"/>
          <p:cNvSpPr txBox="1"/>
          <p:nvPr/>
        </p:nvSpPr>
        <p:spPr>
          <a:xfrm>
            <a:off x="589496" y="919796"/>
            <a:ext cx="9365538" cy="6512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Основные конкуренты</a:t>
            </a:r>
            <a:endParaRPr/>
          </a:p>
        </p:txBody>
      </p:sp>
      <p:grpSp>
        <p:nvGrpSpPr>
          <p:cNvPr id="163" name="Google Shape;163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4" name="Google Shape;164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graphicFrame>
        <p:nvGraphicFramePr>
          <p:cNvPr id="166" name="Google Shape;166;p5"/>
          <p:cNvGraphicFramePr/>
          <p:nvPr/>
        </p:nvGraphicFramePr>
        <p:xfrm>
          <a:off x="498427" y="1571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{E3AD35C0-5FB2-4EA1-8FC3-1FD2C7F8F3C3}</a:tableStyleId>
              </a:tblPr>
              <a:tblGrid>
                <a:gridCol w="2923775"/>
                <a:gridCol w="1876100"/>
                <a:gridCol w="2365725"/>
                <a:gridCol w="1775750"/>
                <a:gridCol w="2585350"/>
              </a:tblGrid>
              <a:tr h="264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Play"/>
                        <a:buNone/>
                      </a:pPr>
                      <a:r>
                        <a:rPr b="1" i="0" lang="ru-RU" sz="900" u="none" cap="none" strike="noStrike">
                          <a:solidFill>
                            <a:srgbClr val="FFFFFF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Параметры сравнения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Play"/>
                        <a:buNone/>
                      </a:pPr>
                      <a:r>
                        <a:rPr b="1" i="0" lang="ru-RU" sz="900" u="none" cap="none" strike="noStrike">
                          <a:solidFill>
                            <a:srgbClr val="FFFFFF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Мегахэнд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Play"/>
                        <a:buNone/>
                      </a:pPr>
                      <a:r>
                        <a:rPr b="1" i="0" lang="ru-RU" sz="900" u="none" cap="none" strike="noStrike">
                          <a:solidFill>
                            <a:srgbClr val="FFFFFF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Авито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Play"/>
                        <a:buNone/>
                      </a:pPr>
                      <a:r>
                        <a:rPr b="1" i="0" lang="ru-RU" sz="900" u="none" cap="none" strike="noStrike">
                          <a:solidFill>
                            <a:srgbClr val="FFFFFF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Барахолка Псков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Play"/>
                        <a:buNone/>
                      </a:pPr>
                      <a:r>
                        <a:rPr b="1" i="0" lang="ru-RU" sz="900" u="none" cap="none" strike="noStrike">
                          <a:solidFill>
                            <a:srgbClr val="FFFFFF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Отдам даром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A7CFF"/>
                    </a:solidFill>
                  </a:tcPr>
                </a:tc>
              </a:tr>
              <a:tr h="46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Продукт, решаемая проблема, выгода для клиента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большой выбор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удобный интерфейс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бесплатное получение товара без обмена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бесплатное получение товара без обмена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Ассортимент, сервис, качество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высокое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зависит от продавца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ассортимента мало, качество низкое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ассортимента мало, качество низ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кое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Сегменты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слои со средним -  низким уровнем дохода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слои со средним -  низким уровнем дохода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слои со средним -  низким уровнем дохода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слои со средним -  низким уровнем дохода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Каналы дистрибуции, организации продаж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продажи через посредников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продажа через интернет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прямые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продажа через интернет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Коммуникации: сообщение и каналы 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оффлайн-встреча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через приложение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через социальные сети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через социальные сети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Рыночные показатели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в регионах по всей России работает более 150 магазинов компании 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опубликовано более 182 млн объявления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основные показатели под контролем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данные скрыты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Нерыночные особенности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продажа новых вещей с бирками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есть вещи высокого качества за небольшую цену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отдаются вещи низкого качества исключительно даром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отдают вещи исключительно даром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Ценовая модель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ориентация на издержки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ориентировано на конкурентов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ориентировано на потребителей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ориентировано на потребителей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Партнерства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партнеров нет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Яндекс Go. мегафон, телфин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партнеров нет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lay"/>
                        <a:buNone/>
                      </a:pPr>
                      <a:r>
                        <a:rPr b="0" i="0" lang="ru-RU" sz="1100" u="none" cap="none" strike="noStrike">
                          <a:latin typeface="Play"/>
                          <a:ea typeface="Play"/>
                          <a:cs typeface="Play"/>
                          <a:sym typeface="Play"/>
                        </a:rPr>
                        <a:t>партнеров нет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g31f6d2add59_0_0"/>
          <p:cNvGraphicFramePr/>
          <p:nvPr/>
        </p:nvGraphicFramePr>
        <p:xfrm>
          <a:off x="1054138" y="798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{ED81A34C-F342-42B6-932B-5D682A63018A}</a:tableStyleId>
              </a:tblPr>
              <a:tblGrid>
                <a:gridCol w="610775"/>
                <a:gridCol w="1769650"/>
                <a:gridCol w="2004550"/>
                <a:gridCol w="1049250"/>
                <a:gridCol w="1033600"/>
                <a:gridCol w="1017925"/>
                <a:gridCol w="1002275"/>
                <a:gridCol w="970950"/>
              </a:tblGrid>
              <a:tr h="58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Показатель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Базовое значение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квартал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(3месяца)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 квартал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 квартал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4 квартал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Год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 anchor="ctr">
                    <a:solidFill>
                      <a:srgbClr val="2A7CFF"/>
                    </a:solidFill>
                  </a:tcPr>
                </a:tc>
              </a:tr>
              <a:tr h="883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Инвестиционные затраты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Необходимые затраты для старта бизнеса: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1. организация, которая сделает сайт  или создаст приложение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сайт или приложение около 100000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Кол-во клиентов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3000 постоянных </a:t>
                      </a:r>
                      <a:endParaRPr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Средний чек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выручку/кол-во продаж</a:t>
                      </a:r>
                      <a:endParaRPr b="1"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210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Частота покупки (в мес)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10р 1 раз </a:t>
                      </a:r>
                      <a:endParaRPr b="1"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3раза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3раза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3раза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3раза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12раз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5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Выручка (мес)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кол-во+покупка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45000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90000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90000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90000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315000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438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6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Постоянные расходы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Затраты, которые не зависят от объема продаж 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2417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2417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2417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2417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2417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103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7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Переменные расходы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если мы будем проводить раз в 3 месяца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 около 1500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может больше или меньше в зависимости от кол-ва людей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6000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8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Прибыль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Стр 5-Стр 6 - Стр 7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40500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85500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85500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85500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297000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93950">
                <a:tc gridSpan="8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>
                    <a:solidFill>
                      <a:srgbClr val="2A7C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9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9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Рентабельность продаж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94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29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10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Точка безубыточности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Стр 6/ (Стр 3 - Стр 7)</a:t>
                      </a:r>
                      <a:endParaRPr i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196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  <a:tr h="3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11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latin typeface="Play"/>
                          <a:ea typeface="Play"/>
                          <a:cs typeface="Play"/>
                          <a:sym typeface="Play"/>
                        </a:rPr>
                        <a:t>Простой срок окупаемости </a:t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100">
                          <a:latin typeface="Play"/>
                          <a:ea typeface="Play"/>
                          <a:cs typeface="Play"/>
                          <a:sym typeface="Play"/>
                        </a:rPr>
                        <a:t>3,3 года</a:t>
                      </a:r>
                      <a:endParaRPr b="1" i="1" sz="11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72" name="Google Shape;172;g31f6d2add59_0_0"/>
          <p:cNvSpPr txBox="1"/>
          <p:nvPr/>
        </p:nvSpPr>
        <p:spPr>
          <a:xfrm>
            <a:off x="152400" y="1524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ФИНАНСОВАЯ МОДЕЛЬ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79" name="Google Shape;179;p7"/>
          <p:cNvSpPr txBox="1"/>
          <p:nvPr/>
        </p:nvSpPr>
        <p:spPr>
          <a:xfrm>
            <a:off x="6506864" y="2989415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9684871" y="1450176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>
                <a:solidFill>
                  <a:srgbClr val="980000"/>
                </a:solidFill>
              </a:rPr>
              <a:t>2</a:t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6572539" y="4562803"/>
            <a:ext cx="156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50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rPr>
              <a:t> Исполнение</a:t>
            </a:r>
            <a:endParaRPr sz="1700"/>
          </a:p>
        </p:txBody>
      </p:sp>
      <p:sp>
        <p:nvSpPr>
          <p:cNvPr id="183" name="Google Shape;183;p7"/>
          <p:cNvSpPr txBox="1"/>
          <p:nvPr/>
        </p:nvSpPr>
        <p:spPr>
          <a:xfrm>
            <a:off x="6662525" y="1560522"/>
            <a:ext cx="15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Инициирование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9718283" y="2977844"/>
            <a:ext cx="156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50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rPr>
              <a:t>Планирование</a:t>
            </a:r>
            <a:endParaRPr sz="1700"/>
          </a:p>
        </p:txBody>
      </p:sp>
      <p:sp>
        <p:nvSpPr>
          <p:cNvPr id="185" name="Google Shape;185;p7"/>
          <p:cNvSpPr txBox="1"/>
          <p:nvPr/>
        </p:nvSpPr>
        <p:spPr>
          <a:xfrm>
            <a:off x="10266423" y="5438847"/>
            <a:ext cx="156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500">
                <a:solidFill>
                  <a:srgbClr val="212529"/>
                </a:solidFill>
                <a:latin typeface="Roboto"/>
                <a:ea typeface="Roboto"/>
                <a:cs typeface="Roboto"/>
                <a:sym typeface="Roboto"/>
              </a:rPr>
              <a:t>Завершение</a:t>
            </a:r>
            <a:endParaRPr sz="1700"/>
          </a:p>
        </p:txBody>
      </p:sp>
      <p:sp>
        <p:nvSpPr>
          <p:cNvPr id="186" name="Google Shape;186;p7"/>
          <p:cNvSpPr/>
          <p:nvPr/>
        </p:nvSpPr>
        <p:spPr>
          <a:xfrm>
            <a:off x="7477146" y="1011301"/>
            <a:ext cx="2162014" cy="132392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7"/>
          <p:cNvSpPr/>
          <p:nvPr/>
        </p:nvSpPr>
        <p:spPr>
          <a:xfrm flipH="1">
            <a:off x="7663413" y="2702913"/>
            <a:ext cx="1828805" cy="106680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7663413" y="4171270"/>
            <a:ext cx="2319868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БИЗНЕС-МОДЕЛЬ/СТАДИЯ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1" name="Google Shape;191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96" name="Google Shape;196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97" name="Google Shape;197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sp>
        <p:nvSpPr>
          <p:cNvPr id="199" name="Google Shape;199;p7"/>
          <p:cNvSpPr txBox="1"/>
          <p:nvPr/>
        </p:nvSpPr>
        <p:spPr>
          <a:xfrm>
            <a:off x="609152" y="3188386"/>
            <a:ext cx="4989789" cy="2291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SWAPNI.PSU - это наглядный пример использования модели канвас. Проект, в первую очередь, ориентируется на один большой сегмент - потребителей, а именно позволить им избавиться от старых или ненужных вещей, ещё хорошего качества путем обмена на наших встречах или с помощью нашего сайта. </a:t>
            </a:r>
            <a:endParaRPr/>
          </a:p>
        </p:txBody>
      </p:sp>
      <p:sp>
        <p:nvSpPr>
          <p:cNvPr id="200" name="Google Shape;200;p7"/>
          <p:cNvSpPr txBox="1"/>
          <p:nvPr/>
        </p:nvSpPr>
        <p:spPr>
          <a:xfrm>
            <a:off x="559690" y="1952958"/>
            <a:ext cx="3390824" cy="65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7566640" y="89741"/>
            <a:ext cx="3390824" cy="651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Стадия проекта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8" name="Google Shape;208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3" name="Google Shape;213;p8"/>
          <p:cNvSpPr txBox="1"/>
          <p:nvPr/>
        </p:nvSpPr>
        <p:spPr>
          <a:xfrm>
            <a:off x="6096000" y="3800368"/>
            <a:ext cx="1747236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Затула Милена</a:t>
            </a:r>
            <a:endParaRPr/>
          </a:p>
        </p:txBody>
      </p:sp>
      <p:grpSp>
        <p:nvGrpSpPr>
          <p:cNvPr id="214" name="Google Shape;214;p8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5" name="Google Shape;215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sp>
        <p:nvSpPr>
          <p:cNvPr id="217" name="Google Shape;217;p8"/>
          <p:cNvSpPr txBox="1"/>
          <p:nvPr/>
        </p:nvSpPr>
        <p:spPr>
          <a:xfrm>
            <a:off x="3936769" y="3800368"/>
            <a:ext cx="225841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Сергеева Виктория</a:t>
            </a:r>
            <a:endParaRPr/>
          </a:p>
        </p:txBody>
      </p:sp>
      <p:sp>
        <p:nvSpPr>
          <p:cNvPr id="218" name="Google Shape;218;p8"/>
          <p:cNvSpPr txBox="1"/>
          <p:nvPr/>
        </p:nvSpPr>
        <p:spPr>
          <a:xfrm>
            <a:off x="2122633" y="3559752"/>
            <a:ext cx="2052417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Федорова Полина</a:t>
            </a:r>
            <a:endParaRPr/>
          </a:p>
        </p:txBody>
      </p:sp>
      <p:sp>
        <p:nvSpPr>
          <p:cNvPr id="219" name="Google Shape;219;p8"/>
          <p:cNvSpPr txBox="1"/>
          <p:nvPr/>
        </p:nvSpPr>
        <p:spPr>
          <a:xfrm>
            <a:off x="7805898" y="3559753"/>
            <a:ext cx="225841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Климова Лилия</a:t>
            </a:r>
            <a:endParaRPr/>
          </a:p>
        </p:txBody>
      </p:sp>
      <p:sp>
        <p:nvSpPr>
          <p:cNvPr id="220" name="Google Shape;220;p8"/>
          <p:cNvSpPr txBox="1"/>
          <p:nvPr/>
        </p:nvSpPr>
        <p:spPr>
          <a:xfrm>
            <a:off x="97782" y="3374071"/>
            <a:ext cx="225841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Коровянская Анна</a:t>
            </a:r>
            <a:endParaRPr/>
          </a:p>
        </p:txBody>
      </p:sp>
      <p:sp>
        <p:nvSpPr>
          <p:cNvPr id="221" name="Google Shape;221;p8"/>
          <p:cNvSpPr txBox="1"/>
          <p:nvPr/>
        </p:nvSpPr>
        <p:spPr>
          <a:xfrm>
            <a:off x="9581297" y="3374070"/>
            <a:ext cx="225841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Кулагина Дарья</a:t>
            </a:r>
            <a:endParaRPr/>
          </a:p>
        </p:txBody>
      </p:sp>
      <p:sp>
        <p:nvSpPr>
          <p:cNvPr id="222" name="Google Shape;222;p8"/>
          <p:cNvSpPr txBox="1"/>
          <p:nvPr/>
        </p:nvSpPr>
        <p:spPr>
          <a:xfrm>
            <a:off x="4175050" y="4171735"/>
            <a:ext cx="1575030" cy="920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Лидер, координатор, контролер</a:t>
            </a:r>
            <a:endParaRPr/>
          </a:p>
        </p:txBody>
      </p:sp>
      <p:sp>
        <p:nvSpPr>
          <p:cNvPr id="223" name="Google Shape;223;p8"/>
          <p:cNvSpPr txBox="1"/>
          <p:nvPr/>
        </p:nvSpPr>
        <p:spPr>
          <a:xfrm>
            <a:off x="2288320" y="3931120"/>
            <a:ext cx="1325095" cy="645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Генератор идей</a:t>
            </a:r>
            <a:endParaRPr/>
          </a:p>
        </p:txBody>
      </p:sp>
      <p:sp>
        <p:nvSpPr>
          <p:cNvPr id="224" name="Google Shape;224;p8"/>
          <p:cNvSpPr txBox="1"/>
          <p:nvPr/>
        </p:nvSpPr>
        <p:spPr>
          <a:xfrm>
            <a:off x="6195184" y="4171735"/>
            <a:ext cx="132509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Оценщик</a:t>
            </a:r>
            <a:endParaRPr/>
          </a:p>
        </p:txBody>
      </p:sp>
      <p:sp>
        <p:nvSpPr>
          <p:cNvPr id="225" name="Google Shape;225;p8"/>
          <p:cNvSpPr txBox="1"/>
          <p:nvPr/>
        </p:nvSpPr>
        <p:spPr>
          <a:xfrm>
            <a:off x="264352" y="3745436"/>
            <a:ext cx="1867365" cy="371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Коммуникатор</a:t>
            </a:r>
            <a:endParaRPr/>
          </a:p>
        </p:txBody>
      </p:sp>
      <p:sp>
        <p:nvSpPr>
          <p:cNvPr id="226" name="Google Shape;226;p8"/>
          <p:cNvSpPr txBox="1"/>
          <p:nvPr/>
        </p:nvSpPr>
        <p:spPr>
          <a:xfrm>
            <a:off x="7963365" y="3931118"/>
            <a:ext cx="1424279" cy="645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Доводчик, мотиватор</a:t>
            </a:r>
            <a:endParaRPr/>
          </a:p>
        </p:txBody>
      </p:sp>
      <p:sp>
        <p:nvSpPr>
          <p:cNvPr id="227" name="Google Shape;227;p8"/>
          <p:cNvSpPr txBox="1"/>
          <p:nvPr/>
        </p:nvSpPr>
        <p:spPr>
          <a:xfrm>
            <a:off x="9830730" y="3745436"/>
            <a:ext cx="1325095" cy="645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Генератор идей</a:t>
            </a:r>
            <a:endParaRPr/>
          </a:p>
        </p:txBody>
      </p:sp>
      <p:pic>
        <p:nvPicPr>
          <p:cNvPr id="228" name="Google Shape;228;p8"/>
          <p:cNvPicPr preferRelativeResize="0"/>
          <p:nvPr/>
        </p:nvPicPr>
        <p:blipFill rotWithShape="1">
          <a:blip r:embed="rId3">
            <a:alphaModFix/>
          </a:blip>
          <a:srcRect b="12500" l="0" r="0" t="12500"/>
          <a:stretch/>
        </p:blipFill>
        <p:spPr>
          <a:xfrm>
            <a:off x="3983133" y="2002749"/>
            <a:ext cx="1797619" cy="179761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9" name="Google Shape;229;p8"/>
          <p:cNvPicPr preferRelativeResize="0"/>
          <p:nvPr/>
        </p:nvPicPr>
        <p:blipFill rotWithShape="1">
          <a:blip r:embed="rId4">
            <a:alphaModFix/>
          </a:blip>
          <a:srcRect b="12500" l="0" r="0" t="12500"/>
          <a:stretch/>
        </p:blipFill>
        <p:spPr>
          <a:xfrm>
            <a:off x="264352" y="1433687"/>
            <a:ext cx="1813384" cy="181338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 rotWithShape="1">
          <a:blip r:embed="rId5">
            <a:alphaModFix/>
          </a:blip>
          <a:srcRect b="13773" l="0" r="0" t="13773"/>
          <a:stretch/>
        </p:blipFill>
        <p:spPr>
          <a:xfrm>
            <a:off x="2131717" y="1708337"/>
            <a:ext cx="1851415" cy="185141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 rotWithShape="1">
          <a:blip r:embed="rId6">
            <a:alphaModFix/>
          </a:blip>
          <a:srcRect b="10135" l="3" r="-2" t="-183"/>
          <a:stretch/>
        </p:blipFill>
        <p:spPr>
          <a:xfrm>
            <a:off x="9476844" y="1575962"/>
            <a:ext cx="1798110" cy="17981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7">
            <a:alphaModFix/>
          </a:blip>
          <a:srcRect b="17113" l="54" r="-54" t="7886"/>
          <a:stretch/>
        </p:blipFill>
        <p:spPr>
          <a:xfrm>
            <a:off x="7678735" y="1837843"/>
            <a:ext cx="1798109" cy="17981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3" name="Google Shape;233;p8"/>
          <p:cNvPicPr preferRelativeResize="0"/>
          <p:nvPr/>
        </p:nvPicPr>
        <p:blipFill rotWithShape="1">
          <a:blip r:embed="rId8">
            <a:alphaModFix/>
          </a:blip>
          <a:srcRect b="24890" l="8" r="-7" t="18858"/>
          <a:stretch/>
        </p:blipFill>
        <p:spPr>
          <a:xfrm>
            <a:off x="5889215" y="2010848"/>
            <a:ext cx="1789520" cy="178952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1f6b9affb0_0_11"/>
          <p:cNvSpPr txBox="1"/>
          <p:nvPr/>
        </p:nvSpPr>
        <p:spPr>
          <a:xfrm>
            <a:off x="152400" y="152400"/>
            <a:ext cx="398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ВСЕРОССИЙСКИЙ ФОРУМ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СТАРТАП-СТУДИЙ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9" name="Google Shape;239;g31f6b9affb0_0_11"/>
          <p:cNvSpPr txBox="1"/>
          <p:nvPr/>
        </p:nvSpPr>
        <p:spPr>
          <a:xfrm>
            <a:off x="464775" y="891300"/>
            <a:ext cx="683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rgbClr val="8F00FF"/>
                </a:solidFill>
              </a:rPr>
              <a:t>ПИКТОГРАММЫ</a:t>
            </a:r>
            <a:endParaRPr/>
          </a:p>
        </p:txBody>
      </p:sp>
      <p:pic>
        <p:nvPicPr>
          <p:cNvPr id="240" name="Google Shape;240;g31f6b9affb0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5013" y="1871500"/>
            <a:ext cx="6701967" cy="47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4705575" y="4291684"/>
            <a:ext cx="7486425" cy="2569141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#FCAF17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48" name="Google Shape;248;p10"/>
          <p:cNvSpPr/>
          <p:nvPr/>
        </p:nvSpPr>
        <p:spPr>
          <a:xfrm>
            <a:off x="-17067" y="-1"/>
            <a:ext cx="4722642" cy="6858001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#B5D8E1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51" name="Google Shape;251;p1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#8F00FF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#FBB3C1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54" name="Google Shape;254;p10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#1B1B1B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55" name="Google Shape;255;p1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#FD493D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  <p:sp>
        <p:nvSpPr>
          <p:cNvPr id="256" name="Google Shape;256;p10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#FFFFFF</a:t>
            </a:r>
            <a:endParaRPr/>
          </a:p>
        </p:txBody>
      </p:sp>
      <p:sp>
        <p:nvSpPr>
          <p:cNvPr id="257" name="Google Shape;257;p10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</a:pPr>
            <a:r>
              <a:rPr b="0" i="0" lang="ru-RU" sz="5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ОСНОВНЫЕ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</a:pPr>
            <a:r>
              <a:rPr b="0" i="0" lang="ru-RU" sz="5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ЦВЕТА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6103139" y="1799844"/>
            <a:ext cx="6121524" cy="5131928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1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Helvetica Neue"/>
              <a:buNone/>
            </a:pPr>
            <a:r>
              <a:rPr b="0" i="0" lang="ru-RU" sz="6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</a:t>
            </a: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lang="ru-RU" sz="1800">
                <a:latin typeface="Helvetica Neue"/>
                <a:ea typeface="Helvetica Neue"/>
                <a:cs typeface="Helvetica Neue"/>
                <a:sym typeface="Helvetica Neue"/>
              </a:rPr>
              <a:t>Сергеева Виктория Александровна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 </a:t>
            </a:r>
            <a:r>
              <a:rPr lang="ru-RU" sz="1800">
                <a:latin typeface="Helvetica Neue"/>
                <a:ea typeface="Helvetica Neue"/>
                <a:cs typeface="Helvetica Neue"/>
                <a:sym typeface="Helvetica Neue"/>
              </a:rPr>
              <a:t>911 898 33 40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lang="ru-RU" sz="1800">
                <a:latin typeface="Helvetica Neue"/>
                <a:ea typeface="Helvetica Neue"/>
                <a:cs typeface="Helvetica Neue"/>
                <a:sym typeface="Helvetica Neue"/>
              </a:rPr>
              <a:t>sergalex19792005@gmail.com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