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Roboto" panose="02000000000000000000" pitchFamily="2" charset="0"/>
      <p:regular r:id="rId19"/>
      <p:bold r:id="rId20"/>
      <p:italic r:id="rId21"/>
      <p:boldItalic r:id="rId22"/>
    </p:embeddedFont>
    <p:embeddedFont>
      <p:font typeface="Roboto Medium" panose="02000000000000000000" pitchFamily="2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765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j9NQibzlaH6vYvEtkqK+kAVBUW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2274" y="978"/>
      </p:cViewPr>
      <p:guideLst>
        <p:guide pos="765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4"/>
          <p:cNvSpPr txBox="1">
            <a:spLocks noGrp="1"/>
          </p:cNvSpPr>
          <p:nvPr>
            <p:ph type="body" idx="1"/>
          </p:nvPr>
        </p:nvSpPr>
        <p:spPr>
          <a:xfrm>
            <a:off x="1819275" y="1733550"/>
            <a:ext cx="8839200" cy="230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4"/>
          <p:cNvSpPr txBox="1"/>
          <p:nvPr/>
        </p:nvSpPr>
        <p:spPr>
          <a:xfrm>
            <a:off x="1676400" y="4273550"/>
            <a:ext cx="324537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</a:pPr>
            <a:r>
              <a:rPr lang="ru-RU" sz="1800" b="0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Технологическое направление:</a:t>
            </a:r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2"/>
          </p:nvPr>
        </p:nvSpPr>
        <p:spPr>
          <a:xfrm>
            <a:off x="4829174" y="4356100"/>
            <a:ext cx="5864226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  <a:defRPr sz="18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Аннотация">
  <p:cSld name="Аннотация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5"/>
          <p:cNvSpPr txBox="1"/>
          <p:nvPr/>
        </p:nvSpPr>
        <p:spPr>
          <a:xfrm>
            <a:off x="65316" y="104326"/>
            <a:ext cx="16420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Аннотация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5"/>
          <p:cNvSpPr txBox="1">
            <a:spLocks noGrp="1"/>
          </p:cNvSpPr>
          <p:nvPr>
            <p:ph type="body" idx="1"/>
          </p:nvPr>
        </p:nvSpPr>
        <p:spPr>
          <a:xfrm>
            <a:off x="186675" y="3181350"/>
            <a:ext cx="1985025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body" idx="2"/>
          </p:nvPr>
        </p:nvSpPr>
        <p:spPr>
          <a:xfrm>
            <a:off x="5461000" y="3181350"/>
            <a:ext cx="2749550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body" idx="3"/>
          </p:nvPr>
        </p:nvSpPr>
        <p:spPr>
          <a:xfrm>
            <a:off x="8549625" y="3181350"/>
            <a:ext cx="3318525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body" idx="4"/>
          </p:nvPr>
        </p:nvSpPr>
        <p:spPr>
          <a:xfrm>
            <a:off x="762001" y="800100"/>
            <a:ext cx="470535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body" idx="5"/>
          </p:nvPr>
        </p:nvSpPr>
        <p:spPr>
          <a:xfrm>
            <a:off x="7239001" y="800100"/>
            <a:ext cx="436245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Arial"/>
              <a:buChar char="•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body" idx="6"/>
          </p:nvPr>
        </p:nvSpPr>
        <p:spPr>
          <a:xfrm>
            <a:off x="2752075" y="3181350"/>
            <a:ext cx="1985025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роблема">
  <p:cSld name="Проблема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16"/>
          <p:cNvSpPr txBox="1"/>
          <p:nvPr/>
        </p:nvSpPr>
        <p:spPr>
          <a:xfrm>
            <a:off x="122466" y="142426"/>
            <a:ext cx="155414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Проблема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6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8901339" cy="1235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2"/>
          </p:nvPr>
        </p:nvSpPr>
        <p:spPr>
          <a:xfrm>
            <a:off x="155574" y="3742870"/>
            <a:ext cx="8901339" cy="1235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требительский сегмент – сектор рынка B2C">
  <p:cSld name="Потребительский сегмент – сектор рынка B2C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17"/>
          <p:cNvSpPr txBox="1"/>
          <p:nvPr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Потребительский сегмент – сектор рынка </a:t>
            </a:r>
            <a:r>
              <a:rPr lang="ru-RU" sz="2400" b="1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B2C</a:t>
            </a:r>
            <a:endParaRPr sz="2400" b="1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17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11261725" cy="2933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требительский сегмент – сектор рынка B2B">
  <p:cSld name="Потребительский сегмент – сектор рынка B2B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18"/>
          <p:cNvSpPr txBox="1"/>
          <p:nvPr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Потребительский сегмент – сектор рынка </a:t>
            </a:r>
            <a:r>
              <a:rPr lang="ru-RU" sz="2400" b="1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B2B</a:t>
            </a:r>
            <a:endParaRPr sz="2400" b="1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8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11261725" cy="2933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езульат / продукт">
  <p:cSld name="Резульат / продукт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19"/>
          <p:cNvSpPr txBox="1"/>
          <p:nvPr/>
        </p:nvSpPr>
        <p:spPr>
          <a:xfrm>
            <a:off x="64410" y="142426"/>
            <a:ext cx="281391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Результат / продукт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9"/>
          <p:cNvSpPr txBox="1">
            <a:spLocks noGrp="1"/>
          </p:cNvSpPr>
          <p:nvPr>
            <p:ph type="body" idx="1"/>
          </p:nvPr>
        </p:nvSpPr>
        <p:spPr>
          <a:xfrm>
            <a:off x="155575" y="3481614"/>
            <a:ext cx="8188326" cy="20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body" idx="2"/>
          </p:nvPr>
        </p:nvSpPr>
        <p:spPr>
          <a:xfrm>
            <a:off x="155575" y="1028700"/>
            <a:ext cx="4996996" cy="669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ешение - как продукт решает проблему">
  <p:cSld name="решение - как продукт решает проблему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20"/>
          <p:cNvSpPr txBox="1"/>
          <p:nvPr/>
        </p:nvSpPr>
        <p:spPr>
          <a:xfrm>
            <a:off x="236766" y="142426"/>
            <a:ext cx="735586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Решение: как продукт решает проблему потребителя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6" name="Google Shape;46;p20"/>
          <p:cNvGrpSpPr/>
          <p:nvPr/>
        </p:nvGrpSpPr>
        <p:grpSpPr>
          <a:xfrm>
            <a:off x="8169449" y="1152666"/>
            <a:ext cx="3430587" cy="799529"/>
            <a:chOff x="12846343" y="747950"/>
            <a:chExt cx="3430587" cy="799529"/>
          </a:xfrm>
        </p:grpSpPr>
        <p:sp>
          <p:nvSpPr>
            <p:cNvPr id="47" name="Google Shape;47;p20"/>
            <p:cNvSpPr/>
            <p:nvPr/>
          </p:nvSpPr>
          <p:spPr>
            <a:xfrm>
              <a:off x="12846343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rgbClr val="29679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Преимущества, выгоды (gains)</a:t>
              </a:r>
              <a:endParaRPr sz="1400">
                <a:solidFill>
                  <a:srgbClr val="29679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48" name="Google Shape;48;p20"/>
            <p:cNvSpPr/>
            <p:nvPr/>
          </p:nvSpPr>
          <p:spPr>
            <a:xfrm>
              <a:off x="12846344" y="1062731"/>
              <a:ext cx="3096906" cy="4847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Результаты и преимущества продукта, которые желает получить потребитель</a:t>
              </a:r>
              <a:endParaRPr/>
            </a:p>
          </p:txBody>
        </p:sp>
      </p:grpSp>
      <p:grpSp>
        <p:nvGrpSpPr>
          <p:cNvPr id="49" name="Google Shape;49;p20"/>
          <p:cNvGrpSpPr/>
          <p:nvPr/>
        </p:nvGrpSpPr>
        <p:grpSpPr>
          <a:xfrm>
            <a:off x="263525" y="1150769"/>
            <a:ext cx="3430587" cy="1263511"/>
            <a:chOff x="4380706" y="747950"/>
            <a:chExt cx="3430587" cy="1263511"/>
          </a:xfrm>
        </p:grpSpPr>
        <p:sp>
          <p:nvSpPr>
            <p:cNvPr id="50" name="Google Shape;50;p20"/>
            <p:cNvSpPr/>
            <p:nvPr/>
          </p:nvSpPr>
          <p:spPr>
            <a:xfrm>
              <a:off x="4380706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rgbClr val="29679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Проблемы, боли (pains)</a:t>
              </a:r>
              <a:endParaRPr sz="1400">
                <a:solidFill>
                  <a:srgbClr val="29679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51" name="Google Shape;51;p20"/>
            <p:cNvSpPr/>
            <p:nvPr/>
          </p:nvSpPr>
          <p:spPr>
            <a:xfrm>
              <a:off x="4380706" y="1088131"/>
              <a:ext cx="3387974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Что мешает потребителю выполнять свои задачи?</a:t>
              </a:r>
              <a:endParaRPr sz="9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Что волнует потребителя до, во время и после выполнения задачи?</a:t>
              </a:r>
              <a:endParaRPr sz="9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Не желательные свойства продукта, препятствия?</a:t>
              </a:r>
              <a:endParaRPr/>
            </a:p>
          </p:txBody>
        </p:sp>
      </p:grpSp>
      <p:grpSp>
        <p:nvGrpSpPr>
          <p:cNvPr id="52" name="Google Shape;52;p20"/>
          <p:cNvGrpSpPr/>
          <p:nvPr/>
        </p:nvGrpSpPr>
        <p:grpSpPr>
          <a:xfrm>
            <a:off x="4216487" y="1150769"/>
            <a:ext cx="3430587" cy="1043062"/>
            <a:chOff x="8497887" y="747950"/>
            <a:chExt cx="3430587" cy="1043062"/>
          </a:xfrm>
        </p:grpSpPr>
        <p:sp>
          <p:nvSpPr>
            <p:cNvPr id="53" name="Google Shape;53;p20"/>
            <p:cNvSpPr/>
            <p:nvPr/>
          </p:nvSpPr>
          <p:spPr>
            <a:xfrm>
              <a:off x="8497887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rgbClr val="29679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Потребности/задачи/работы (jobs)</a:t>
              </a:r>
              <a:endParaRPr sz="1400">
                <a:solidFill>
                  <a:srgbClr val="29679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54" name="Google Shape;54;p20"/>
            <p:cNvSpPr/>
            <p:nvPr/>
          </p:nvSpPr>
          <p:spPr>
            <a:xfrm>
              <a:off x="8497887" y="1075431"/>
              <a:ext cx="3430587" cy="7155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Какие задачи потребителя решает продукт?</a:t>
              </a:r>
              <a:endParaRPr/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Для чего потребитель покупает продукт?</a:t>
              </a:r>
              <a:endParaRPr/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Какие потребности закрывает?</a:t>
              </a:r>
              <a:endParaRPr/>
            </a:p>
          </p:txBody>
        </p:sp>
      </p:grpSp>
      <p:pic>
        <p:nvPicPr>
          <p:cNvPr id="55" name="Google Shape;55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1475" y="755610"/>
            <a:ext cx="385230" cy="389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89742" y="757507"/>
            <a:ext cx="275165" cy="389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08107" y="786082"/>
            <a:ext cx="351364" cy="351364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20"/>
          <p:cNvSpPr/>
          <p:nvPr/>
        </p:nvSpPr>
        <p:spPr>
          <a:xfrm>
            <a:off x="371474" y="2573564"/>
            <a:ext cx="3603625" cy="364308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20"/>
          <p:cNvSpPr/>
          <p:nvPr/>
        </p:nvSpPr>
        <p:spPr>
          <a:xfrm>
            <a:off x="4308001" y="2573564"/>
            <a:ext cx="3603625" cy="364308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20"/>
          <p:cNvSpPr/>
          <p:nvPr/>
        </p:nvSpPr>
        <p:spPr>
          <a:xfrm>
            <a:off x="8244528" y="2573564"/>
            <a:ext cx="3603625" cy="364308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20"/>
          <p:cNvSpPr txBox="1">
            <a:spLocks noGrp="1"/>
          </p:cNvSpPr>
          <p:nvPr>
            <p:ph type="body" idx="1"/>
          </p:nvPr>
        </p:nvSpPr>
        <p:spPr>
          <a:xfrm>
            <a:off x="36195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20"/>
          <p:cNvSpPr txBox="1">
            <a:spLocks noGrp="1"/>
          </p:cNvSpPr>
          <p:nvPr>
            <p:ph type="body" idx="2"/>
          </p:nvPr>
        </p:nvSpPr>
        <p:spPr>
          <a:xfrm>
            <a:off x="43053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 txBox="1">
            <a:spLocks noGrp="1"/>
          </p:cNvSpPr>
          <p:nvPr>
            <p:ph type="body" idx="3"/>
          </p:nvPr>
        </p:nvSpPr>
        <p:spPr>
          <a:xfrm>
            <a:off x="82296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енностное предложение">
  <p:cSld name="Ценностное предложение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21"/>
          <p:cNvSpPr txBox="1"/>
          <p:nvPr/>
        </p:nvSpPr>
        <p:spPr>
          <a:xfrm>
            <a:off x="122466" y="142426"/>
            <a:ext cx="370415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Ценностное предложение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1"/>
          <p:cNvSpPr txBox="1">
            <a:spLocks noGrp="1"/>
          </p:cNvSpPr>
          <p:nvPr>
            <p:ph type="body" idx="1"/>
          </p:nvPr>
        </p:nvSpPr>
        <p:spPr>
          <a:xfrm>
            <a:off x="174173" y="740454"/>
            <a:ext cx="7812313" cy="1233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2"/>
          </p:nvPr>
        </p:nvSpPr>
        <p:spPr>
          <a:xfrm>
            <a:off x="302789" y="3545114"/>
            <a:ext cx="4007953" cy="23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Бизнес-модель">
  <p:cSld name="Бизнес-модель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22"/>
          <p:cNvSpPr txBox="1"/>
          <p:nvPr/>
        </p:nvSpPr>
        <p:spPr>
          <a:xfrm>
            <a:off x="122466" y="142426"/>
            <a:ext cx="22245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Бизнес-модель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2"/>
          <p:cNvSpPr txBox="1"/>
          <p:nvPr/>
        </p:nvSpPr>
        <p:spPr>
          <a:xfrm>
            <a:off x="2500960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22"/>
          <p:cNvSpPr txBox="1"/>
          <p:nvPr/>
        </p:nvSpPr>
        <p:spPr>
          <a:xfrm>
            <a:off x="2500960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22"/>
          <p:cNvSpPr txBox="1"/>
          <p:nvPr/>
        </p:nvSpPr>
        <p:spPr>
          <a:xfrm>
            <a:off x="4772728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22"/>
          <p:cNvSpPr txBox="1"/>
          <p:nvPr/>
        </p:nvSpPr>
        <p:spPr>
          <a:xfrm>
            <a:off x="7044497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22"/>
          <p:cNvSpPr txBox="1"/>
          <p:nvPr/>
        </p:nvSpPr>
        <p:spPr>
          <a:xfrm>
            <a:off x="7044497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22"/>
          <p:cNvSpPr txBox="1"/>
          <p:nvPr/>
        </p:nvSpPr>
        <p:spPr>
          <a:xfrm>
            <a:off x="9316266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22"/>
          <p:cNvSpPr txBox="1"/>
          <p:nvPr/>
        </p:nvSpPr>
        <p:spPr>
          <a:xfrm>
            <a:off x="229191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endParaRPr sz="800" b="1" i="0" u="none" strike="noStrike" cap="none">
              <a:solidFill>
                <a:srgbClr val="29679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" name="Google Shape;79;p22"/>
          <p:cNvSpPr txBox="1"/>
          <p:nvPr/>
        </p:nvSpPr>
        <p:spPr>
          <a:xfrm>
            <a:off x="229191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22"/>
          <p:cNvSpPr txBox="1"/>
          <p:nvPr/>
        </p:nvSpPr>
        <p:spPr>
          <a:xfrm>
            <a:off x="5908613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22"/>
          <p:cNvSpPr/>
          <p:nvPr/>
        </p:nvSpPr>
        <p:spPr>
          <a:xfrm>
            <a:off x="5523016" y="5080920"/>
            <a:ext cx="285158" cy="286865"/>
          </a:xfrm>
          <a:custGeom>
            <a:avLst/>
            <a:gdLst/>
            <a:ahLst/>
            <a:cxnLst/>
            <a:rect l="l" t="t" r="r" b="b"/>
            <a:pathLst>
              <a:path w="16708" h="16611" fill="none" extrusionOk="0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" name="Google Shape;82;p22"/>
          <p:cNvSpPr/>
          <p:nvPr/>
        </p:nvSpPr>
        <p:spPr>
          <a:xfrm>
            <a:off x="8931484" y="828686"/>
            <a:ext cx="284339" cy="258266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" name="Google Shape;83;p22"/>
          <p:cNvSpPr/>
          <p:nvPr/>
        </p:nvSpPr>
        <p:spPr>
          <a:xfrm>
            <a:off x="2126856" y="828679"/>
            <a:ext cx="273534" cy="276779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4" name="Google Shape;84;p22"/>
          <p:cNvSpPr/>
          <p:nvPr/>
        </p:nvSpPr>
        <p:spPr>
          <a:xfrm>
            <a:off x="11227383" y="828582"/>
            <a:ext cx="260222" cy="277609"/>
          </a:xfrm>
          <a:custGeom>
            <a:avLst/>
            <a:gdLst/>
            <a:ahLst/>
            <a:cxnLst/>
            <a:rect l="l" t="t" r="r" b="b"/>
            <a:pathLst>
              <a:path w="15247" h="16075" fill="none" extrusionOk="0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85" name="Google Shape;85;p22"/>
          <p:cNvGrpSpPr/>
          <p:nvPr/>
        </p:nvGrpSpPr>
        <p:grpSpPr>
          <a:xfrm>
            <a:off x="11187189" y="5080803"/>
            <a:ext cx="300125" cy="220412"/>
            <a:chOff x="4604550" y="3714775"/>
            <a:chExt cx="439625" cy="319075"/>
          </a:xfrm>
        </p:grpSpPr>
        <p:sp>
          <p:nvSpPr>
            <p:cNvPr id="86" name="Google Shape;86;p22"/>
            <p:cNvSpPr/>
            <p:nvPr/>
          </p:nvSpPr>
          <p:spPr>
            <a:xfrm>
              <a:off x="4604550" y="3714775"/>
              <a:ext cx="439625" cy="319075"/>
            </a:xfrm>
            <a:custGeom>
              <a:avLst/>
              <a:gdLst/>
              <a:ahLst/>
              <a:cxnLst/>
              <a:rect l="l" t="t" r="r" b="b"/>
              <a:pathLst>
                <a:path w="17585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7" name="Google Shape;87;p22"/>
            <p:cNvSpPr/>
            <p:nvPr/>
          </p:nvSpPr>
          <p:spPr>
            <a:xfrm>
              <a:off x="4647175" y="3761675"/>
              <a:ext cx="354400" cy="213725"/>
            </a:xfrm>
            <a:custGeom>
              <a:avLst/>
              <a:gdLst/>
              <a:ahLst/>
              <a:cxnLst/>
              <a:rect l="l" t="t" r="r" b="b"/>
              <a:pathLst>
                <a:path w="14176" h="8549" fill="none" extrusionOk="0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8" name="Google Shape;88;p22"/>
          <p:cNvGrpSpPr/>
          <p:nvPr/>
        </p:nvGrpSpPr>
        <p:grpSpPr>
          <a:xfrm>
            <a:off x="6695333" y="828408"/>
            <a:ext cx="248600" cy="320523"/>
            <a:chOff x="1959600" y="4980625"/>
            <a:chExt cx="364150" cy="464000"/>
          </a:xfrm>
        </p:grpSpPr>
        <p:sp>
          <p:nvSpPr>
            <p:cNvPr id="89" name="Google Shape;89;p22"/>
            <p:cNvSpPr/>
            <p:nvPr/>
          </p:nvSpPr>
          <p:spPr>
            <a:xfrm>
              <a:off x="1959600" y="4980625"/>
              <a:ext cx="364150" cy="239325"/>
            </a:xfrm>
            <a:custGeom>
              <a:avLst/>
              <a:gdLst/>
              <a:ahLst/>
              <a:cxnLst/>
              <a:rect l="l" t="t" r="r" b="b"/>
              <a:pathLst>
                <a:path w="14566" h="9573" fill="none" extrusionOk="0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0" name="Google Shape;90;p22"/>
            <p:cNvSpPr/>
            <p:nvPr/>
          </p:nvSpPr>
          <p:spPr>
            <a:xfrm>
              <a:off x="2053375" y="5121275"/>
              <a:ext cx="176600" cy="25"/>
            </a:xfrm>
            <a:custGeom>
              <a:avLst/>
              <a:gdLst/>
              <a:ahLst/>
              <a:cxnLst/>
              <a:rect l="l" t="t" r="r" b="b"/>
              <a:pathLst>
                <a:path w="7064" h="1" fill="none" extrusionOk="0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1" name="Google Shape;91;p22"/>
            <p:cNvSpPr/>
            <p:nvPr/>
          </p:nvSpPr>
          <p:spPr>
            <a:xfrm>
              <a:off x="2104525" y="5121275"/>
              <a:ext cx="74300" cy="323350"/>
            </a:xfrm>
            <a:custGeom>
              <a:avLst/>
              <a:gdLst/>
              <a:ahLst/>
              <a:cxnLst/>
              <a:rect l="l" t="t" r="r" b="b"/>
              <a:pathLst>
                <a:path w="2972" h="12934" fill="none" extrusionOk="0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2" name="Google Shape;92;p22"/>
            <p:cNvSpPr/>
            <p:nvPr/>
          </p:nvSpPr>
          <p:spPr>
            <a:xfrm>
              <a:off x="2166625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3" name="Google Shape;93;p22"/>
            <p:cNvSpPr/>
            <p:nvPr/>
          </p:nvSpPr>
          <p:spPr>
            <a:xfrm>
              <a:off x="2031450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4" name="Google Shape;94;p22"/>
            <p:cNvSpPr/>
            <p:nvPr/>
          </p:nvSpPr>
          <p:spPr>
            <a:xfrm>
              <a:off x="19791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5" name="Google Shape;95;p22"/>
            <p:cNvSpPr/>
            <p:nvPr/>
          </p:nvSpPr>
          <p:spPr>
            <a:xfrm>
              <a:off x="21788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6" name="Google Shape;96;p22"/>
          <p:cNvGrpSpPr/>
          <p:nvPr/>
        </p:nvGrpSpPr>
        <p:grpSpPr>
          <a:xfrm>
            <a:off x="8847832" y="2954477"/>
            <a:ext cx="367471" cy="356686"/>
            <a:chOff x="5233525" y="4954450"/>
            <a:chExt cx="538275" cy="516350"/>
          </a:xfrm>
        </p:grpSpPr>
        <p:sp>
          <p:nvSpPr>
            <p:cNvPr id="97" name="Google Shape;97;p22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8" name="Google Shape;98;p22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9" name="Google Shape;99;p22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0" name="Google Shape;100;p22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1" name="Google Shape;101;p22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2" name="Google Shape;102;p22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3" name="Google Shape;103;p22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4" name="Google Shape;104;p22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5" name="Google Shape;105;p22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6" name="Google Shape;106;p22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7" name="Google Shape;107;p22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8" name="Google Shape;108;p22"/>
          <p:cNvGrpSpPr/>
          <p:nvPr/>
        </p:nvGrpSpPr>
        <p:grpSpPr>
          <a:xfrm>
            <a:off x="4308650" y="2954480"/>
            <a:ext cx="374128" cy="344080"/>
            <a:chOff x="4556450" y="4963575"/>
            <a:chExt cx="548025" cy="498100"/>
          </a:xfrm>
        </p:grpSpPr>
        <p:sp>
          <p:nvSpPr>
            <p:cNvPr id="109" name="Google Shape;109;p22"/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0" name="Google Shape;110;p22"/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1" name="Google Shape;111;p22"/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2" name="Google Shape;112;p22"/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3" name="Google Shape;113;p22"/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14" name="Google Shape;114;p22"/>
          <p:cNvSpPr/>
          <p:nvPr/>
        </p:nvSpPr>
        <p:spPr>
          <a:xfrm>
            <a:off x="4372202" y="828686"/>
            <a:ext cx="300107" cy="303739"/>
          </a:xfrm>
          <a:custGeom>
            <a:avLst/>
            <a:gdLst/>
            <a:ahLst/>
            <a:cxnLst/>
            <a:rect l="l" t="t" r="r" b="b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5" name="Google Shape;115;p22"/>
          <p:cNvSpPr txBox="1">
            <a:spLocks noGrp="1"/>
          </p:cNvSpPr>
          <p:nvPr>
            <p:ph type="body" idx="1"/>
          </p:nvPr>
        </p:nvSpPr>
        <p:spPr>
          <a:xfrm>
            <a:off x="238295" y="1086952"/>
            <a:ext cx="2060080" cy="375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22"/>
          <p:cNvSpPr txBox="1"/>
          <p:nvPr/>
        </p:nvSpPr>
        <p:spPr>
          <a:xfrm>
            <a:off x="2544670" y="787012"/>
            <a:ext cx="1777856" cy="364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Ключевые виды деятельности</a:t>
            </a:r>
            <a:endParaRPr/>
          </a:p>
        </p:txBody>
      </p:sp>
      <p:sp>
        <p:nvSpPr>
          <p:cNvPr id="117" name="Google Shape;117;p22"/>
          <p:cNvSpPr txBox="1"/>
          <p:nvPr/>
        </p:nvSpPr>
        <p:spPr>
          <a:xfrm>
            <a:off x="4816641" y="787012"/>
            <a:ext cx="1777856" cy="265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Ценностное предложение</a:t>
            </a:r>
            <a:endParaRPr/>
          </a:p>
        </p:txBody>
      </p:sp>
      <p:sp>
        <p:nvSpPr>
          <p:cNvPr id="118" name="Google Shape;118;p22"/>
          <p:cNvSpPr txBox="1">
            <a:spLocks noGrp="1"/>
          </p:cNvSpPr>
          <p:nvPr>
            <p:ph type="body" idx="2"/>
          </p:nvPr>
        </p:nvSpPr>
        <p:spPr>
          <a:xfrm>
            <a:off x="7090533" y="1155592"/>
            <a:ext cx="2060080" cy="163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22"/>
          <p:cNvSpPr txBox="1"/>
          <p:nvPr/>
        </p:nvSpPr>
        <p:spPr>
          <a:xfrm>
            <a:off x="7090532" y="787012"/>
            <a:ext cx="1806565" cy="364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Взаимоотношения с клиентом</a:t>
            </a:r>
            <a:endParaRPr/>
          </a:p>
        </p:txBody>
      </p:sp>
      <p:sp>
        <p:nvSpPr>
          <p:cNvPr id="120" name="Google Shape;120;p22"/>
          <p:cNvSpPr txBox="1"/>
          <p:nvPr/>
        </p:nvSpPr>
        <p:spPr>
          <a:xfrm>
            <a:off x="9371842" y="787012"/>
            <a:ext cx="1806565" cy="364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Потребительские сегменты</a:t>
            </a:r>
            <a:endParaRPr/>
          </a:p>
        </p:txBody>
      </p:sp>
      <p:sp>
        <p:nvSpPr>
          <p:cNvPr id="121" name="Google Shape;121;p22"/>
          <p:cNvSpPr txBox="1">
            <a:spLocks noGrp="1"/>
          </p:cNvSpPr>
          <p:nvPr>
            <p:ph type="body" idx="3"/>
          </p:nvPr>
        </p:nvSpPr>
        <p:spPr>
          <a:xfrm>
            <a:off x="7090533" y="3145655"/>
            <a:ext cx="2060080" cy="177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22"/>
          <p:cNvSpPr txBox="1"/>
          <p:nvPr/>
        </p:nvSpPr>
        <p:spPr>
          <a:xfrm>
            <a:off x="7090532" y="2885486"/>
            <a:ext cx="1806565" cy="260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Каналы сбыта</a:t>
            </a:r>
            <a:endParaRPr/>
          </a:p>
        </p:txBody>
      </p:sp>
      <p:sp>
        <p:nvSpPr>
          <p:cNvPr id="123" name="Google Shape;123;p22"/>
          <p:cNvSpPr txBox="1">
            <a:spLocks noGrp="1"/>
          </p:cNvSpPr>
          <p:nvPr>
            <p:ph type="body" idx="4"/>
          </p:nvPr>
        </p:nvSpPr>
        <p:spPr>
          <a:xfrm>
            <a:off x="288264" y="5306442"/>
            <a:ext cx="5519909" cy="117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22"/>
          <p:cNvSpPr txBox="1"/>
          <p:nvPr/>
        </p:nvSpPr>
        <p:spPr>
          <a:xfrm>
            <a:off x="288265" y="5068819"/>
            <a:ext cx="4763700" cy="245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Структура издержек</a:t>
            </a:r>
            <a:endParaRPr/>
          </a:p>
        </p:txBody>
      </p:sp>
      <p:sp>
        <p:nvSpPr>
          <p:cNvPr id="125" name="Google Shape;125;p22"/>
          <p:cNvSpPr txBox="1">
            <a:spLocks noGrp="1"/>
          </p:cNvSpPr>
          <p:nvPr>
            <p:ph type="body" idx="5"/>
          </p:nvPr>
        </p:nvSpPr>
        <p:spPr>
          <a:xfrm>
            <a:off x="5967585" y="5306442"/>
            <a:ext cx="5519730" cy="117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22"/>
          <p:cNvSpPr txBox="1"/>
          <p:nvPr/>
        </p:nvSpPr>
        <p:spPr>
          <a:xfrm>
            <a:off x="5992464" y="5068819"/>
            <a:ext cx="5006266" cy="245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Потоки доходов</a:t>
            </a:r>
            <a:endParaRPr/>
          </a:p>
        </p:txBody>
      </p:sp>
      <p:sp>
        <p:nvSpPr>
          <p:cNvPr id="127" name="Google Shape;127;p22"/>
          <p:cNvSpPr txBox="1"/>
          <p:nvPr/>
        </p:nvSpPr>
        <p:spPr>
          <a:xfrm>
            <a:off x="2544670" y="2910468"/>
            <a:ext cx="1777856" cy="232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Ключевые ресурсы</a:t>
            </a:r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body" idx="6"/>
          </p:nvPr>
        </p:nvSpPr>
        <p:spPr>
          <a:xfrm>
            <a:off x="9384030" y="1155592"/>
            <a:ext cx="2060080" cy="3760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9" name="Google Shape;129;p22"/>
          <p:cNvSpPr txBox="1">
            <a:spLocks noGrp="1"/>
          </p:cNvSpPr>
          <p:nvPr>
            <p:ph type="body" idx="7"/>
          </p:nvPr>
        </p:nvSpPr>
        <p:spPr>
          <a:xfrm>
            <a:off x="2624138" y="3143250"/>
            <a:ext cx="2060575" cy="1773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Char char="•"/>
              <a:defRPr sz="800"/>
            </a:lvl1pPr>
            <a:lvl2pPr marL="914400" lvl="1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2pPr>
            <a:lvl3pPr marL="1371600" lvl="2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3pPr>
            <a:lvl4pPr marL="1828800" lvl="3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4pPr>
            <a:lvl5pPr marL="2286000" lvl="4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22"/>
          <p:cNvSpPr txBox="1">
            <a:spLocks noGrp="1"/>
          </p:cNvSpPr>
          <p:nvPr>
            <p:ph type="body" idx="8"/>
          </p:nvPr>
        </p:nvSpPr>
        <p:spPr>
          <a:xfrm>
            <a:off x="4816641" y="1155592"/>
            <a:ext cx="2060080" cy="3760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Calibri"/>
              <a:buNone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22"/>
          <p:cNvSpPr txBox="1">
            <a:spLocks noGrp="1"/>
          </p:cNvSpPr>
          <p:nvPr>
            <p:ph type="body" idx="9"/>
          </p:nvPr>
        </p:nvSpPr>
        <p:spPr>
          <a:xfrm>
            <a:off x="2624138" y="1155700"/>
            <a:ext cx="2027237" cy="163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22"/>
          <p:cNvSpPr txBox="1"/>
          <p:nvPr/>
        </p:nvSpPr>
        <p:spPr>
          <a:xfrm>
            <a:off x="335688" y="787012"/>
            <a:ext cx="1777856" cy="265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Ключевые партнеры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Что есть сейчас?">
  <p:cSld name="Что есть сейчас?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3"/>
          <p:cNvSpPr txBox="1"/>
          <p:nvPr/>
        </p:nvSpPr>
        <p:spPr>
          <a:xfrm>
            <a:off x="122466" y="142426"/>
            <a:ext cx="236539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Что есть сейчас?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23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9159876" cy="1337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23"/>
          <p:cNvSpPr txBox="1">
            <a:spLocks noGrp="1"/>
          </p:cNvSpPr>
          <p:nvPr>
            <p:ph type="body" idx="2"/>
          </p:nvPr>
        </p:nvSpPr>
        <p:spPr>
          <a:xfrm>
            <a:off x="155575" y="3016250"/>
            <a:ext cx="4073525" cy="26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оманда">
  <p:cSld name="Команда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4"/>
          <p:cNvSpPr txBox="1"/>
          <p:nvPr/>
        </p:nvSpPr>
        <p:spPr>
          <a:xfrm>
            <a:off x="122466" y="142426"/>
            <a:ext cx="139057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Команда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4"/>
          <p:cNvSpPr txBox="1">
            <a:spLocks noGrp="1"/>
          </p:cNvSpPr>
          <p:nvPr>
            <p:ph type="body" idx="1"/>
          </p:nvPr>
        </p:nvSpPr>
        <p:spPr>
          <a:xfrm>
            <a:off x="155577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" name="Google Shape;142;p24"/>
          <p:cNvSpPr txBox="1">
            <a:spLocks noGrp="1"/>
          </p:cNvSpPr>
          <p:nvPr>
            <p:ph type="body" idx="2"/>
          </p:nvPr>
        </p:nvSpPr>
        <p:spPr>
          <a:xfrm>
            <a:off x="155577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24"/>
          <p:cNvSpPr>
            <a:spLocks noGrp="1"/>
          </p:cNvSpPr>
          <p:nvPr>
            <p:ph type="pic" idx="3"/>
          </p:nvPr>
        </p:nvSpPr>
        <p:spPr>
          <a:xfrm>
            <a:off x="228603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p24"/>
          <p:cNvSpPr txBox="1">
            <a:spLocks noGrp="1"/>
          </p:cNvSpPr>
          <p:nvPr>
            <p:ph type="body" idx="4"/>
          </p:nvPr>
        </p:nvSpPr>
        <p:spPr>
          <a:xfrm>
            <a:off x="4509863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24"/>
          <p:cNvSpPr txBox="1">
            <a:spLocks noGrp="1"/>
          </p:cNvSpPr>
          <p:nvPr>
            <p:ph type="body" idx="5"/>
          </p:nvPr>
        </p:nvSpPr>
        <p:spPr>
          <a:xfrm>
            <a:off x="4509863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24"/>
          <p:cNvSpPr>
            <a:spLocks noGrp="1"/>
          </p:cNvSpPr>
          <p:nvPr>
            <p:ph type="pic" idx="6"/>
          </p:nvPr>
        </p:nvSpPr>
        <p:spPr>
          <a:xfrm>
            <a:off x="4582889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47" name="Google Shape;147;p24"/>
          <p:cNvSpPr txBox="1">
            <a:spLocks noGrp="1"/>
          </p:cNvSpPr>
          <p:nvPr>
            <p:ph type="body" idx="7"/>
          </p:nvPr>
        </p:nvSpPr>
        <p:spPr>
          <a:xfrm>
            <a:off x="8457749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24"/>
          <p:cNvSpPr txBox="1">
            <a:spLocks noGrp="1"/>
          </p:cNvSpPr>
          <p:nvPr>
            <p:ph type="body" idx="8"/>
          </p:nvPr>
        </p:nvSpPr>
        <p:spPr>
          <a:xfrm>
            <a:off x="8457749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9" name="Google Shape;149;p24"/>
          <p:cNvSpPr>
            <a:spLocks noGrp="1"/>
          </p:cNvSpPr>
          <p:nvPr>
            <p:ph type="pic" idx="9"/>
          </p:nvPr>
        </p:nvSpPr>
        <p:spPr>
          <a:xfrm>
            <a:off x="8530775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50" name="Google Shape;150;p24"/>
          <p:cNvSpPr txBox="1">
            <a:spLocks noGrp="1"/>
          </p:cNvSpPr>
          <p:nvPr>
            <p:ph type="body" idx="13"/>
          </p:nvPr>
        </p:nvSpPr>
        <p:spPr>
          <a:xfrm>
            <a:off x="155577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body" idx="14"/>
          </p:nvPr>
        </p:nvSpPr>
        <p:spPr>
          <a:xfrm>
            <a:off x="155577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24"/>
          <p:cNvSpPr>
            <a:spLocks noGrp="1"/>
          </p:cNvSpPr>
          <p:nvPr>
            <p:ph type="pic" idx="15"/>
          </p:nvPr>
        </p:nvSpPr>
        <p:spPr>
          <a:xfrm>
            <a:off x="228603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53" name="Google Shape;153;p24"/>
          <p:cNvSpPr txBox="1">
            <a:spLocks noGrp="1"/>
          </p:cNvSpPr>
          <p:nvPr>
            <p:ph type="body" idx="16"/>
          </p:nvPr>
        </p:nvSpPr>
        <p:spPr>
          <a:xfrm>
            <a:off x="4509863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body" idx="17"/>
          </p:nvPr>
        </p:nvSpPr>
        <p:spPr>
          <a:xfrm>
            <a:off x="4509863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p24"/>
          <p:cNvSpPr>
            <a:spLocks noGrp="1"/>
          </p:cNvSpPr>
          <p:nvPr>
            <p:ph type="pic" idx="18"/>
          </p:nvPr>
        </p:nvSpPr>
        <p:spPr>
          <a:xfrm>
            <a:off x="4582889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56" name="Google Shape;156;p24"/>
          <p:cNvSpPr txBox="1">
            <a:spLocks noGrp="1"/>
          </p:cNvSpPr>
          <p:nvPr>
            <p:ph type="body" idx="19"/>
          </p:nvPr>
        </p:nvSpPr>
        <p:spPr>
          <a:xfrm>
            <a:off x="8457749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7" name="Google Shape;157;p24"/>
          <p:cNvSpPr txBox="1">
            <a:spLocks noGrp="1"/>
          </p:cNvSpPr>
          <p:nvPr>
            <p:ph type="body" idx="20"/>
          </p:nvPr>
        </p:nvSpPr>
        <p:spPr>
          <a:xfrm>
            <a:off x="8457749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8" name="Google Shape;158;p24"/>
          <p:cNvSpPr>
            <a:spLocks noGrp="1"/>
          </p:cNvSpPr>
          <p:nvPr>
            <p:ph type="pic" idx="21"/>
          </p:nvPr>
        </p:nvSpPr>
        <p:spPr>
          <a:xfrm>
            <a:off x="8530775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  <p15:guide id="2" orient="horz" pos="2886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лан развития стартапа">
  <p:cSld name="План развития стартапа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5"/>
          <p:cNvSpPr txBox="1"/>
          <p:nvPr/>
        </p:nvSpPr>
        <p:spPr>
          <a:xfrm>
            <a:off x="122466" y="142426"/>
            <a:ext cx="337303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План развития стартапа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25"/>
          <p:cNvSpPr txBox="1">
            <a:spLocks noGrp="1"/>
          </p:cNvSpPr>
          <p:nvPr>
            <p:ph type="body" idx="1"/>
          </p:nvPr>
        </p:nvSpPr>
        <p:spPr>
          <a:xfrm>
            <a:off x="155574" y="723900"/>
            <a:ext cx="8188326" cy="20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"/>
          <p:cNvSpPr txBox="1">
            <a:spLocks noGrp="1"/>
          </p:cNvSpPr>
          <p:nvPr>
            <p:ph type="body" idx="1"/>
          </p:nvPr>
        </p:nvSpPr>
        <p:spPr>
          <a:xfrm>
            <a:off x="1819275" y="1733550"/>
            <a:ext cx="8839200" cy="230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spcBef>
                <a:spcPts val="0"/>
              </a:spcBef>
            </a:pPr>
            <a:r>
              <a:rPr lang="ru-RU" sz="4000" dirty="0"/>
              <a:t>Универсальная система подачи TPU материала для 3D принтеров</a:t>
            </a:r>
            <a:endParaRPr sz="4000" dirty="0"/>
          </a:p>
        </p:txBody>
      </p:sp>
      <p:sp>
        <p:nvSpPr>
          <p:cNvPr id="168" name="Google Shape;168;p1"/>
          <p:cNvSpPr txBox="1">
            <a:spLocks noGrp="1"/>
          </p:cNvSpPr>
          <p:nvPr>
            <p:ph type="body" idx="2"/>
          </p:nvPr>
        </p:nvSpPr>
        <p:spPr>
          <a:xfrm>
            <a:off x="4829174" y="4356100"/>
            <a:ext cx="5864226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spcBef>
                <a:spcPts val="0"/>
              </a:spcBef>
            </a:pPr>
            <a:r>
              <a:rPr lang="ru-RU" dirty="0"/>
              <a:t>производственные технологии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"/>
          <p:cNvSpPr txBox="1">
            <a:spLocks noGrp="1"/>
          </p:cNvSpPr>
          <p:nvPr>
            <p:ph type="body" idx="1"/>
          </p:nvPr>
        </p:nvSpPr>
        <p:spPr>
          <a:xfrm>
            <a:off x="161275" y="3670300"/>
            <a:ext cx="2641751" cy="240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Производители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3D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-принтеров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Volgobot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Stereotech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Производители материалов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Cyberfiber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Filamentarno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Print Product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" name="Google Shape;174;p2"/>
          <p:cNvSpPr txBox="1">
            <a:spLocks noGrp="1"/>
          </p:cNvSpPr>
          <p:nvPr>
            <p:ph type="body" idx="2"/>
          </p:nvPr>
        </p:nvSpPr>
        <p:spPr>
          <a:xfrm>
            <a:off x="5795637" y="3670300"/>
            <a:ext cx="2749550" cy="279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Ожидаемые результаты включают в себя улучшение функциональности 3D-печати с использованием разработанного экструдера TPU-материалов, расширение рынка для TPU в различных отраслях, стимулирование инновационных решений в производстве, повышение производительности 3D-принтеров и развитие сотрудничества с индустрией.</a:t>
            </a:r>
            <a:endParaRPr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Google Shape;175;p2"/>
          <p:cNvSpPr txBox="1">
            <a:spLocks noGrp="1"/>
          </p:cNvSpPr>
          <p:nvPr>
            <p:ph type="body" idx="3"/>
          </p:nvPr>
        </p:nvSpPr>
        <p:spPr>
          <a:xfrm>
            <a:off x="8915400" y="3670299"/>
            <a:ext cx="2952750" cy="2794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Разработанный экструдер TPU-материалов для 3D-принтера направлен на создание гибких и эластичных деталей, поддерживая инновационные применения в медицине, автомобильной и текстильной промышленности, электронике, обуви и производстве игрушек.</a:t>
            </a:r>
          </a:p>
        </p:txBody>
      </p:sp>
      <p:sp>
        <p:nvSpPr>
          <p:cNvPr id="176" name="Google Shape;176;p2"/>
          <p:cNvSpPr txBox="1">
            <a:spLocks noGrp="1"/>
          </p:cNvSpPr>
          <p:nvPr>
            <p:ph type="body" idx="4"/>
          </p:nvPr>
        </p:nvSpPr>
        <p:spPr>
          <a:xfrm>
            <a:off x="762000" y="800100"/>
            <a:ext cx="4914900" cy="1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Создание высокоэффективного экструдера, специально предназначенного для TPU (термопластичного полиуретана) материалов, с целью обеспечения стабильной и высококачественной печати на 3D-принтерах.</a:t>
            </a:r>
            <a:endParaRPr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Google Shape;177;p2"/>
          <p:cNvSpPr txBox="1">
            <a:spLocks noGrp="1"/>
          </p:cNvSpPr>
          <p:nvPr>
            <p:ph type="body" idx="5"/>
          </p:nvPr>
        </p:nvSpPr>
        <p:spPr>
          <a:xfrm>
            <a:off x="6667500" y="625025"/>
            <a:ext cx="4933951" cy="2522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Разработать высокоэффективный экструдер TPU-материалов для 3D-принтера, включая исследование свойств TPU, проектирование и оптимизацию механизмов экструзии, создание системы терморегулирования, тестирование прототипа, интеграцию с 3D-принтерами, разработку программного обеспечения, обучение пользователей, документирование процесса и обеспечение соответствия стандартам безопасности и качества.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8" name="Google Shape;178;p2"/>
          <p:cNvSpPr txBox="1">
            <a:spLocks noGrp="1"/>
          </p:cNvSpPr>
          <p:nvPr>
            <p:ph type="body" idx="6"/>
          </p:nvPr>
        </p:nvSpPr>
        <p:spPr>
          <a:xfrm>
            <a:off x="3128941" y="3699041"/>
            <a:ext cx="2481589" cy="240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39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Образовательные учреждения</a:t>
            </a:r>
          </a:p>
          <a:p>
            <a:pPr marL="228600" lvl="0" indent="-139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0" indent="-139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Хобби-комьюнити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3d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печати</a:t>
            </a:r>
            <a:endParaRPr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5795637" y="2822872"/>
            <a:ext cx="2542526" cy="350542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FD570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>
                <a:solidFill>
                  <a:srgbClr val="2867A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Ожидаемые результаты</a:t>
            </a:r>
            <a:endParaRPr sz="1600" b="0">
              <a:solidFill>
                <a:srgbClr val="2867A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8915400" y="2822872"/>
            <a:ext cx="2780315" cy="342586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FD570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>
                <a:solidFill>
                  <a:srgbClr val="2867A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Область применения</a:t>
            </a:r>
            <a:endParaRPr sz="1600" b="0">
              <a:solidFill>
                <a:srgbClr val="2867A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1" name="Google Shape;181;p2"/>
          <p:cNvSpPr txBox="1"/>
          <p:nvPr/>
        </p:nvSpPr>
        <p:spPr>
          <a:xfrm>
            <a:off x="57150" y="704850"/>
            <a:ext cx="73045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FD570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Цель:</a:t>
            </a:r>
            <a:endParaRPr sz="1800">
              <a:solidFill>
                <a:srgbClr val="FD570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cxnSp>
        <p:nvCxnSpPr>
          <p:cNvPr id="182" name="Google Shape;182;p2"/>
          <p:cNvCxnSpPr/>
          <p:nvPr/>
        </p:nvCxnSpPr>
        <p:spPr>
          <a:xfrm>
            <a:off x="166007" y="625025"/>
            <a:ext cx="11644993" cy="0"/>
          </a:xfrm>
          <a:prstGeom prst="straightConnector1">
            <a:avLst/>
          </a:prstGeom>
          <a:noFill/>
          <a:ln w="12700" cap="flat" cmpd="sng">
            <a:solidFill>
              <a:srgbClr val="2867A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3" name="Google Shape;183;p2"/>
          <p:cNvCxnSpPr/>
          <p:nvPr/>
        </p:nvCxnSpPr>
        <p:spPr>
          <a:xfrm>
            <a:off x="155575" y="2667230"/>
            <a:ext cx="11644993" cy="0"/>
          </a:xfrm>
          <a:prstGeom prst="straightConnector1">
            <a:avLst/>
          </a:prstGeom>
          <a:noFill/>
          <a:ln w="12700" cap="flat" cmpd="sng">
            <a:solidFill>
              <a:srgbClr val="2867A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4" name="Google Shape;184;p2"/>
          <p:cNvSpPr txBox="1"/>
          <p:nvPr/>
        </p:nvSpPr>
        <p:spPr>
          <a:xfrm>
            <a:off x="5686879" y="704850"/>
            <a:ext cx="93968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FD570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Задачи:</a:t>
            </a:r>
            <a:endParaRPr sz="1800">
              <a:solidFill>
                <a:srgbClr val="FD570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5" name="Google Shape;185;p2"/>
          <p:cNvSpPr/>
          <p:nvPr/>
        </p:nvSpPr>
        <p:spPr>
          <a:xfrm>
            <a:off x="155575" y="2797472"/>
            <a:ext cx="2542526" cy="350542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FD570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>
                <a:solidFill>
                  <a:srgbClr val="2867A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Целевая аудитория</a:t>
            </a:r>
            <a:endParaRPr sz="1600" b="0">
              <a:solidFill>
                <a:srgbClr val="2867A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6" name="Google Shape;186;p2"/>
          <p:cNvSpPr txBox="1"/>
          <p:nvPr/>
        </p:nvSpPr>
        <p:spPr>
          <a:xfrm>
            <a:off x="554901" y="3340696"/>
            <a:ext cx="174387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FD570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основная:</a:t>
            </a:r>
            <a:endParaRPr sz="1800" dirty="0">
              <a:solidFill>
                <a:srgbClr val="FD570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7" name="Google Shape;187;p2"/>
          <p:cNvSpPr txBox="1"/>
          <p:nvPr/>
        </p:nvSpPr>
        <p:spPr>
          <a:xfrm>
            <a:off x="3540740" y="3360153"/>
            <a:ext cx="174387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2867A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потенциальная:</a:t>
            </a:r>
            <a:endParaRPr sz="1800" dirty="0">
              <a:solidFill>
                <a:srgbClr val="2867A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"/>
          <p:cNvSpPr txBox="1">
            <a:spLocks noGrp="1"/>
          </p:cNvSpPr>
          <p:nvPr>
            <p:ph type="body" idx="1"/>
          </p:nvPr>
        </p:nvSpPr>
        <p:spPr>
          <a:xfrm>
            <a:off x="155575" y="723901"/>
            <a:ext cx="8901300" cy="24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 indent="-317500">
              <a:spcBef>
                <a:spcPts val="0"/>
              </a:spcBef>
              <a:buSzPts val="1400"/>
              <a:buChar char="●"/>
            </a:pPr>
            <a:r>
              <a:rPr lang="ru-RU" sz="2400" b="0" i="0" dirty="0">
                <a:solidFill>
                  <a:schemeClr val="tx1"/>
                </a:solidFill>
                <a:effectLst/>
                <a:latin typeface="+mj-lt"/>
              </a:rPr>
              <a:t>Проблема подачи TPU материалов является актуальной в контексте 3D-печати из-за специфических свойств этого материала, таких как низкая твердость и высокая эластичность. Эти характеристики могут создавать трудности в равномерной подаче материала через экструдер, что может влиять на качество и стабильность печати.</a:t>
            </a:r>
            <a:endParaRPr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3" name="Google Shape;193;p3"/>
          <p:cNvSpPr txBox="1">
            <a:spLocks noGrp="1"/>
          </p:cNvSpPr>
          <p:nvPr>
            <p:ph type="body" idx="2"/>
          </p:nvPr>
        </p:nvSpPr>
        <p:spPr>
          <a:xfrm>
            <a:off x="152401" y="3909006"/>
            <a:ext cx="8901339" cy="1838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2400" b="0" i="0" dirty="0">
                <a:solidFill>
                  <a:schemeClr val="tx1"/>
                </a:solidFill>
                <a:effectLst/>
                <a:latin typeface="+mj-lt"/>
              </a:rPr>
              <a:t>Проблемы, связанные с подачей TPU, могут включать в себя затруднения в равномерной подаче материала, возможность образования нитей (</a:t>
            </a:r>
            <a:r>
              <a:rPr lang="ru-RU" sz="2400" b="0" i="0" dirty="0" err="1">
                <a:solidFill>
                  <a:schemeClr val="tx1"/>
                </a:solidFill>
                <a:effectLst/>
                <a:latin typeface="+mj-lt"/>
              </a:rPr>
              <a:t>stringing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+mj-lt"/>
              </a:rPr>
              <a:t>), а также нестабильность процесса печати из-за специфических физических свойств материала.</a:t>
            </a:r>
            <a:endParaRPr sz="2400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194" name="Google Shape;194;p3"/>
          <p:cNvGrpSpPr/>
          <p:nvPr/>
        </p:nvGrpSpPr>
        <p:grpSpPr>
          <a:xfrm>
            <a:off x="53977" y="3383423"/>
            <a:ext cx="11753850" cy="668059"/>
            <a:chOff x="53977" y="3383423"/>
            <a:chExt cx="11753850" cy="668059"/>
          </a:xfrm>
        </p:grpSpPr>
        <p:sp>
          <p:nvSpPr>
            <p:cNvPr id="195" name="Google Shape;195;p3"/>
            <p:cNvSpPr txBox="1"/>
            <p:nvPr/>
          </p:nvSpPr>
          <p:spPr>
            <a:xfrm>
              <a:off x="53977" y="3405192"/>
              <a:ext cx="3192412" cy="646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dirty="0">
                  <a:solidFill>
                    <a:srgbClr val="FD5701"/>
                  </a:solidFill>
                  <a:latin typeface="+mj-lt"/>
                  <a:ea typeface="Calibri"/>
                  <a:cs typeface="Calibri"/>
                  <a:sym typeface="Calibri"/>
                </a:rPr>
                <a:t>Подтверждение актуальности:</a:t>
              </a:r>
              <a:endParaRPr sz="1800" dirty="0">
                <a:solidFill>
                  <a:srgbClr val="FD5701"/>
                </a:solidFill>
                <a:latin typeface="+mj-lt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96" name="Google Shape;196;p3"/>
            <p:cNvCxnSpPr/>
            <p:nvPr/>
          </p:nvCxnSpPr>
          <p:spPr>
            <a:xfrm>
              <a:off x="162834" y="3383423"/>
              <a:ext cx="11644993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0BB4CE7E-0E0E-4DAA-BBFF-E4076DBF0A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74" y="723899"/>
            <a:ext cx="11261725" cy="5430158"/>
          </a:xfrm>
        </p:spPr>
        <p:txBody>
          <a:bodyPr>
            <a:normAutofit/>
          </a:bodyPr>
          <a:lstStyle/>
          <a:p>
            <a:pPr marL="571500" indent="-342900">
              <a:buAutoNum type="arabicPeriod"/>
            </a:pPr>
            <a:r>
              <a:rPr lang="ru-RU" sz="2400" dirty="0">
                <a:latin typeface="+mj-lt"/>
              </a:rPr>
              <a:t>Онлайн-магазины и платформы: Размещение продукта на популярных онлайн-торговых платформах или специализированных магазинах для 3D-печати.</a:t>
            </a:r>
            <a:endParaRPr lang="en-US" sz="2400" dirty="0">
              <a:latin typeface="+mj-lt"/>
            </a:endParaRPr>
          </a:p>
          <a:p>
            <a:pPr marL="571500" indent="-342900">
              <a:buAutoNum type="arabicPeriod"/>
            </a:pPr>
            <a:r>
              <a:rPr lang="ru-RU" sz="2400" dirty="0">
                <a:latin typeface="+mj-lt"/>
              </a:rPr>
              <a:t>Дистрибьютеры и розничные магазины: Сотрудничество с дистрибьюторами и розничными магазинами в сфере 3D-печати для расширения доступности продукта.</a:t>
            </a:r>
            <a:endParaRPr lang="en-US" sz="2400" dirty="0">
              <a:latin typeface="+mj-lt"/>
            </a:endParaRPr>
          </a:p>
          <a:p>
            <a:pPr marL="571500" indent="-342900">
              <a:buAutoNum type="arabicPeriod"/>
            </a:pPr>
            <a:r>
              <a:rPr lang="ru-RU" sz="2400" dirty="0">
                <a:latin typeface="+mj-lt"/>
              </a:rPr>
              <a:t> Прямые продажи через социальные сети: Использование социальных сетей для продвижения продукта и привлечения заказов напрямую от потребителей.</a:t>
            </a:r>
            <a:endParaRPr lang="en-US" sz="2400" dirty="0">
              <a:latin typeface="+mj-lt"/>
            </a:endParaRPr>
          </a:p>
          <a:p>
            <a:pPr marL="571500" indent="-342900">
              <a:buAutoNum type="arabicPeriod"/>
            </a:pPr>
            <a:r>
              <a:rPr lang="ru-RU" sz="2400" dirty="0">
                <a:latin typeface="+mj-lt"/>
              </a:rPr>
              <a:t>Сотрудничество с производителями 3D-принтеров: Предложение нашего экструдера в качестве опционального или стандартного оборудования в сотрудничестве с производителями 3D-принтеров. </a:t>
            </a:r>
            <a:endParaRPr lang="en-US" sz="2400" dirty="0">
              <a:latin typeface="+mj-lt"/>
            </a:endParaRPr>
          </a:p>
          <a:p>
            <a:pPr marL="571500" indent="-342900">
              <a:buAutoNum type="arabicPeriod"/>
            </a:pPr>
            <a:r>
              <a:rPr lang="ru-RU" sz="2400" dirty="0">
                <a:latin typeface="+mj-lt"/>
              </a:rPr>
              <a:t>Образовательные учреждения и институты: Сотрудничество с учебными учреждениями, лабораториями и институтами для предоставления оборудования для 3D-печати. </a:t>
            </a:r>
          </a:p>
          <a:p>
            <a:endParaRPr lang="ru-RU" sz="2400" dirty="0">
              <a:latin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01;p4">
            <a:extLst>
              <a:ext uri="{FF2B5EF4-FFF2-40B4-BE49-F238E27FC236}">
                <a16:creationId xmlns:a16="http://schemas.microsoft.com/office/drawing/2014/main" id="{9A903D40-3311-4C6B-81EC-6B2956314F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11261725" cy="64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spcBef>
                <a:spcPts val="0"/>
              </a:spcBef>
            </a:pPr>
            <a:r>
              <a:rPr lang="ru-RU" dirty="0"/>
              <a:t> Доля отечественного рынка в этой сфере составляет всего 2%, но при этом российский рынок аддитивных технологий за последние восемь лет вырос в десять раз. 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74" y="1856508"/>
            <a:ext cx="5517681" cy="360218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3918" y="1856508"/>
            <a:ext cx="5262717" cy="360218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6"/>
          <p:cNvSpPr txBox="1">
            <a:spLocks noGrp="1"/>
          </p:cNvSpPr>
          <p:nvPr>
            <p:ph type="body" idx="1"/>
          </p:nvPr>
        </p:nvSpPr>
        <p:spPr>
          <a:xfrm>
            <a:off x="155575" y="2755899"/>
            <a:ext cx="11702596" cy="2585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>
              <a:spcBef>
                <a:spcPts val="0"/>
              </a:spcBef>
              <a:buAutoNum type="arabicPeriod"/>
            </a:pPr>
            <a:r>
              <a:rPr lang="ru-RU" sz="2400" dirty="0" err="1">
                <a:solidFill>
                  <a:schemeClr val="tx1"/>
                </a:solidFill>
                <a:latin typeface="+mj-lt"/>
              </a:rPr>
              <a:t>Дву</a:t>
            </a:r>
            <a:r>
              <a:rPr lang="ru-RU" sz="2400" dirty="0">
                <a:solidFill>
                  <a:schemeClr val="tx1"/>
                </a:solidFill>
                <a:latin typeface="+mj-lt"/>
              </a:rPr>
              <a:t>-приводная система: используется 2 подающие шестеренки обеспечивая более стабильную и точную подачу </a:t>
            </a:r>
            <a:r>
              <a:rPr lang="ru-RU" sz="2400" dirty="0" err="1">
                <a:solidFill>
                  <a:schemeClr val="tx1"/>
                </a:solidFill>
                <a:latin typeface="+mj-lt"/>
              </a:rPr>
              <a:t>филамента</a:t>
            </a:r>
            <a:r>
              <a:rPr lang="ru-RU" sz="2400" dirty="0">
                <a:solidFill>
                  <a:schemeClr val="tx1"/>
                </a:solidFill>
                <a:latin typeface="+mj-lt"/>
              </a:rPr>
              <a:t>. </a:t>
            </a:r>
          </a:p>
          <a:p>
            <a:pPr marL="342900" lvl="0" indent="-342900">
              <a:spcBef>
                <a:spcPts val="0"/>
              </a:spcBef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+mj-lt"/>
              </a:rPr>
              <a:t>Непрерывная подача материала: обеспечивает надежную подачу </a:t>
            </a:r>
            <a:r>
              <a:rPr lang="ru-RU" sz="2400" dirty="0" err="1">
                <a:solidFill>
                  <a:schemeClr val="tx1"/>
                </a:solidFill>
                <a:latin typeface="+mj-lt"/>
              </a:rPr>
              <a:t>филамента</a:t>
            </a:r>
            <a:r>
              <a:rPr lang="ru-RU" sz="2400" dirty="0">
                <a:solidFill>
                  <a:schemeClr val="tx1"/>
                </a:solidFill>
                <a:latin typeface="+mj-lt"/>
              </a:rPr>
              <a:t>, уменьшая риск замятия или соскальзывания. </a:t>
            </a:r>
          </a:p>
          <a:p>
            <a:pPr marL="342900" lvl="0" indent="-342900">
              <a:spcBef>
                <a:spcPts val="0"/>
              </a:spcBef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+mj-lt"/>
              </a:rPr>
              <a:t>Регулировка давления: Возможность регулировки давления </a:t>
            </a:r>
            <a:r>
              <a:rPr lang="ru-RU" sz="2400" dirty="0" err="1">
                <a:solidFill>
                  <a:schemeClr val="tx1"/>
                </a:solidFill>
                <a:latin typeface="+mj-lt"/>
              </a:rPr>
              <a:t>филамента</a:t>
            </a:r>
            <a:r>
              <a:rPr lang="ru-RU" sz="2400" dirty="0">
                <a:solidFill>
                  <a:schemeClr val="tx1"/>
                </a:solidFill>
                <a:latin typeface="+mj-lt"/>
              </a:rPr>
              <a:t> позволяет оптимизировать работу с различными материалами. </a:t>
            </a:r>
          </a:p>
          <a:p>
            <a:pPr marL="342900" lvl="0" indent="-342900">
              <a:spcBef>
                <a:spcPts val="0"/>
              </a:spcBef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+mj-lt"/>
              </a:rPr>
              <a:t>Совместимость с разными диаметрами </a:t>
            </a:r>
            <a:r>
              <a:rPr lang="ru-RU" sz="2400" dirty="0" err="1">
                <a:solidFill>
                  <a:schemeClr val="tx1"/>
                </a:solidFill>
                <a:latin typeface="+mj-lt"/>
              </a:rPr>
              <a:t>филамента</a:t>
            </a:r>
            <a:r>
              <a:rPr lang="ru-RU" sz="2400" dirty="0">
                <a:solidFill>
                  <a:schemeClr val="tx1"/>
                </a:solidFill>
                <a:latin typeface="+mj-lt"/>
              </a:rPr>
              <a:t>: Поддерживает использование различных диаметров </a:t>
            </a:r>
            <a:r>
              <a:rPr lang="ru-RU" sz="2400" dirty="0" err="1">
                <a:solidFill>
                  <a:schemeClr val="tx1"/>
                </a:solidFill>
                <a:latin typeface="+mj-lt"/>
              </a:rPr>
              <a:t>филамента</a:t>
            </a:r>
            <a:r>
              <a:rPr lang="ru-RU" sz="2400" dirty="0">
                <a:solidFill>
                  <a:schemeClr val="tx1"/>
                </a:solidFill>
                <a:latin typeface="+mj-lt"/>
              </a:rPr>
              <a:t>, что повышает гибкость в выборе материалов. </a:t>
            </a:r>
          </a:p>
          <a:p>
            <a:pPr marL="342900" lvl="0" indent="-342900">
              <a:spcBef>
                <a:spcPts val="0"/>
              </a:spcBef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+mj-lt"/>
              </a:rPr>
              <a:t>Легкость обслуживания: разработан с упором на простоту обслуживания, облегчая замену деталей и чистку. </a:t>
            </a:r>
          </a:p>
          <a:p>
            <a:pPr marL="342900" lvl="0" indent="-342900">
              <a:spcBef>
                <a:spcPts val="0"/>
              </a:spcBef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+mj-lt"/>
              </a:rPr>
              <a:t>Высокая точность экструзии: Это особенно важно для точной 3D-печати.</a:t>
            </a:r>
          </a:p>
        </p:txBody>
      </p:sp>
      <p:sp>
        <p:nvSpPr>
          <p:cNvPr id="212" name="Google Shape;212;p6"/>
          <p:cNvSpPr txBox="1">
            <a:spLocks noGrp="1"/>
          </p:cNvSpPr>
          <p:nvPr>
            <p:ph type="body" idx="2"/>
          </p:nvPr>
        </p:nvSpPr>
        <p:spPr>
          <a:xfrm>
            <a:off x="2847975" y="1448596"/>
            <a:ext cx="6317796" cy="713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spcBef>
                <a:spcPts val="0"/>
              </a:spcBef>
            </a:pPr>
            <a:r>
              <a:rPr lang="ru-RU" sz="1800" dirty="0">
                <a:latin typeface="+mj-lt"/>
              </a:rPr>
              <a:t>Универсальное устройство для подачи TPU материала для 3D принтеров</a:t>
            </a:r>
            <a:endParaRPr sz="1800" dirty="0">
              <a:latin typeface="+mj-lt"/>
            </a:endParaRPr>
          </a:p>
        </p:txBody>
      </p:sp>
      <p:grpSp>
        <p:nvGrpSpPr>
          <p:cNvPr id="213" name="Google Shape;213;p6"/>
          <p:cNvGrpSpPr/>
          <p:nvPr/>
        </p:nvGrpSpPr>
        <p:grpSpPr>
          <a:xfrm>
            <a:off x="152399" y="2263696"/>
            <a:ext cx="11753850" cy="653545"/>
            <a:chOff x="43542" y="3339877"/>
            <a:chExt cx="11753850" cy="653545"/>
          </a:xfrm>
        </p:grpSpPr>
        <p:sp>
          <p:nvSpPr>
            <p:cNvPr id="214" name="Google Shape;214;p6"/>
            <p:cNvSpPr txBox="1"/>
            <p:nvPr/>
          </p:nvSpPr>
          <p:spPr>
            <a:xfrm>
              <a:off x="43542" y="3347132"/>
              <a:ext cx="2165657" cy="646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+mj-lt"/>
                  <a:ea typeface="Calibri"/>
                  <a:cs typeface="Calibri"/>
                  <a:sym typeface="Calibri"/>
                </a:rPr>
                <a:t>Описание продукта:</a:t>
              </a:r>
              <a:endParaRPr sz="1800">
                <a:solidFill>
                  <a:srgbClr val="FD5701"/>
                </a:solidFill>
                <a:latin typeface="+mj-lt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15" name="Google Shape;215;p6"/>
            <p:cNvCxnSpPr/>
            <p:nvPr/>
          </p:nvCxnSpPr>
          <p:spPr>
            <a:xfrm>
              <a:off x="152399" y="3339877"/>
              <a:ext cx="11644993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16" name="Google Shape;216;p6"/>
          <p:cNvGrpSpPr/>
          <p:nvPr/>
        </p:nvGrpSpPr>
        <p:grpSpPr>
          <a:xfrm>
            <a:off x="43542" y="1108625"/>
            <a:ext cx="11753850" cy="857922"/>
            <a:chOff x="43542" y="741820"/>
            <a:chExt cx="11753850" cy="857922"/>
          </a:xfrm>
        </p:grpSpPr>
        <p:sp>
          <p:nvSpPr>
            <p:cNvPr id="217" name="Google Shape;217;p6"/>
            <p:cNvSpPr txBox="1"/>
            <p:nvPr/>
          </p:nvSpPr>
          <p:spPr>
            <a:xfrm>
              <a:off x="43542" y="953452"/>
              <a:ext cx="2779928" cy="646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dirty="0">
                  <a:solidFill>
                    <a:srgbClr val="FD5701"/>
                  </a:solidFill>
                  <a:latin typeface="+mj-lt"/>
                  <a:ea typeface="Calibri"/>
                  <a:cs typeface="Calibri"/>
                  <a:sym typeface="Calibri"/>
                </a:rPr>
                <a:t>Тип результата / продукта:</a:t>
              </a:r>
              <a:endParaRPr sz="1800" dirty="0">
                <a:solidFill>
                  <a:srgbClr val="FD5701"/>
                </a:solidFill>
                <a:latin typeface="+mj-lt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18" name="Google Shape;218;p6"/>
            <p:cNvCxnSpPr/>
            <p:nvPr/>
          </p:nvCxnSpPr>
          <p:spPr>
            <a:xfrm>
              <a:off x="152399" y="741820"/>
              <a:ext cx="11644993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"/>
          <p:cNvSpPr txBox="1">
            <a:spLocks noGrp="1"/>
          </p:cNvSpPr>
          <p:nvPr>
            <p:ph type="body" idx="1"/>
          </p:nvPr>
        </p:nvSpPr>
        <p:spPr>
          <a:xfrm>
            <a:off x="36195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39700">
              <a:spcBef>
                <a:spcPts val="0"/>
              </a:spcBef>
              <a:buNone/>
            </a:pPr>
            <a:r>
              <a:rPr lang="ru-RU" dirty="0"/>
              <a:t> Когда пользователи используют пластичные материалы, например: TPU, </a:t>
            </a:r>
            <a:r>
              <a:rPr lang="ru-RU" dirty="0" err="1"/>
              <a:t>FLEX,Ruber</a:t>
            </a:r>
            <a:r>
              <a:rPr lang="ru-RU" dirty="0"/>
              <a:t>, существует проблема приостановки подачи материала, которая может привести к прерыванию процесса изготовления детали методом FDM/FFF. </a:t>
            </a:r>
          </a:p>
          <a:p>
            <a:pPr marL="228600" lvl="0" indent="-139700">
              <a:spcBef>
                <a:spcPts val="0"/>
              </a:spcBef>
              <a:buNone/>
            </a:pPr>
            <a:r>
              <a:rPr lang="ru-RU" dirty="0"/>
              <a:t>В процессе печати гибкие материалы заполняют собой любую свободную щель и упорно сопротивляются своей экструзии. В результате чего пользователь может получить непредсказуемый результат.</a:t>
            </a:r>
          </a:p>
          <a:p>
            <a:pPr marL="228600" lvl="0" indent="-139700">
              <a:spcBef>
                <a:spcPts val="0"/>
              </a:spcBef>
              <a:buNone/>
            </a:pPr>
            <a:r>
              <a:rPr lang="ru-RU" dirty="0"/>
              <a:t>В результате чего могут возникнуть следующие проблемы: отмена печати, включая: приостановку подачи, разрыв материала в месте зацепления подающих колес, засорение подающего механизма, потерянное время на ремонт и отладку.</a:t>
            </a:r>
          </a:p>
          <a:p>
            <a:pPr marL="228600" lvl="0" indent="-139700">
              <a:spcBef>
                <a:spcPts val="0"/>
              </a:spcBef>
              <a:buNone/>
            </a:pPr>
            <a:r>
              <a:rPr lang="ru-RU" dirty="0"/>
              <a:t>В лучшем случае это может обойтись испорченным изделием, а в худшем и вовсе неработоспособной единицей техники, которую необходимо обслужить.</a:t>
            </a:r>
            <a:endParaRPr dirty="0"/>
          </a:p>
        </p:txBody>
      </p:sp>
      <p:sp>
        <p:nvSpPr>
          <p:cNvPr id="224" name="Google Shape;224;p7"/>
          <p:cNvSpPr txBox="1">
            <a:spLocks noGrp="1"/>
          </p:cNvSpPr>
          <p:nvPr>
            <p:ph type="body" idx="2"/>
          </p:nvPr>
        </p:nvSpPr>
        <p:spPr>
          <a:xfrm>
            <a:off x="43053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39700">
              <a:spcBef>
                <a:spcPts val="0"/>
              </a:spcBef>
              <a:buNone/>
            </a:pPr>
            <a:r>
              <a:rPr lang="ru-RU" dirty="0"/>
              <a:t> Когда пользователи используют пластичные материалы, например: TPU, </a:t>
            </a:r>
            <a:r>
              <a:rPr lang="ru-RU" dirty="0" err="1"/>
              <a:t>FLEX,Ruber</a:t>
            </a:r>
            <a:r>
              <a:rPr lang="ru-RU" dirty="0"/>
              <a:t>, существует проблема приостановки подачи материала, которая может привести к прерыванию процесса изготовления детали методом FDM/FFF. </a:t>
            </a:r>
          </a:p>
          <a:p>
            <a:pPr marL="228600" lvl="0" indent="-139700">
              <a:spcBef>
                <a:spcPts val="0"/>
              </a:spcBef>
              <a:buNone/>
            </a:pPr>
            <a:r>
              <a:rPr lang="ru-RU" dirty="0"/>
              <a:t>В процессе печати гибкие материалы заполняют собой любую свободную щель и упорно сопротивляются своей экструзии. В результате чего пользователь может получить непредсказуемый результат.</a:t>
            </a:r>
          </a:p>
          <a:p>
            <a:pPr marL="228600" lvl="0" indent="-139700">
              <a:spcBef>
                <a:spcPts val="0"/>
              </a:spcBef>
              <a:buNone/>
            </a:pPr>
            <a:r>
              <a:rPr lang="ru-RU" dirty="0"/>
              <a:t>В результате чего могут возникнуть следующие проблемы: отмена печати, включая: приостановку подачи, разрыв материала в месте зацепления подающих колес, засорение подающего механизма, потерянное время на ремонт и отладку.</a:t>
            </a:r>
          </a:p>
          <a:p>
            <a:pPr marL="228600" lvl="0" indent="-139700">
              <a:spcBef>
                <a:spcPts val="0"/>
              </a:spcBef>
              <a:buNone/>
            </a:pPr>
            <a:r>
              <a:rPr lang="ru-RU" dirty="0"/>
              <a:t>В лучшем случае это может обойтись испорченным изделием, а в худшем и вовсе неработоспособной единицей техники, которую необходимо обслужить.</a:t>
            </a:r>
            <a:endParaRPr dirty="0"/>
          </a:p>
        </p:txBody>
      </p:sp>
      <p:sp>
        <p:nvSpPr>
          <p:cNvPr id="225" name="Google Shape;225;p7"/>
          <p:cNvSpPr txBox="1">
            <a:spLocks noGrp="1"/>
          </p:cNvSpPr>
          <p:nvPr>
            <p:ph type="body" idx="3"/>
          </p:nvPr>
        </p:nvSpPr>
        <p:spPr>
          <a:xfrm>
            <a:off x="82296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139700">
              <a:spcBef>
                <a:spcPts val="0"/>
              </a:spcBef>
              <a:buNone/>
            </a:pPr>
            <a:r>
              <a:rPr lang="ru-RU" dirty="0"/>
              <a:t>Максимальная точность 3D-печати: Благодаря уникальной двухступенчатой системе подачи обеспечивает выдачу </a:t>
            </a:r>
            <a:r>
              <a:rPr lang="ru-RU" dirty="0" err="1"/>
              <a:t>филамента</a:t>
            </a:r>
            <a:r>
              <a:rPr lang="ru-RU" dirty="0"/>
              <a:t> с минимальной погрешностью, превосходя точность многих конкурирующих моделей. </a:t>
            </a:r>
          </a:p>
          <a:p>
            <a:pPr marL="228600" lvl="0" indent="-139700">
              <a:spcBef>
                <a:spcPts val="0"/>
              </a:spcBef>
              <a:buNone/>
            </a:pPr>
            <a:r>
              <a:rPr lang="ru-RU" dirty="0"/>
              <a:t> Интеллектуальная адаптация к материалам: система регулировки прижима автоматически оптимизирует параметры для различных типов </a:t>
            </a:r>
            <a:r>
              <a:rPr lang="ru-RU" dirty="0" err="1"/>
              <a:t>филаментов</a:t>
            </a:r>
            <a:r>
              <a:rPr lang="ru-RU" dirty="0"/>
              <a:t>, устраняя проблемы замятий и обеспечивая стабильную экструзию. </a:t>
            </a:r>
          </a:p>
          <a:p>
            <a:pPr marL="228600" lvl="0" indent="-139700">
              <a:spcBef>
                <a:spcPts val="0"/>
              </a:spcBef>
              <a:buNone/>
            </a:pPr>
            <a:r>
              <a:rPr lang="ru-RU" dirty="0"/>
              <a:t>Система очистки и смазки: Интегрированная система поддерживает механизмы в оптимальном состоянии, обеспечивая долгий срок службы экструдера и уменьшая необходимость в ручной обслуживании. </a:t>
            </a:r>
          </a:p>
          <a:p>
            <a:pPr marL="228600" lvl="0" indent="-139700">
              <a:spcBef>
                <a:spcPts val="0"/>
              </a:spcBef>
              <a:buNone/>
            </a:pPr>
            <a:r>
              <a:rPr lang="ru-RU" dirty="0"/>
              <a:t>Универсальная совместимость: Поддержка разнообразных материалов и диаметров </a:t>
            </a:r>
            <a:r>
              <a:rPr lang="ru-RU" dirty="0" err="1"/>
              <a:t>филамента</a:t>
            </a:r>
            <a:r>
              <a:rPr lang="ru-RU" dirty="0"/>
              <a:t>, делая универсальным выбором для различных проектов. </a:t>
            </a:r>
          </a:p>
          <a:p>
            <a:pPr marL="228600" lvl="0" indent="-139700">
              <a:spcBef>
                <a:spcPts val="0"/>
              </a:spcBef>
              <a:buNone/>
            </a:pPr>
            <a:r>
              <a:rPr lang="ru-RU" dirty="0"/>
              <a:t>Простой интерфейс настройки: Интуитивный пользовательский интерфейс обеспечивает простую настройку экструдера, что делает его доступным даже для новичков в области 3D-печати. </a:t>
            </a:r>
          </a:p>
          <a:p>
            <a:pPr marL="228600" lvl="0" indent="-139700">
              <a:spcBef>
                <a:spcPts val="0"/>
              </a:spcBef>
              <a:buNone/>
            </a:pPr>
            <a:r>
              <a:rPr lang="ru-RU" dirty="0"/>
              <a:t>Энергоэффективность и минимальный шум: Выдающаяся энергоэффективность и низкий уровень шума делают его привлекательным для использования в домашних и офисных условиях.</a:t>
            </a:r>
          </a:p>
          <a:p>
            <a:pPr marL="228600" lvl="0" indent="-1397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None/>
            </a:pP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"/>
          <p:cNvSpPr txBox="1">
            <a:spLocks noGrp="1"/>
          </p:cNvSpPr>
          <p:nvPr>
            <p:ph type="body" idx="1"/>
          </p:nvPr>
        </p:nvSpPr>
        <p:spPr>
          <a:xfrm>
            <a:off x="174173" y="657727"/>
            <a:ext cx="11175998" cy="3425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>
              <a:spcBef>
                <a:spcPts val="0"/>
              </a:spcBef>
            </a:pPr>
            <a:r>
              <a:rPr lang="ru-RU" dirty="0">
                <a:latin typeface="+mj-lt"/>
              </a:rPr>
              <a:t>Наше универсальное устройство подачи TPU материала помогает студиям 3D печати, которые хотят сократить расходы из-за ремонта и доработок стандартных устройств подачи, тем самым ускорив скорость печати и соответственно улучшить эффективность бизнеса</a:t>
            </a:r>
          </a:p>
          <a:p>
            <a:pPr marL="0" indent="0">
              <a:spcBef>
                <a:spcPts val="0"/>
              </a:spcBef>
            </a:pPr>
            <a:r>
              <a:rPr lang="ru-RU" dirty="0">
                <a:latin typeface="+mj-lt"/>
              </a:rPr>
              <a:t>Универсальная система подачи TPU материала, предлагает более эффективный и надежный метод подачи материала, который может улучшить качество печати и снизить потери материала. Это, в свою очередь, может привести к снижению затрат на печать и увеличению удовлетворенности пользователей.</a:t>
            </a:r>
            <a:br>
              <a:rPr lang="ru-RU" dirty="0">
                <a:latin typeface="+mj-lt"/>
              </a:rPr>
            </a:br>
            <a:r>
              <a:rPr lang="ru-RU" dirty="0">
                <a:latin typeface="+mj-lt"/>
              </a:rPr>
              <a:t>(результаты работы над проектом, характеристика системы, стоимость)</a:t>
            </a:r>
          </a:p>
          <a:p>
            <a:pPr marL="0" indent="0">
              <a:spcBef>
                <a:spcPts val="0"/>
              </a:spcBef>
            </a:pPr>
            <a:r>
              <a:rPr lang="ru-RU" sz="1600" dirty="0">
                <a:latin typeface="+mj-lt"/>
              </a:rPr>
              <a:t>Итоговая стоимость предлагаемого продукта равна 5650 рублей</a:t>
            </a:r>
          </a:p>
          <a:p>
            <a:pPr marL="0" indent="0">
              <a:spcBef>
                <a:spcPts val="0"/>
              </a:spcBef>
            </a:pPr>
            <a:r>
              <a:rPr lang="ru-RU" sz="1600" dirty="0">
                <a:latin typeface="+mj-lt"/>
              </a:rPr>
              <a:t>Пневматические соединители для 3D-принтера </a:t>
            </a:r>
            <a:r>
              <a:rPr lang="ru-RU" sz="1600" dirty="0" err="1">
                <a:latin typeface="+mj-lt"/>
              </a:rPr>
              <a:t>Bowden</a:t>
            </a:r>
            <a:r>
              <a:rPr lang="ru-RU" sz="1600" dirty="0">
                <a:latin typeface="+mj-lt"/>
              </a:rPr>
              <a:t> – 100 рублей</a:t>
            </a:r>
          </a:p>
          <a:p>
            <a:pPr marL="0" indent="0">
              <a:spcBef>
                <a:spcPts val="0"/>
              </a:spcBef>
            </a:pPr>
            <a:r>
              <a:rPr lang="ru-RU" sz="1600" dirty="0">
                <a:latin typeface="+mj-lt"/>
              </a:rPr>
              <a:t>Двигатель </a:t>
            </a:r>
            <a:r>
              <a:rPr lang="en-US" sz="1600" dirty="0">
                <a:latin typeface="+mj-lt"/>
              </a:rPr>
              <a:t>LDO NEMA14 </a:t>
            </a:r>
            <a:r>
              <a:rPr lang="ru-RU" sz="1600" dirty="0">
                <a:latin typeface="+mj-lt"/>
              </a:rPr>
              <a:t>для 3</a:t>
            </a:r>
            <a:r>
              <a:rPr lang="en-US" sz="1600" dirty="0">
                <a:latin typeface="+mj-lt"/>
              </a:rPr>
              <a:t>D-</a:t>
            </a:r>
            <a:r>
              <a:rPr lang="ru-RU" sz="1600" dirty="0">
                <a:latin typeface="+mj-lt"/>
              </a:rPr>
              <a:t>принтера </a:t>
            </a:r>
            <a:r>
              <a:rPr lang="en-US" sz="1600" dirty="0">
                <a:latin typeface="+mj-lt"/>
              </a:rPr>
              <a:t>Orbiter, Sherpa LDO-36STH17-0354AHG </a:t>
            </a:r>
            <a:r>
              <a:rPr lang="en-US" sz="1600" dirty="0" err="1">
                <a:latin typeface="+mj-lt"/>
              </a:rPr>
              <a:t>Voron</a:t>
            </a:r>
            <a:r>
              <a:rPr lang="en-US" sz="1600" dirty="0">
                <a:latin typeface="+mj-lt"/>
              </a:rPr>
              <a:t> 2,4</a:t>
            </a:r>
            <a:r>
              <a:rPr lang="ru-RU" sz="1600" dirty="0">
                <a:latin typeface="+mj-lt"/>
              </a:rPr>
              <a:t> – 2000 рублей</a:t>
            </a:r>
          </a:p>
          <a:p>
            <a:pPr marL="0" indent="0">
              <a:spcBef>
                <a:spcPts val="0"/>
              </a:spcBef>
            </a:pPr>
            <a:r>
              <a:rPr lang="ru-RU" sz="1600" dirty="0">
                <a:latin typeface="+mj-lt"/>
              </a:rPr>
              <a:t>Стальная пружина сжатия, длина 10-100 мм, диаметр 5-22 мм – 150 рублей</a:t>
            </a:r>
          </a:p>
          <a:p>
            <a:pPr marL="0" indent="0">
              <a:spcBef>
                <a:spcPts val="0"/>
              </a:spcBef>
            </a:pPr>
            <a:r>
              <a:rPr lang="ru-RU" sz="1600" dirty="0">
                <a:latin typeface="+mj-lt"/>
              </a:rPr>
              <a:t>Комплект зубчатой передачи </a:t>
            </a:r>
            <a:r>
              <a:rPr lang="en-US" sz="1600" dirty="0" err="1">
                <a:latin typeface="+mj-lt"/>
              </a:rPr>
              <a:t>Trianglelab</a:t>
            </a:r>
            <a:r>
              <a:rPr lang="en-US" sz="1600" dirty="0">
                <a:latin typeface="+mj-lt"/>
              </a:rPr>
              <a:t> TBG-lite</a:t>
            </a:r>
            <a:r>
              <a:rPr lang="ru-RU" sz="1600" dirty="0">
                <a:latin typeface="+mj-lt"/>
              </a:rPr>
              <a:t> – 2500 рублей</a:t>
            </a:r>
          </a:p>
          <a:p>
            <a:pPr marL="0" indent="0">
              <a:spcBef>
                <a:spcPts val="0"/>
              </a:spcBef>
            </a:pPr>
            <a:r>
              <a:rPr lang="ru-RU" sz="1600" dirty="0">
                <a:latin typeface="+mj-lt"/>
              </a:rPr>
              <a:t>Миниатюрные шарикоподшипники MR63 2RS, 10 </a:t>
            </a:r>
            <a:r>
              <a:rPr lang="ru-RU" sz="1600" dirty="0" err="1">
                <a:latin typeface="+mj-lt"/>
              </a:rPr>
              <a:t>шт</a:t>
            </a:r>
            <a:r>
              <a:rPr lang="ru-RU" sz="1600" dirty="0">
                <a:latin typeface="+mj-lt"/>
              </a:rPr>
              <a:t> – 600 рулей</a:t>
            </a:r>
          </a:p>
          <a:p>
            <a:pPr marL="0" indent="0">
              <a:spcBef>
                <a:spcPts val="0"/>
              </a:spcBef>
            </a:pPr>
            <a:r>
              <a:rPr lang="ru-RU" sz="1600" dirty="0">
                <a:latin typeface="+mj-lt"/>
              </a:rPr>
              <a:t>Печать корпуса на 1 модель – 300 рублей</a:t>
            </a:r>
          </a:p>
          <a:p>
            <a:pPr marL="0" indent="0">
              <a:spcBef>
                <a:spcPts val="0"/>
              </a:spcBef>
            </a:pPr>
            <a:endParaRPr lang="ru-RU" dirty="0">
              <a:latin typeface="+mj-lt"/>
            </a:endParaRPr>
          </a:p>
        </p:txBody>
      </p:sp>
      <p:sp>
        <p:nvSpPr>
          <p:cNvPr id="231" name="Google Shape;231;p8"/>
          <p:cNvSpPr txBox="1">
            <a:spLocks noGrp="1"/>
          </p:cNvSpPr>
          <p:nvPr>
            <p:ph type="body" idx="2"/>
          </p:nvPr>
        </p:nvSpPr>
        <p:spPr>
          <a:xfrm>
            <a:off x="155575" y="4096048"/>
            <a:ext cx="6116888" cy="2104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82600" indent="-342900">
              <a:buAutoNum type="arabicPeriod"/>
            </a:pPr>
            <a:r>
              <a:rPr lang="ru-RU" sz="2000" dirty="0">
                <a:latin typeface="+mj-lt"/>
              </a:rPr>
              <a:t>Максимальная точность подачи, с точностью до 0.1мм</a:t>
            </a:r>
          </a:p>
          <a:p>
            <a:pPr marL="482600" indent="-342900">
              <a:buAutoNum type="arabicPeriod"/>
            </a:pPr>
            <a:r>
              <a:rPr lang="ru-RU" sz="2000" dirty="0">
                <a:latin typeface="+mj-lt"/>
              </a:rPr>
              <a:t>Система очистки и смазки</a:t>
            </a:r>
          </a:p>
          <a:p>
            <a:pPr marL="482600" indent="-342900">
              <a:buAutoNum type="arabicPeriod"/>
            </a:pPr>
            <a:r>
              <a:rPr lang="ru-RU" sz="2000" dirty="0">
                <a:latin typeface="+mj-lt"/>
              </a:rPr>
              <a:t> Универсальная совместимость</a:t>
            </a:r>
          </a:p>
          <a:p>
            <a:pPr marL="482600" indent="-342900">
              <a:buAutoNum type="arabicPeriod"/>
            </a:pPr>
            <a:r>
              <a:rPr lang="ru-RU" sz="2000" dirty="0">
                <a:latin typeface="+mj-lt"/>
              </a:rPr>
              <a:t>Простая </a:t>
            </a:r>
            <a:r>
              <a:rPr lang="ru-RU" sz="2000" dirty="0" err="1">
                <a:latin typeface="+mj-lt"/>
              </a:rPr>
              <a:t>мезаника</a:t>
            </a:r>
            <a:r>
              <a:rPr lang="ru-RU" sz="2000" dirty="0">
                <a:latin typeface="+mj-lt"/>
              </a:rPr>
              <a:t> настройки</a:t>
            </a:r>
          </a:p>
          <a:p>
            <a:pPr marL="482600" indent="-342900">
              <a:buAutoNum type="arabicPeriod"/>
            </a:pPr>
            <a:r>
              <a:rPr lang="ru-RU" sz="2000" dirty="0">
                <a:latin typeface="+mj-lt"/>
              </a:rPr>
              <a:t>Энергоэффективность и минимальный шум</a:t>
            </a:r>
          </a:p>
        </p:txBody>
      </p:sp>
      <p:grpSp>
        <p:nvGrpSpPr>
          <p:cNvPr id="232" name="Google Shape;232;p8"/>
          <p:cNvGrpSpPr/>
          <p:nvPr/>
        </p:nvGrpSpPr>
        <p:grpSpPr>
          <a:xfrm>
            <a:off x="155575" y="3890507"/>
            <a:ext cx="11644993" cy="659325"/>
            <a:chOff x="162834" y="2759305"/>
            <a:chExt cx="11644993" cy="2926154"/>
          </a:xfrm>
        </p:grpSpPr>
        <p:sp>
          <p:nvSpPr>
            <p:cNvPr id="233" name="Google Shape;233;p8"/>
            <p:cNvSpPr txBox="1"/>
            <p:nvPr/>
          </p:nvSpPr>
          <p:spPr>
            <a:xfrm>
              <a:off x="181432" y="2817156"/>
              <a:ext cx="4206280" cy="28683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dirty="0">
                  <a:solidFill>
                    <a:srgbClr val="FD5701"/>
                  </a:solidFill>
                  <a:latin typeface="+mj-lt"/>
                  <a:ea typeface="Calibri"/>
                  <a:cs typeface="Calibri"/>
                  <a:sym typeface="Calibri"/>
                </a:rPr>
                <a:t>Ключевые конкурентные преимущества:</a:t>
              </a:r>
              <a:endParaRPr sz="1800" dirty="0">
                <a:solidFill>
                  <a:srgbClr val="FD5701"/>
                </a:solidFill>
                <a:latin typeface="+mj-lt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34" name="Google Shape;234;p8"/>
            <p:cNvCxnSpPr/>
            <p:nvPr/>
          </p:nvCxnSpPr>
          <p:spPr>
            <a:xfrm>
              <a:off x="162834" y="2759305"/>
              <a:ext cx="11644993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9"/>
          <p:cNvSpPr txBox="1">
            <a:spLocks noGrp="1"/>
          </p:cNvSpPr>
          <p:nvPr>
            <p:ph type="body" idx="1"/>
          </p:nvPr>
        </p:nvSpPr>
        <p:spPr>
          <a:xfrm>
            <a:off x="238295" y="1086952"/>
            <a:ext cx="2060080" cy="375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ru-RU" sz="900" b="1" dirty="0"/>
              <a:t>Производители 3D принтеров (Сотрудничество в области разработки)</a:t>
            </a:r>
            <a:r>
              <a:rPr lang="ru-RU" sz="900" dirty="0"/>
              <a:t>: Эти компании могут помочь в интеграции системы подачи TPU материала в их продукты. Они также могут предоставить обратную связь и техническую поддержку.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ru-RU" sz="900" b="1" dirty="0"/>
              <a:t>Поставщики TPU материала (Поставка материалов)</a:t>
            </a:r>
            <a:r>
              <a:rPr lang="ru-RU" sz="900" dirty="0"/>
              <a:t>: Эти компании могут обеспечить поставку качественного TPU материала для тестирования и использования в системе.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ru-RU" sz="900" b="1" dirty="0"/>
              <a:t>Научно-исследовательские институты (Сотрудничество в области исследований)</a:t>
            </a:r>
            <a:r>
              <a:rPr lang="ru-RU" sz="900" dirty="0"/>
              <a:t>: Они могут помочь в проведении исследований и тестирований, а также в разработке новых технологий и улучшении существующих.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ru-RU" sz="900" b="1" dirty="0"/>
              <a:t>Инвесторы и спонсоры (Финансирование)</a:t>
            </a:r>
            <a:r>
              <a:rPr lang="ru-RU" sz="900" dirty="0"/>
              <a:t>: Они могут предоставить необходимые ресурсы для разработки, производства и маркетинга системы.</a:t>
            </a:r>
            <a:br>
              <a:rPr lang="ru-RU" sz="900" dirty="0"/>
            </a:br>
            <a:endParaRPr lang="ru-RU" sz="900" dirty="0">
              <a:highlight>
                <a:srgbClr val="FC5603"/>
              </a:highlight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None/>
            </a:pPr>
            <a:endParaRPr sz="900" dirty="0"/>
          </a:p>
        </p:txBody>
      </p:sp>
      <p:sp>
        <p:nvSpPr>
          <p:cNvPr id="240" name="Google Shape;240;p9"/>
          <p:cNvSpPr txBox="1">
            <a:spLocks noGrp="1"/>
          </p:cNvSpPr>
          <p:nvPr>
            <p:ph type="body" idx="2"/>
          </p:nvPr>
        </p:nvSpPr>
        <p:spPr>
          <a:xfrm>
            <a:off x="7090533" y="1155592"/>
            <a:ext cx="2060080" cy="163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sz="700" b="1" dirty="0"/>
              <a:t>Коммуникация</a:t>
            </a:r>
            <a:r>
              <a:rPr lang="ru-RU" sz="700" dirty="0"/>
              <a:t>: Регулярное общение с клиентами для обсуждения их потребностей, получения обратной связи и информирования о новых продуктах или услугах.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sz="700" b="1" dirty="0"/>
              <a:t>Поддержка</a:t>
            </a:r>
            <a:r>
              <a:rPr lang="ru-RU" sz="700" dirty="0"/>
              <a:t>: Предоставление технической поддержки и помощи в решении проблем, связанных с использованием системы.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sz="700" b="1" dirty="0"/>
              <a:t>Обучение</a:t>
            </a:r>
            <a:r>
              <a:rPr lang="ru-RU" sz="700" dirty="0"/>
              <a:t>: Проведение обучающих сессий или вебинаров для клиентов, чтобы помочь им лучше понять, как использовать систему и получить от нее максимальную пользу.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sz="700" b="1" dirty="0"/>
              <a:t>Управление отношениями</a:t>
            </a:r>
            <a:r>
              <a:rPr lang="ru-RU" sz="700" dirty="0"/>
              <a:t>: Работа над укреплением отношений с клиентами, включая управление удовлетворенностью клиентов, удержание клиентов и развитие долгосрочных отношений.</a:t>
            </a: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None/>
            </a:pPr>
            <a:endParaRPr sz="700" dirty="0"/>
          </a:p>
        </p:txBody>
      </p:sp>
      <p:sp>
        <p:nvSpPr>
          <p:cNvPr id="241" name="Google Shape;241;p9"/>
          <p:cNvSpPr txBox="1">
            <a:spLocks noGrp="1"/>
          </p:cNvSpPr>
          <p:nvPr>
            <p:ph type="body" idx="3"/>
          </p:nvPr>
        </p:nvSpPr>
        <p:spPr>
          <a:xfrm>
            <a:off x="7090533" y="3145655"/>
            <a:ext cx="2060080" cy="177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sz="600" b="1" dirty="0"/>
              <a:t>Специализированные магазины 3D печати</a:t>
            </a:r>
            <a:r>
              <a:rPr lang="ru-RU" sz="600" dirty="0"/>
              <a:t>: Магазины, которые специализируются на продаже оборудования и материалов для 3D печати, могут быть хорошим местом для продажи системы.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sz="600" b="1" dirty="0"/>
              <a:t>Прямые продажи</a:t>
            </a:r>
            <a:r>
              <a:rPr lang="en-US" sz="600" b="1" dirty="0"/>
              <a:t>: </a:t>
            </a:r>
            <a:r>
              <a:rPr lang="ru-RU" sz="600" dirty="0"/>
              <a:t>Участие в отраслевых мероприятиях может быть хорошим способом прямого контакта с потенциальными клиентами и демонстрации продукта.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sz="600" b="1" dirty="0"/>
              <a:t>Сотрудничество с производителями 3D принтеров</a:t>
            </a:r>
            <a:r>
              <a:rPr lang="ru-RU" sz="600" dirty="0"/>
              <a:t>: Производители 3D принтеров могут быть заинтересованы в интеграции системы в свои продукты, что может стать дополнительным каналом сбыта.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sz="600" b="1" dirty="0"/>
              <a:t>Сотрудничество с образовательными учреждениями</a:t>
            </a:r>
            <a:r>
              <a:rPr lang="ru-RU" sz="600" dirty="0"/>
              <a:t>: Университеты, колледжи и другие образовательные учреждения, которые используют 3D печать в своей работе, могут быть заинтересованы в приобретении системы.</a:t>
            </a:r>
            <a:r>
              <a:rPr lang="ru-RU" sz="600" dirty="0">
                <a:highlight>
                  <a:srgbClr val="FC5603"/>
                </a:highlight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endParaRPr lang="ru-RU" sz="600" dirty="0"/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endParaRPr lang="ru-RU" sz="6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None/>
            </a:pPr>
            <a:endParaRPr sz="600" dirty="0"/>
          </a:p>
        </p:txBody>
      </p:sp>
      <p:sp>
        <p:nvSpPr>
          <p:cNvPr id="242" name="Google Shape;242;p9"/>
          <p:cNvSpPr txBox="1">
            <a:spLocks noGrp="1"/>
          </p:cNvSpPr>
          <p:nvPr>
            <p:ph type="body" idx="4"/>
          </p:nvPr>
        </p:nvSpPr>
        <p:spPr>
          <a:xfrm>
            <a:off x="288264" y="5306442"/>
            <a:ext cx="5519909" cy="117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b="1" dirty="0"/>
              <a:t>Материальные ресурсы</a:t>
            </a:r>
            <a:r>
              <a:rPr lang="ru-RU" dirty="0"/>
              <a:t>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b="1" dirty="0"/>
              <a:t>Полимерные материалы для изготовления составляющих</a:t>
            </a:r>
            <a:r>
              <a:rPr lang="ru-RU" dirty="0"/>
              <a:t>: Это материалы из которых будет изготовлен подающий механизм, а также другие материалы, которые могут быть необходимы для изготовления компонентов системы.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b="1" dirty="0"/>
              <a:t>Система управления, программирования</a:t>
            </a:r>
            <a:r>
              <a:rPr lang="ru-RU" dirty="0"/>
              <a:t>: Это может включать в себя программное обеспечение и аппаратное обеспечение, необходимое для управления системой и программирования процесса печати.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b="1" dirty="0"/>
              <a:t>Человеческие ресурсы</a:t>
            </a:r>
            <a:r>
              <a:rPr lang="ru-RU" dirty="0"/>
              <a:t>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b="1" dirty="0"/>
              <a:t>Программист</a:t>
            </a:r>
            <a:r>
              <a:rPr lang="ru-RU" dirty="0"/>
              <a:t>: Этот специалист будет отвечать за разработку программного обеспечения для управления системой и программирования процесса печати.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b="1" dirty="0"/>
              <a:t>Экономист</a:t>
            </a:r>
            <a:r>
              <a:rPr lang="ru-RU" dirty="0"/>
              <a:t>: Этот специалист будет отвечать за финансовое планирование и управление бюджетом проекта.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b="1" dirty="0"/>
              <a:t>Конструктор</a:t>
            </a:r>
            <a:r>
              <a:rPr lang="ru-RU" dirty="0"/>
              <a:t>: Этот специалист будет отвечать за конструктивное проектирование системы и ее компонентов.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endParaRPr lang="ru-RU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None/>
            </a:pPr>
            <a:endParaRPr dirty="0"/>
          </a:p>
        </p:txBody>
      </p:sp>
      <p:sp>
        <p:nvSpPr>
          <p:cNvPr id="243" name="Google Shape;243;p9"/>
          <p:cNvSpPr txBox="1">
            <a:spLocks noGrp="1"/>
          </p:cNvSpPr>
          <p:nvPr>
            <p:ph type="body" idx="5"/>
          </p:nvPr>
        </p:nvSpPr>
        <p:spPr>
          <a:xfrm>
            <a:off x="5972780" y="5244095"/>
            <a:ext cx="5519730" cy="117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b="1" dirty="0"/>
              <a:t>Продажа системы</a:t>
            </a:r>
            <a:r>
              <a:rPr lang="ru-RU" dirty="0"/>
              <a:t>: Основным источником дохода, вероятно, будет продажа самой системы подачи TPU материала. Это может быть как единичная продажа, так и продажа в рамках подписки или лицензии.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b="1" dirty="0"/>
              <a:t>Техническая поддержка и обслуживание</a:t>
            </a:r>
            <a:r>
              <a:rPr lang="ru-RU" dirty="0"/>
              <a:t>: Можно взимать плату за предоставление технической поддержки и обслуживания после продажи. Это может включать в себя установку, настройку, обучение, ремонт и обновление системы.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b="1" dirty="0"/>
              <a:t>Продажа расходных материалов</a:t>
            </a:r>
            <a:r>
              <a:rPr lang="ru-RU" dirty="0"/>
              <a:t>: Если система требует специализированных материалов или компонентов (например, TPU материал), можно получать доход от их продажи.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b="1" dirty="0"/>
              <a:t>Партнерские программы</a:t>
            </a:r>
            <a:r>
              <a:rPr lang="ru-RU" dirty="0"/>
              <a:t>: Можно сотрудничать с производителями 3D принтеров или поставщиками TPU материала и получать комиссию за каждую продажу, совершенную через эти партнерства.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b="1" dirty="0"/>
              <a:t>Разработка на заказ</a:t>
            </a:r>
            <a:r>
              <a:rPr lang="ru-RU" dirty="0"/>
              <a:t>: Можно предлагать услуги по разработке индивидуальных решений на основе системы подачи TPU материала для конкретных потребностей клиентов.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endParaRPr lang="ru-RU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None/>
            </a:pPr>
            <a:endParaRPr dirty="0"/>
          </a:p>
        </p:txBody>
      </p:sp>
      <p:sp>
        <p:nvSpPr>
          <p:cNvPr id="244" name="Google Shape;244;p9"/>
          <p:cNvSpPr txBox="1">
            <a:spLocks noGrp="1"/>
          </p:cNvSpPr>
          <p:nvPr>
            <p:ph type="body" idx="6"/>
          </p:nvPr>
        </p:nvSpPr>
        <p:spPr>
          <a:xfrm>
            <a:off x="9384030" y="1155592"/>
            <a:ext cx="2060080" cy="3760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78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750" b="1" dirty="0"/>
              <a:t>Производители 3D принтеров</a:t>
            </a:r>
            <a:r>
              <a:rPr lang="ru-RU" sz="750" dirty="0"/>
              <a:t>: Эти компании могут быть заинтересованы в использовании системы в своих продуктах для улучшения их функциональности и качества печати.</a:t>
            </a:r>
          </a:p>
          <a:p>
            <a:pPr marL="1778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750" b="1" dirty="0"/>
              <a:t>Пользователи 3D принтеров</a:t>
            </a:r>
            <a:r>
              <a:rPr lang="ru-RU" sz="750" dirty="0"/>
              <a:t>: Это могут быть как индивидуальные пользователи, так и компании, которые используют 3D принтеры для различных целей, включая прототипирование, производство, искусство и образование.</a:t>
            </a:r>
          </a:p>
          <a:p>
            <a:pPr marL="1778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750" b="1" dirty="0"/>
              <a:t>Образовательные учреждения</a:t>
            </a:r>
            <a:r>
              <a:rPr lang="ru-RU" sz="750" dirty="0"/>
              <a:t>: Школы, колледжи и университеты, которые используют 3D принтеры в своих учебных программах, могут быть заинтересованы в использовании системы для улучшения процесса печати и обучения студентов.</a:t>
            </a:r>
          </a:p>
          <a:p>
            <a:pPr marL="1778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750" b="1" dirty="0"/>
              <a:t>Исследовательские лаборатории</a:t>
            </a:r>
            <a:r>
              <a:rPr lang="ru-RU" sz="750" dirty="0"/>
              <a:t>: Лаборатории, которые используют 3D печать в своих исследованиях, могут быть заинтересованы в использовании системы для улучшения точности и эффективности своих экспериментов.</a:t>
            </a:r>
          </a:p>
          <a:p>
            <a:pPr marL="1778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750" b="1" dirty="0"/>
              <a:t>Сервисные центры 3D печати</a:t>
            </a:r>
            <a:r>
              <a:rPr lang="ru-RU" sz="750" dirty="0"/>
              <a:t>: Организации, предоставляющие услуги 3D печати, могут быть заинтересованы в использовании системы для улучшения качества своих услуг и удовлетворенности клиентов.</a:t>
            </a:r>
          </a:p>
          <a:p>
            <a:pPr marL="50800" indent="0">
              <a:lnSpc>
                <a:spcPct val="100000"/>
              </a:lnSpc>
              <a:spcBef>
                <a:spcPts val="0"/>
              </a:spcBef>
              <a:buNone/>
            </a:pPr>
            <a:endParaRPr sz="750" dirty="0"/>
          </a:p>
        </p:txBody>
      </p:sp>
      <p:sp>
        <p:nvSpPr>
          <p:cNvPr id="245" name="Google Shape;245;p9"/>
          <p:cNvSpPr txBox="1">
            <a:spLocks noGrp="1"/>
          </p:cNvSpPr>
          <p:nvPr>
            <p:ph type="body" idx="7"/>
          </p:nvPr>
        </p:nvSpPr>
        <p:spPr>
          <a:xfrm>
            <a:off x="2624138" y="3143250"/>
            <a:ext cx="2060575" cy="1773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sz="500" b="1" dirty="0"/>
              <a:t>Материальные ресурсы</a:t>
            </a:r>
            <a:r>
              <a:rPr lang="ru-RU" sz="500" dirty="0"/>
              <a:t>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sz="500" b="1" dirty="0"/>
              <a:t>Полимерные материалы для изготовления составляющих</a:t>
            </a:r>
            <a:r>
              <a:rPr lang="ru-RU" sz="500" dirty="0"/>
              <a:t>: Это материалы из которых будет изготовлен подающий механизм, а также другие материалы, которые могут быть необходимы для изготовления компонентов системы.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sz="500" b="1" dirty="0"/>
              <a:t>Система управления, программирования</a:t>
            </a:r>
            <a:r>
              <a:rPr lang="ru-RU" sz="500" dirty="0"/>
              <a:t>: Это может включать в себя программное обеспечение и аппаратное обеспечение, необходимое для управления системой и программирования процесса печати.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sz="500" b="1" dirty="0"/>
              <a:t>Человеческие ресурсы</a:t>
            </a:r>
            <a:r>
              <a:rPr lang="ru-RU" sz="500" dirty="0"/>
              <a:t>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sz="500" b="1" dirty="0"/>
              <a:t>Программист</a:t>
            </a:r>
            <a:r>
              <a:rPr lang="ru-RU" sz="500" dirty="0"/>
              <a:t>: Этот специалист будет отвечать за разработку программного обеспечения для управления системой и программирования процесса печати.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sz="500" b="1" dirty="0"/>
              <a:t>Экономист</a:t>
            </a:r>
            <a:r>
              <a:rPr lang="ru-RU" sz="500" dirty="0"/>
              <a:t>: Этот специалист будет отвечать за финансовое планирование и управление бюджетом проекта.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sz="500" b="1" dirty="0"/>
              <a:t>Конструктор</a:t>
            </a:r>
            <a:r>
              <a:rPr lang="ru-RU" sz="500" dirty="0"/>
              <a:t>: Этот специалист будет отвечать за конструктивное проектирование системы и ее компонентов.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endParaRPr lang="ru-RU" sz="500" dirty="0"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None/>
            </a:pPr>
            <a:endParaRPr sz="500" dirty="0"/>
          </a:p>
        </p:txBody>
      </p:sp>
      <p:sp>
        <p:nvSpPr>
          <p:cNvPr id="246" name="Google Shape;246;p9"/>
          <p:cNvSpPr txBox="1">
            <a:spLocks noGrp="1"/>
          </p:cNvSpPr>
          <p:nvPr>
            <p:ph type="body" idx="8"/>
          </p:nvPr>
        </p:nvSpPr>
        <p:spPr>
          <a:xfrm>
            <a:off x="4816641" y="1155592"/>
            <a:ext cx="2060080" cy="3760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r>
              <a:rPr lang="ru-RU" sz="1000" dirty="0"/>
              <a:t>Наша универсальная система подачи TPU материала для 3D принтеров предлагает решение для эффективной и надежной 3D печати с использованием . С помощью нашей системы, пользователи могут улучшить качество своих 3D печатных изделий, сократить потери материала и оптимизировать процесс печати. Мы предлагаем инновационное решение, которое открывает новые возможности для 3D печати и помогает нашим клиентам достичь своих целей быстрее и эффективнее.</a:t>
            </a:r>
          </a:p>
          <a:p>
            <a:endParaRPr lang="ru-RU" sz="1000" dirty="0"/>
          </a:p>
          <a:p>
            <a:endParaRPr lang="ru-RU" sz="10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Calibri"/>
              <a:buNone/>
            </a:pPr>
            <a:endParaRPr sz="1000" dirty="0"/>
          </a:p>
        </p:txBody>
      </p:sp>
      <p:sp>
        <p:nvSpPr>
          <p:cNvPr id="247" name="Google Shape;247;p9"/>
          <p:cNvSpPr txBox="1">
            <a:spLocks noGrp="1"/>
          </p:cNvSpPr>
          <p:nvPr>
            <p:ph type="body" idx="9"/>
          </p:nvPr>
        </p:nvSpPr>
        <p:spPr>
          <a:xfrm>
            <a:off x="2624138" y="1155700"/>
            <a:ext cx="2027237" cy="163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sz="700" b="1" dirty="0"/>
              <a:t>Производство и сборка системы</a:t>
            </a:r>
            <a:r>
              <a:rPr lang="ru-RU" sz="700" dirty="0"/>
              <a:t>: Это включает в себя процесс изготовления и сборки физических компонентов системы. Это может включать в себя выбор материалов, процессов производства, поставщиков и т.д.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sz="700" b="1" dirty="0"/>
              <a:t>Маркетинг и продажи</a:t>
            </a:r>
            <a:r>
              <a:rPr lang="ru-RU" sz="700" dirty="0"/>
              <a:t>: Это включает в себя разработку и реализацию стратегий маркетинга и продаж для продвижения системы на рынке. Это может включать в себя рекламу, PR, продажи, обслуживание клиентов и другие виды маркетинговых и продажных деятельностей.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sz="700" b="1" dirty="0"/>
              <a:t>Поддержка и обслуживание</a:t>
            </a:r>
            <a:r>
              <a:rPr lang="ru-RU" sz="700" dirty="0"/>
              <a:t>: Это включает в себя предоставление поддержки и обслуживания клиентам после продажи. Это может включать в себя техническую поддержку, обслуживание, обучение пользователей и т.д.</a:t>
            </a: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None/>
            </a:pP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0"/>
          <p:cNvSpPr txBox="1">
            <a:spLocks noGrp="1"/>
          </p:cNvSpPr>
          <p:nvPr>
            <p:ph type="body" idx="1"/>
          </p:nvPr>
        </p:nvSpPr>
        <p:spPr>
          <a:xfrm>
            <a:off x="155574" y="1364342"/>
            <a:ext cx="5940425" cy="4238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600" b="1" i="0" dirty="0">
                <a:effectLst/>
                <a:latin typeface="+mj-lt"/>
              </a:rPr>
              <a:t>Инженер-конструктор экструдера</a:t>
            </a: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600" b="1" i="0" dirty="0">
                <a:effectLst/>
                <a:latin typeface="+mj-lt"/>
              </a:rPr>
              <a:t>Технический писатель</a:t>
            </a: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600" b="1" i="0" dirty="0">
                <a:effectLst/>
                <a:latin typeface="+mj-lt"/>
              </a:rPr>
              <a:t>Инженер-программист</a:t>
            </a: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600" b="1" i="0" dirty="0">
                <a:effectLst/>
                <a:latin typeface="+mj-lt"/>
              </a:rPr>
              <a:t>Инженер по тестированию и контролю качества</a:t>
            </a: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endParaRPr sz="1400" dirty="0">
              <a:latin typeface="+mj-lt"/>
            </a:endParaRPr>
          </a:p>
        </p:txBody>
      </p:sp>
      <p:sp>
        <p:nvSpPr>
          <p:cNvPr id="253" name="Google Shape;253;p10"/>
          <p:cNvSpPr txBox="1">
            <a:spLocks noGrp="1"/>
          </p:cNvSpPr>
          <p:nvPr>
            <p:ph type="body" idx="2"/>
          </p:nvPr>
        </p:nvSpPr>
        <p:spPr>
          <a:xfrm>
            <a:off x="6821713" y="1364344"/>
            <a:ext cx="4818743" cy="3991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600" dirty="0">
                <a:latin typeface="+mj-lt"/>
              </a:rPr>
              <a:t>Готовый прототип</a:t>
            </a:r>
            <a:endParaRPr sz="1600" dirty="0">
              <a:latin typeface="+mj-lt"/>
            </a:endParaRPr>
          </a:p>
        </p:txBody>
      </p:sp>
      <p:grpSp>
        <p:nvGrpSpPr>
          <p:cNvPr id="254" name="Google Shape;254;p10"/>
          <p:cNvGrpSpPr/>
          <p:nvPr/>
        </p:nvGrpSpPr>
        <p:grpSpPr>
          <a:xfrm>
            <a:off x="6651624" y="749860"/>
            <a:ext cx="5192033" cy="682573"/>
            <a:chOff x="6651624" y="749860"/>
            <a:chExt cx="5192033" cy="682573"/>
          </a:xfrm>
        </p:grpSpPr>
        <p:sp>
          <p:nvSpPr>
            <p:cNvPr id="255" name="Google Shape;255;p10"/>
            <p:cNvSpPr txBox="1"/>
            <p:nvPr/>
          </p:nvSpPr>
          <p:spPr>
            <a:xfrm>
              <a:off x="6651624" y="786143"/>
              <a:ext cx="2213426" cy="646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+mj-lt"/>
                  <a:ea typeface="Calibri"/>
                  <a:cs typeface="Calibri"/>
                  <a:sym typeface="Calibri"/>
                </a:rPr>
                <a:t>Текущие результаты:</a:t>
              </a:r>
              <a:endParaRPr sz="1800">
                <a:solidFill>
                  <a:srgbClr val="FD5701"/>
                </a:solidFill>
                <a:latin typeface="+mj-lt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56" name="Google Shape;256;p10"/>
            <p:cNvCxnSpPr/>
            <p:nvPr/>
          </p:nvCxnSpPr>
          <p:spPr>
            <a:xfrm>
              <a:off x="6749143" y="749860"/>
              <a:ext cx="5094514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57" name="Google Shape;257;p10"/>
          <p:cNvGrpSpPr/>
          <p:nvPr/>
        </p:nvGrpSpPr>
        <p:grpSpPr>
          <a:xfrm>
            <a:off x="83005" y="749860"/>
            <a:ext cx="5859690" cy="682573"/>
            <a:chOff x="83005" y="749860"/>
            <a:chExt cx="5859690" cy="682573"/>
          </a:xfrm>
        </p:grpSpPr>
        <p:sp>
          <p:nvSpPr>
            <p:cNvPr id="258" name="Google Shape;258;p10"/>
            <p:cNvSpPr txBox="1"/>
            <p:nvPr/>
          </p:nvSpPr>
          <p:spPr>
            <a:xfrm>
              <a:off x="83005" y="786143"/>
              <a:ext cx="1772024" cy="646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+mj-lt"/>
                  <a:ea typeface="Calibri"/>
                  <a:cs typeface="Calibri"/>
                  <a:sym typeface="Calibri"/>
                </a:rPr>
                <a:t>Задел команды:</a:t>
              </a:r>
              <a:endParaRPr sz="1800">
                <a:solidFill>
                  <a:srgbClr val="FD5701"/>
                </a:solidFill>
                <a:latin typeface="+mj-lt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59" name="Google Shape;259;p10"/>
            <p:cNvCxnSpPr/>
            <p:nvPr/>
          </p:nvCxnSpPr>
          <p:spPr>
            <a:xfrm>
              <a:off x="195038" y="749860"/>
              <a:ext cx="5747657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1"/>
          <p:cNvSpPr txBox="1">
            <a:spLocks noGrp="1"/>
          </p:cNvSpPr>
          <p:nvPr>
            <p:ph type="body" idx="1"/>
          </p:nvPr>
        </p:nvSpPr>
        <p:spPr>
          <a:xfrm>
            <a:off x="155577" y="2764976"/>
            <a:ext cx="3766991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spcBef>
                <a:spcPts val="0"/>
              </a:spcBef>
            </a:pPr>
            <a:r>
              <a:rPr lang="ru-RU" dirty="0">
                <a:latin typeface="+mj-lt"/>
              </a:rPr>
              <a:t>ФОМИН ВЛАДИСЛАВ СЕРГЕЕВИЧ</a:t>
            </a:r>
            <a:endParaRPr dirty="0">
              <a:latin typeface="+mj-lt"/>
            </a:endParaRPr>
          </a:p>
        </p:txBody>
      </p:sp>
      <p:sp>
        <p:nvSpPr>
          <p:cNvPr id="265" name="Google Shape;265;p11"/>
          <p:cNvSpPr txBox="1">
            <a:spLocks noGrp="1"/>
          </p:cNvSpPr>
          <p:nvPr>
            <p:ph type="body" idx="2"/>
          </p:nvPr>
        </p:nvSpPr>
        <p:spPr>
          <a:xfrm>
            <a:off x="155577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endParaRPr>
              <a:latin typeface="+mj-lt"/>
            </a:endParaRPr>
          </a:p>
        </p:txBody>
      </p:sp>
      <p:sp>
        <p:nvSpPr>
          <p:cNvPr id="266" name="Google Shape;266;p11"/>
          <p:cNvSpPr>
            <a:spLocks noGrp="1"/>
          </p:cNvSpPr>
          <p:nvPr>
            <p:ph type="pic" idx="3"/>
          </p:nvPr>
        </p:nvSpPr>
        <p:spPr>
          <a:xfrm>
            <a:off x="228603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267" name="Google Shape;267;p11"/>
          <p:cNvSpPr txBox="1">
            <a:spLocks noGrp="1"/>
          </p:cNvSpPr>
          <p:nvPr>
            <p:ph type="body" idx="4"/>
          </p:nvPr>
        </p:nvSpPr>
        <p:spPr>
          <a:xfrm>
            <a:off x="4509863" y="2764976"/>
            <a:ext cx="31222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>
              <a:spcBef>
                <a:spcPts val="0"/>
              </a:spcBef>
            </a:pPr>
            <a:r>
              <a:rPr lang="ru-RU" dirty="0">
                <a:latin typeface="+mj-lt"/>
              </a:rPr>
              <a:t>БИКЧУРИН НАИЛЬ ДАМИРОВИЧ</a:t>
            </a:r>
            <a:endParaRPr dirty="0">
              <a:latin typeface="+mj-lt"/>
            </a:endParaRPr>
          </a:p>
        </p:txBody>
      </p:sp>
      <p:sp>
        <p:nvSpPr>
          <p:cNvPr id="268" name="Google Shape;268;p11"/>
          <p:cNvSpPr txBox="1">
            <a:spLocks noGrp="1"/>
          </p:cNvSpPr>
          <p:nvPr>
            <p:ph type="body" idx="5"/>
          </p:nvPr>
        </p:nvSpPr>
        <p:spPr>
          <a:xfrm>
            <a:off x="4509863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endParaRPr>
              <a:latin typeface="+mj-lt"/>
            </a:endParaRPr>
          </a:p>
        </p:txBody>
      </p:sp>
      <p:sp>
        <p:nvSpPr>
          <p:cNvPr id="269" name="Google Shape;269;p11"/>
          <p:cNvSpPr>
            <a:spLocks noGrp="1"/>
          </p:cNvSpPr>
          <p:nvPr>
            <p:ph type="pic" idx="6"/>
          </p:nvPr>
        </p:nvSpPr>
        <p:spPr>
          <a:xfrm>
            <a:off x="4582889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270" name="Google Shape;270;p11"/>
          <p:cNvSpPr txBox="1">
            <a:spLocks noGrp="1"/>
          </p:cNvSpPr>
          <p:nvPr>
            <p:ph type="body" idx="7"/>
          </p:nvPr>
        </p:nvSpPr>
        <p:spPr>
          <a:xfrm>
            <a:off x="8457749" y="2764976"/>
            <a:ext cx="2987837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>
              <a:spcBef>
                <a:spcPts val="0"/>
              </a:spcBef>
            </a:pPr>
            <a:r>
              <a:rPr lang="ru-RU" dirty="0">
                <a:latin typeface="+mj-lt"/>
              </a:rPr>
              <a:t>БЕЛОКОПЫТОВ ЕГОР СЕРГЕЕВИЧ</a:t>
            </a:r>
            <a:endParaRPr dirty="0">
              <a:latin typeface="+mj-lt"/>
            </a:endParaRPr>
          </a:p>
        </p:txBody>
      </p:sp>
      <p:sp>
        <p:nvSpPr>
          <p:cNvPr id="271" name="Google Shape;271;p11"/>
          <p:cNvSpPr txBox="1">
            <a:spLocks noGrp="1"/>
          </p:cNvSpPr>
          <p:nvPr>
            <p:ph type="body" idx="8"/>
          </p:nvPr>
        </p:nvSpPr>
        <p:spPr>
          <a:xfrm>
            <a:off x="8457749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endParaRPr>
              <a:latin typeface="+mj-lt"/>
            </a:endParaRPr>
          </a:p>
        </p:txBody>
      </p:sp>
      <p:sp>
        <p:nvSpPr>
          <p:cNvPr id="272" name="Google Shape;272;p11"/>
          <p:cNvSpPr>
            <a:spLocks noGrp="1"/>
          </p:cNvSpPr>
          <p:nvPr>
            <p:ph type="pic" idx="9"/>
          </p:nvPr>
        </p:nvSpPr>
        <p:spPr>
          <a:xfrm>
            <a:off x="8530775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273" name="Google Shape;273;p11"/>
          <p:cNvSpPr txBox="1">
            <a:spLocks noGrp="1"/>
          </p:cNvSpPr>
          <p:nvPr>
            <p:ph type="body" idx="13"/>
          </p:nvPr>
        </p:nvSpPr>
        <p:spPr>
          <a:xfrm>
            <a:off x="155577" y="5900058"/>
            <a:ext cx="3444873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>
              <a:spcBef>
                <a:spcPts val="0"/>
              </a:spcBef>
            </a:pPr>
            <a:r>
              <a:rPr lang="ru-RU" dirty="0">
                <a:latin typeface="+mj-lt"/>
              </a:rPr>
              <a:t>ИВАНОВ АНТОН АЛЕКСАНДРОВИЧ</a:t>
            </a:r>
            <a:endParaRPr dirty="0">
              <a:latin typeface="+mj-lt"/>
            </a:endParaRPr>
          </a:p>
        </p:txBody>
      </p:sp>
      <p:sp>
        <p:nvSpPr>
          <p:cNvPr id="274" name="Google Shape;274;p11"/>
          <p:cNvSpPr txBox="1">
            <a:spLocks noGrp="1"/>
          </p:cNvSpPr>
          <p:nvPr>
            <p:ph type="body" idx="14"/>
          </p:nvPr>
        </p:nvSpPr>
        <p:spPr>
          <a:xfrm>
            <a:off x="155577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endParaRPr>
              <a:latin typeface="+mj-lt"/>
            </a:endParaRPr>
          </a:p>
        </p:txBody>
      </p:sp>
      <p:sp>
        <p:nvSpPr>
          <p:cNvPr id="275" name="Google Shape;275;p11"/>
          <p:cNvSpPr>
            <a:spLocks noGrp="1"/>
          </p:cNvSpPr>
          <p:nvPr>
            <p:ph type="pic" idx="15"/>
          </p:nvPr>
        </p:nvSpPr>
        <p:spPr>
          <a:xfrm>
            <a:off x="228603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276" name="Google Shape;276;p11"/>
          <p:cNvSpPr txBox="1">
            <a:spLocks noGrp="1"/>
          </p:cNvSpPr>
          <p:nvPr>
            <p:ph type="body" idx="16"/>
          </p:nvPr>
        </p:nvSpPr>
        <p:spPr>
          <a:xfrm>
            <a:off x="4509863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>
              <a:spcBef>
                <a:spcPts val="0"/>
              </a:spcBef>
            </a:pPr>
            <a:r>
              <a:rPr lang="ru-RU" dirty="0">
                <a:latin typeface="+mj-lt"/>
              </a:rPr>
              <a:t>ВЛАСЕНКО ОЛЕГ ЮРЬЕВИЧ</a:t>
            </a:r>
            <a:endParaRPr dirty="0">
              <a:latin typeface="+mj-lt"/>
            </a:endParaRPr>
          </a:p>
        </p:txBody>
      </p:sp>
      <p:sp>
        <p:nvSpPr>
          <p:cNvPr id="277" name="Google Shape;277;p11"/>
          <p:cNvSpPr txBox="1">
            <a:spLocks noGrp="1"/>
          </p:cNvSpPr>
          <p:nvPr>
            <p:ph type="body" idx="17"/>
          </p:nvPr>
        </p:nvSpPr>
        <p:spPr>
          <a:xfrm>
            <a:off x="4509863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endParaRPr>
              <a:latin typeface="+mj-lt"/>
            </a:endParaRPr>
          </a:p>
        </p:txBody>
      </p:sp>
      <p:sp>
        <p:nvSpPr>
          <p:cNvPr id="278" name="Google Shape;278;p11"/>
          <p:cNvSpPr>
            <a:spLocks noGrp="1"/>
          </p:cNvSpPr>
          <p:nvPr>
            <p:ph type="pic" idx="18"/>
          </p:nvPr>
        </p:nvSpPr>
        <p:spPr>
          <a:xfrm>
            <a:off x="4582889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279" name="Google Shape;279;p11"/>
          <p:cNvSpPr txBox="1">
            <a:spLocks noGrp="1"/>
          </p:cNvSpPr>
          <p:nvPr>
            <p:ph type="body" idx="19"/>
          </p:nvPr>
        </p:nvSpPr>
        <p:spPr>
          <a:xfrm>
            <a:off x="8457749" y="5900058"/>
            <a:ext cx="34190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>
              <a:spcBef>
                <a:spcPts val="0"/>
              </a:spcBef>
            </a:pPr>
            <a:r>
              <a:rPr lang="ru-RU" dirty="0">
                <a:latin typeface="+mj-lt"/>
              </a:rPr>
              <a:t>КЛИМОВ ВЛАДИСЛАВ АНАТОЛЬЕВИЧ</a:t>
            </a:r>
            <a:endParaRPr dirty="0">
              <a:latin typeface="+mj-lt"/>
            </a:endParaRPr>
          </a:p>
        </p:txBody>
      </p:sp>
      <p:sp>
        <p:nvSpPr>
          <p:cNvPr id="280" name="Google Shape;280;p11"/>
          <p:cNvSpPr txBox="1">
            <a:spLocks noGrp="1"/>
          </p:cNvSpPr>
          <p:nvPr>
            <p:ph type="body" idx="20"/>
          </p:nvPr>
        </p:nvSpPr>
        <p:spPr>
          <a:xfrm>
            <a:off x="8457749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endParaRPr>
              <a:latin typeface="+mj-lt"/>
            </a:endParaRPr>
          </a:p>
        </p:txBody>
      </p:sp>
      <p:sp>
        <p:nvSpPr>
          <p:cNvPr id="281" name="Google Shape;281;p11"/>
          <p:cNvSpPr>
            <a:spLocks noGrp="1"/>
          </p:cNvSpPr>
          <p:nvPr>
            <p:ph type="pic" idx="21"/>
          </p:nvPr>
        </p:nvSpPr>
        <p:spPr>
          <a:xfrm>
            <a:off x="8530775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2"/>
          <p:cNvSpPr txBox="1">
            <a:spLocks noGrp="1"/>
          </p:cNvSpPr>
          <p:nvPr>
            <p:ph type="body" idx="1"/>
          </p:nvPr>
        </p:nvSpPr>
        <p:spPr>
          <a:xfrm>
            <a:off x="155573" y="723899"/>
            <a:ext cx="11833227" cy="5604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>
              <a:spcBef>
                <a:spcPts val="0"/>
              </a:spcBef>
              <a:buAutoNum type="arabicPeriod"/>
            </a:pPr>
            <a:r>
              <a:rPr lang="ru-RU" sz="2200" dirty="0">
                <a:latin typeface="+mj-lt"/>
              </a:rPr>
              <a:t>Исследование и разработка: - Углубление исследований для поиска новых материалов и технологий. - Разработка усовершенствованных версий экструдера с фокусом на повышение производительности и расширение возможностей печати. </a:t>
            </a:r>
          </a:p>
          <a:p>
            <a:pPr marL="342900" lvl="0" indent="-342900">
              <a:spcBef>
                <a:spcPts val="0"/>
              </a:spcBef>
              <a:buAutoNum type="arabicPeriod"/>
            </a:pPr>
            <a:r>
              <a:rPr lang="ru-RU" sz="2200" dirty="0">
                <a:latin typeface="+mj-lt"/>
              </a:rPr>
              <a:t>Маркетинг и продажи: - Расширение онлайн-продаж и укрепление присутствия на платформах электронной коммерции. - Запуск целевых маркетинговых кампаний для привлечения внимания отраслевых профессионалов и образовательных учреждений.</a:t>
            </a:r>
          </a:p>
          <a:p>
            <a:pPr marL="342900" lvl="0" indent="-342900">
              <a:spcBef>
                <a:spcPts val="0"/>
              </a:spcBef>
              <a:buAutoNum type="arabicPeriod"/>
            </a:pPr>
            <a:r>
              <a:rPr lang="ru-RU" sz="2200" dirty="0">
                <a:latin typeface="+mj-lt"/>
              </a:rPr>
              <a:t>Партнёрства и расширение рынка: - Установление новых стратегических партнёрств с производителями 3D-принтеров и поставщиками материалов. - Исследование возможностей для расширения на новые рынки, включая региональные и глобальные.</a:t>
            </a:r>
          </a:p>
          <a:p>
            <a:pPr marL="342900" lvl="0" indent="-342900">
              <a:spcBef>
                <a:spcPts val="0"/>
              </a:spcBef>
              <a:buAutoNum type="arabicPeriod"/>
            </a:pPr>
            <a:r>
              <a:rPr lang="ru-RU" sz="2200" dirty="0">
                <a:latin typeface="+mj-lt"/>
              </a:rPr>
              <a:t>Образование и обучение: - Развитие программ обучения и тренингов для пользователей, учебных заведений и профессионалов в области 3D-печати. - Организация вебинаров и мастер-классов для поддержки и обучения клиентов.</a:t>
            </a:r>
          </a:p>
          <a:p>
            <a:pPr marL="342900" lvl="0" indent="-342900">
              <a:spcBef>
                <a:spcPts val="0"/>
              </a:spcBef>
              <a:buAutoNum type="arabicPeriod"/>
            </a:pPr>
            <a:r>
              <a:rPr lang="ru-RU" sz="2200" dirty="0">
                <a:latin typeface="+mj-lt"/>
              </a:rPr>
              <a:t>Сервисное обслуживание: - Запуск программы по обслуживанию и регулярным обновлениям ПО для улучшения функциональности экструдеров. - Внедрение системы обратной связи и поддержки для быстрого реагирования на потребности клиентов.</a:t>
            </a:r>
          </a:p>
          <a:p>
            <a:pPr marL="342900" lvl="0" indent="-342900">
              <a:spcBef>
                <a:spcPts val="0"/>
              </a:spcBef>
              <a:buAutoNum type="arabicPeriod"/>
            </a:pPr>
            <a:r>
              <a:rPr lang="ru-RU" sz="2200" dirty="0">
                <a:latin typeface="+mj-lt"/>
              </a:rPr>
              <a:t>Экологическая устойчивость: - Внедрение более экологически чистых материалов в производство. - Развитие и продвижение программы утилизации и переработки отходов от производства.</a:t>
            </a:r>
          </a:p>
          <a:p>
            <a:pPr marL="342900" lvl="0" indent="-342900">
              <a:spcBef>
                <a:spcPts val="0"/>
              </a:spcBef>
              <a:buAutoNum type="arabicPeriod"/>
            </a:pPr>
            <a:r>
              <a:rPr lang="ru-RU" sz="2200" dirty="0">
                <a:latin typeface="+mj-lt"/>
              </a:rPr>
              <a:t>Финансовая устойчивость: - Диверсификация источников доходов, включая дополнительные продукты и услуги. - Оптимизация операционных процессов с целью повышения эффективности и снижения затрат.</a:t>
            </a: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endParaRPr sz="2200" dirty="0">
              <a:latin typeface="+mj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2234</Words>
  <Application>Microsoft Office PowerPoint</Application>
  <PresentationFormat>Широкоэкранный</PresentationFormat>
  <Paragraphs>130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Roboto Medium</vt:lpstr>
      <vt:lpstr>Calibri</vt:lpstr>
      <vt:lpstr>Roboto</vt:lpstr>
      <vt:lpstr>Noto Sans Symbols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19365</dc:creator>
  <cp:lastModifiedBy>Владислав Фомин</cp:lastModifiedBy>
  <cp:revision>10</cp:revision>
  <dcterms:created xsi:type="dcterms:W3CDTF">2023-10-17T11:47:57Z</dcterms:created>
  <dcterms:modified xsi:type="dcterms:W3CDTF">2023-12-14T22:26:22Z</dcterms:modified>
</cp:coreProperties>
</file>