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1" r:id="rId2"/>
    <p:sldId id="282" r:id="rId3"/>
    <p:sldId id="283" r:id="rId4"/>
    <p:sldId id="286" r:id="rId5"/>
    <p:sldId id="284" r:id="rId6"/>
    <p:sldId id="285" r:id="rId7"/>
    <p:sldId id="287" r:id="rId8"/>
    <p:sldId id="28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185"/>
    <a:srgbClr val="F44C39"/>
    <a:srgbClr val="FF1A05"/>
    <a:srgbClr val="FBA918"/>
    <a:srgbClr val="8F00FF"/>
    <a:srgbClr val="FBB3C1"/>
    <a:srgbClr val="B8D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3407B-AE4B-4077-A065-0EC5C1F6B777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54F99-5904-482E-B6C6-B91810493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5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314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38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4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17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43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99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1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2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37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5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78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4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1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3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7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75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5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29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B8AB-1300-4FC7-AC49-95A38993C301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8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54199" y="1511051"/>
            <a:ext cx="5234998" cy="4382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70000" lnSpcReduction="20000"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Робот-сортировщик с компьютерным зрением</a:t>
            </a: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Команда: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Савостин Игорь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Кононенко Данил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Крючков Александр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Иванов Павел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Беляев Владимир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ilroy-ExtraBold"/>
                <a:ea typeface="Gilroy-ExtraBold"/>
                <a:cs typeface="Gilroy-ExtraBold"/>
                <a:sym typeface="Gilroy-ExtraBold"/>
              </a:rPr>
              <a:t>Петухов Максим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472145" y="-2"/>
            <a:ext cx="3752515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650" y="-12181"/>
            <a:ext cx="1308249" cy="9998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50" y="93652"/>
            <a:ext cx="1290844" cy="13905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6001530" y="1511051"/>
            <a:ext cx="2571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92" rtl="0">
              <a:buClrTx/>
            </a:pPr>
            <a:r>
              <a:rPr lang="ru-RU" sz="1600" b="1" kern="1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Марийский государственный университет</a:t>
            </a:r>
          </a:p>
        </p:txBody>
      </p:sp>
      <p:sp>
        <p:nvSpPr>
          <p:cNvPr id="17" name="Прямоугольник 9">
            <a:extLst>
              <a:ext uri="{FF2B5EF4-FFF2-40B4-BE49-F238E27FC236}">
                <a16:creationId xmlns:a16="http://schemas.microsoft.com/office/drawing/2014/main" id="{4CC42A92-6C3D-4EC5-8E42-3F69F2031899}"/>
              </a:ext>
            </a:extLst>
          </p:cNvPr>
          <p:cNvSpPr/>
          <p:nvPr/>
        </p:nvSpPr>
        <p:spPr>
          <a:xfrm>
            <a:off x="-16387" y="-4606"/>
            <a:ext cx="6121526" cy="1234676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FC02671-237B-4327-8A04-73E8883B4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142" y="0"/>
            <a:ext cx="1778747" cy="884629"/>
          </a:xfrm>
          <a:prstGeom prst="rect">
            <a:avLst/>
          </a:prstGeom>
        </p:spPr>
      </p:pic>
      <p:pic>
        <p:nvPicPr>
          <p:cNvPr id="20" name="object 7">
            <a:extLst>
              <a:ext uri="{FF2B5EF4-FFF2-40B4-BE49-F238E27FC236}">
                <a16:creationId xmlns:a16="http://schemas.microsoft.com/office/drawing/2014/main" id="{769AB50B-9913-4C5C-A1BA-A3EF32F8A60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930" y="125863"/>
            <a:ext cx="2029188" cy="638175"/>
          </a:xfrm>
          <a:prstGeom prst="rect">
            <a:avLst/>
          </a:prstGeom>
        </p:spPr>
      </p:pic>
      <p:pic>
        <p:nvPicPr>
          <p:cNvPr id="21" name="object 18">
            <a:extLst>
              <a:ext uri="{FF2B5EF4-FFF2-40B4-BE49-F238E27FC236}">
                <a16:creationId xmlns:a16="http://schemas.microsoft.com/office/drawing/2014/main" id="{B703030A-C8F3-48A8-BBB1-7B829ED3800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75359" y="125863"/>
            <a:ext cx="1628775" cy="571500"/>
          </a:xfrm>
          <a:prstGeom prst="rect">
            <a:avLst/>
          </a:prstGeom>
        </p:spPr>
      </p:pic>
      <p:sp>
        <p:nvSpPr>
          <p:cNvPr id="22" name="Объект 2"/>
          <p:cNvSpPr txBox="1">
            <a:spLocks/>
          </p:cNvSpPr>
          <p:nvPr/>
        </p:nvSpPr>
        <p:spPr>
          <a:xfrm>
            <a:off x="8572936" y="1969019"/>
            <a:ext cx="3534072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6B218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Акселератор МарГУ 12.25</a:t>
            </a:r>
            <a:endParaRPr lang="ru-RU" sz="2400" b="1" dirty="0">
              <a:solidFill>
                <a:srgbClr val="6B2185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56" y="3130062"/>
            <a:ext cx="3751979" cy="37519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753" y="5271404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97-8390-7717-a150-c17bf8823631.jpg"/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8290561" y="0"/>
            <a:ext cx="394062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7680" y="411481"/>
            <a:ext cx="5242560" cy="754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Что такое робот-сортировщик с компьютерным зрением?</a:t>
            </a:r>
            <a:endParaRPr lang="en-US" sz="2933" dirty="0"/>
          </a:p>
        </p:txBody>
      </p:sp>
      <p:sp>
        <p:nvSpPr>
          <p:cNvPr id="4" name="Text 1"/>
          <p:cNvSpPr/>
          <p:nvPr/>
        </p:nvSpPr>
        <p:spPr>
          <a:xfrm>
            <a:off x="487680" y="2057401"/>
            <a:ext cx="5242560" cy="3634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67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000" dirty="0">
                <a:solidFill>
                  <a:srgbClr val="000000"/>
                </a:solidFill>
              </a:rPr>
              <a:t>Робот-сортировщик с компьютерным зрением — это автоматизированная система, использующая камеры и алгоритмы обработки изображений для сортировки объектов по заданным критериям. Система способна распознавать и классифицировать предметы на основе их формы, цвета, размера и других характеристик, что позволяет повысить точность и скорость сортировки, а также снизить затраты на рабочую силу.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736" y="0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9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a0-9e58-7750-b4be-32aa66fe2f1d.jpg"/>
          <p:cNvPicPr>
            <a:picLocks noChangeAspect="1"/>
          </p:cNvPicPr>
          <p:nvPr/>
        </p:nvPicPr>
        <p:blipFill>
          <a:blip r:embed="rId3"/>
          <a:srcRect t="19079" b="19079"/>
          <a:stretch/>
        </p:blipFill>
        <p:spPr>
          <a:xfrm>
            <a:off x="6096001" y="342900"/>
            <a:ext cx="5693228" cy="61613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7680" y="411480"/>
            <a:ext cx="52425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Принцип работы</a:t>
            </a:r>
            <a:endParaRPr lang="en-US" sz="2933" dirty="0"/>
          </a:p>
        </p:txBody>
      </p:sp>
      <p:sp>
        <p:nvSpPr>
          <p:cNvPr id="4" name="Text 1"/>
          <p:cNvSpPr/>
          <p:nvPr/>
        </p:nvSpPr>
        <p:spPr>
          <a:xfrm>
            <a:off x="487680" y="1028700"/>
            <a:ext cx="524256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Использование камер высокого разрешения для захвата изображений объектов.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Анализ изображений в реальном времени с помощью алгоритмов компьютерного зрения.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Автоматическое распознавание и сортировка объектов на основе заданных критериев.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175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70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97-8531-73b6-8ff4-c8e922391a2f.jpg"/>
          <p:cNvPicPr>
            <a:picLocks noChangeAspect="1"/>
          </p:cNvPicPr>
          <p:nvPr/>
        </p:nvPicPr>
        <p:blipFill>
          <a:blip r:embed="rId3"/>
          <a:srcRect t="17857" b="17857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0" y="411480"/>
            <a:ext cx="52425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Преимущества и применение</a:t>
            </a:r>
            <a:endParaRPr lang="en-US" sz="2933" dirty="0"/>
          </a:p>
        </p:txBody>
      </p:sp>
      <p:sp>
        <p:nvSpPr>
          <p:cNvPr id="4" name="Text 1"/>
          <p:cNvSpPr/>
          <p:nvPr/>
        </p:nvSpPr>
        <p:spPr>
          <a:xfrm>
            <a:off x="6583680" y="1028700"/>
            <a:ext cx="52425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67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000" dirty="0">
                <a:solidFill>
                  <a:srgbClr val="000000"/>
                </a:solidFill>
              </a:rPr>
              <a:t>Робот-сортировщик с компьютерным зрением повышает точность и скорость сортировки на 30%, снижает затраты на рабочую силу на 20%. Применяется в переработке отходов, пищевой промышленности, логистике. Автоматизация процессов позволяет предприятиям экономить ресурсы и повышать производительность.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5" y="5301175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5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97-8662-7596-94e7-f09557fafc88.jpg"/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6096001" y="2057401"/>
            <a:ext cx="5660572" cy="44522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7680" y="411481"/>
            <a:ext cx="5242560" cy="754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Целевые группы нашего продукта</a:t>
            </a:r>
            <a:endParaRPr lang="en-US" sz="2933" dirty="0"/>
          </a:p>
        </p:txBody>
      </p:sp>
      <p:sp>
        <p:nvSpPr>
          <p:cNvPr id="4" name="Text 1"/>
          <p:cNvSpPr/>
          <p:nvPr/>
        </p:nvSpPr>
        <p:spPr>
          <a:xfrm>
            <a:off x="121920" y="1371600"/>
            <a:ext cx="573024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67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000" dirty="0">
                <a:solidFill>
                  <a:srgbClr val="000000"/>
                </a:solidFill>
              </a:rPr>
              <a:t>Наш продукт будет интересен следующим группам: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Производственным предприятиям, стремящимся повысить эффективность сортировки и снизить затраты на рабочую силу.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Компаниям, занимающимся переработкой отходов, для повышения точности и скорости сортировки.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Предприятиям пищевой промышленности, нуждающимся в автоматизации сортировки продуктов.</a:t>
            </a:r>
            <a:endParaRPr lang="en-US" sz="2000" dirty="0"/>
          </a:p>
          <a:p>
            <a:pPr marL="237061" indent="-237061">
              <a:lnSpc>
                <a:spcPts val="2360"/>
              </a:lnSpc>
              <a:spcBef>
                <a:spcPts val="133"/>
              </a:spcBef>
              <a:spcAft>
                <a:spcPts val="133"/>
              </a:spcAft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Логистическим компаниям, желающим оптимизировать процессы сортировки товаров.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5" y="0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5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a0-f82d-7a02-9724-7040ec8c9f4f.jpg"/>
          <p:cNvPicPr>
            <a:picLocks noChangeAspect="1"/>
          </p:cNvPicPr>
          <p:nvPr/>
        </p:nvPicPr>
        <p:blipFill>
          <a:blip r:embed="rId3"/>
          <a:srcRect t="3262" b="3262"/>
          <a:stretch/>
        </p:blipFill>
        <p:spPr>
          <a:xfrm>
            <a:off x="365761" y="342900"/>
            <a:ext cx="3766457" cy="61613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11040" y="411481"/>
            <a:ext cx="5242560" cy="754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Бизнес-модель робота-сортировщика</a:t>
            </a:r>
            <a:endParaRPr lang="en-US" sz="2933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2218" y="1165860"/>
            <a:ext cx="8059783" cy="4739759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r>
              <a:rPr lang="ru-RU" sz="2000" b="1" dirty="0"/>
              <a:t>Создание ценности:</a:t>
            </a:r>
            <a:r>
              <a:rPr lang="ru-RU" sz="2000" dirty="0"/>
              <a:t> Разработка высокоточных роботов для сортировки, снижающих затраты и повышающих качество производства</a:t>
            </a:r>
            <a:r>
              <a:rPr lang="ru-RU" sz="2000" dirty="0"/>
              <a:t>.</a:t>
            </a:r>
          </a:p>
          <a:p>
            <a:r>
              <a:rPr lang="ru-RU" sz="2000" b="1" dirty="0"/>
              <a:t>Привлечение </a:t>
            </a:r>
            <a:r>
              <a:rPr lang="ru-RU" sz="2000" b="1" dirty="0"/>
              <a:t>потребителей:</a:t>
            </a:r>
            <a:r>
              <a:rPr lang="ru-RU" sz="2000" dirty="0"/>
              <a:t> Производственные предприятия, логистические центры, переработчики, торговые сети и аптеки</a:t>
            </a:r>
            <a:r>
              <a:rPr lang="ru-RU" sz="2000" dirty="0"/>
              <a:t>.</a:t>
            </a:r>
          </a:p>
          <a:p>
            <a:r>
              <a:rPr lang="ru-RU" sz="2000" b="1" dirty="0"/>
              <a:t>Организация </a:t>
            </a:r>
            <a:r>
              <a:rPr lang="ru-RU" sz="2000" b="1" dirty="0"/>
              <a:t>процессов:</a:t>
            </a:r>
            <a:r>
              <a:rPr lang="ru-RU" sz="2000" dirty="0"/>
              <a:t> Прямые продажи крупным клиентам, интеграция с существующими системами, обслуживание и поставка запчастей</a:t>
            </a:r>
            <a:r>
              <a:rPr lang="ru-RU" sz="2000" dirty="0"/>
              <a:t>.</a:t>
            </a:r>
          </a:p>
          <a:p>
            <a:r>
              <a:rPr lang="ru-RU" sz="2000" b="1" dirty="0"/>
              <a:t>Управление </a:t>
            </a:r>
            <a:r>
              <a:rPr lang="ru-RU" sz="2000" b="1" dirty="0"/>
              <a:t>ресурсами:</a:t>
            </a:r>
            <a:r>
              <a:rPr lang="ru-RU" sz="2000" dirty="0"/>
              <a:t> Инновационная разработка и производство, партнерства с ведущими поставщиками компонентов, инвестиции в исследования</a:t>
            </a:r>
            <a:r>
              <a:rPr lang="ru-RU" sz="2000" dirty="0"/>
              <a:t>.</a:t>
            </a:r>
          </a:p>
          <a:p>
            <a:r>
              <a:rPr lang="ru-RU" sz="2000" b="1" dirty="0"/>
              <a:t>Продвижение</a:t>
            </a:r>
            <a:r>
              <a:rPr lang="ru-RU" sz="2000" b="1" dirty="0"/>
              <a:t>:</a:t>
            </a:r>
            <a:r>
              <a:rPr lang="ru-RU" sz="2000" dirty="0"/>
              <a:t> Специализированные выставки, онлайн-ресурсы, сотрудничество с отраслевыми ассоциациями и госструктурами</a:t>
            </a:r>
            <a:r>
              <a:rPr lang="ru-RU" sz="2000" dirty="0"/>
              <a:t>.</a:t>
            </a:r>
          </a:p>
          <a:p>
            <a:r>
              <a:rPr lang="ru-RU" sz="2000" b="1" dirty="0"/>
              <a:t>Получение </a:t>
            </a:r>
            <a:r>
              <a:rPr lang="ru-RU" sz="2000" b="1" dirty="0"/>
              <a:t>дохода:</a:t>
            </a:r>
            <a:r>
              <a:rPr lang="ru-RU" sz="2000" dirty="0"/>
              <a:t> Продажа роботов, услуги установки, обслуживания, обучение персонала, контракты на техподдержку и модернизацию.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174" y="0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80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ab561-a0ca-78af-ac4c-f1d9eaf372b0/019ac5a0-fbfd-70b9-968b-f95b559dcc1b.jpg"/>
          <p:cNvPicPr>
            <a:picLocks noChangeAspect="1"/>
          </p:cNvPicPr>
          <p:nvPr/>
        </p:nvPicPr>
        <p:blipFill>
          <a:blip r:embed="rId3"/>
          <a:srcRect t="19372" b="19372"/>
          <a:stretch/>
        </p:blipFill>
        <p:spPr>
          <a:xfrm>
            <a:off x="6096001" y="342900"/>
            <a:ext cx="5747657" cy="616131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1520" y="6858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en-US" sz="2933" b="1" dirty="0">
                <a:solidFill>
                  <a:srgbClr val="000000"/>
                </a:solidFill>
              </a:rPr>
              <a:t>План и необходимые ресурсы</a:t>
            </a:r>
            <a:endParaRPr lang="en-US" sz="2933" dirty="0"/>
          </a:p>
        </p:txBody>
      </p:sp>
      <p:sp>
        <p:nvSpPr>
          <p:cNvPr id="5" name="Text 1"/>
          <p:cNvSpPr/>
          <p:nvPr/>
        </p:nvSpPr>
        <p:spPr>
          <a:xfrm>
            <a:off x="731520" y="1920240"/>
            <a:ext cx="365760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667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000" dirty="0">
                <a:solidFill>
                  <a:srgbClr val="000000"/>
                </a:solidFill>
              </a:rPr>
              <a:t>Необходимо начальное финансирование, производственные мощности и маркетинговая стратегия для коммерциализации.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175"/>
            <a:ext cx="1556825" cy="15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2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85799"/>
            <a:ext cx="3657600" cy="692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933"/>
              </a:lnSpc>
              <a:spcBef>
                <a:spcPts val="1600"/>
              </a:spcBef>
              <a:spcAft>
                <a:spcPts val="1600"/>
              </a:spcAft>
            </a:pPr>
            <a:r>
              <a:rPr lang="ru-RU" sz="2933" b="1" dirty="0" smtClean="0">
                <a:solidFill>
                  <a:srgbClr val="000000"/>
                </a:solidFill>
              </a:rPr>
              <a:t>Наша команда:</a:t>
            </a:r>
            <a:endParaRPr lang="en-US" sz="2933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1520" y="1719751"/>
            <a:ext cx="248998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Савостин Игорь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Кононенко Данил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Крючков Александр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Иванов Павел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Беляев Владимир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500" dirty="0">
                <a:solidFill>
                  <a:schemeClr val="tx1">
                    <a:lumMod val="95000"/>
                    <a:lumOff val="5000"/>
                  </a:schemeClr>
                </a:solidFill>
                <a:ea typeface="Gilroy-ExtraBold"/>
                <a:cs typeface="Gilroy-ExtraBold"/>
                <a:sym typeface="Gilroy-ExtraBold"/>
              </a:rPr>
              <a:t>Петухов Максим</a:t>
            </a:r>
            <a:endParaRPr lang="ru-RU" sz="1500" dirty="0">
              <a:solidFill>
                <a:schemeClr val="tx1">
                  <a:lumMod val="95000"/>
                  <a:lumOff val="5000"/>
                </a:schemeClr>
              </a:solidFill>
              <a:ea typeface="Gilroy-ExtraBold"/>
              <a:cs typeface="Gilroy-ExtraBold"/>
              <a:sym typeface="Gilroy-Extra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54" y="1"/>
            <a:ext cx="5205046" cy="52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31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201</Words>
  <Application>Microsoft Office PowerPoint</Application>
  <PresentationFormat>Широкоэкранный</PresentationFormat>
  <Paragraphs>48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Gilroy-ExtraBold</vt:lpstr>
      <vt:lpstr>Gilroy-Light</vt:lpstr>
      <vt:lpstr>Helvetica Neue</vt:lpstr>
      <vt:lpstr>Lato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koji</cp:lastModifiedBy>
  <cp:revision>43</cp:revision>
  <dcterms:created xsi:type="dcterms:W3CDTF">2022-10-03T11:11:40Z</dcterms:created>
  <dcterms:modified xsi:type="dcterms:W3CDTF">2025-11-27T14:23:28Z</dcterms:modified>
</cp:coreProperties>
</file>