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8" r:id="rId11"/>
    <p:sldId id="266" r:id="rId12"/>
    <p:sldId id="267" r:id="rId13"/>
  </p:sldIdLst>
  <p:sldSz cx="18288000" cy="10287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DM Sans" pitchFamily="2" charset="0"/>
      <p:regular r:id="rId18"/>
    </p:embeddedFont>
    <p:embeddedFont>
      <p:font typeface="DM Sans Bold" charset="0"/>
      <p:regular r:id="rId19"/>
    </p:embeddedFont>
    <p:embeddedFont>
      <p:font typeface="DM Sans Italics" panose="020B0604020202020204" charset="0"/>
      <p:regular r:id="rId20"/>
    </p:embeddedFont>
    <p:embeddedFont>
      <p:font typeface="Montserrat Classic" panose="020B0604020202020204" charset="0"/>
      <p:regular r:id="rId21"/>
    </p:embeddedFont>
    <p:embeddedFont>
      <p:font typeface="Montserrat Classic Bold" panose="020B0604020202020204" charset="0"/>
      <p:regular r:id="rId22"/>
    </p:embeddedFont>
    <p:embeddedFont>
      <p:font typeface="Montserrat Light" panose="00000400000000000000" pitchFamily="2" charset="-52"/>
      <p:regular r:id="rId23"/>
    </p:embeddedFont>
    <p:embeddedFont>
      <p:font typeface="Oswald" panose="00000500000000000000" pitchFamily="2" charset="-52"/>
      <p:regular r:id="rId24"/>
    </p:embeddedFont>
    <p:embeddedFont>
      <p:font typeface="Oswald Bold" panose="00000800000000000000" charset="-52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78D8"/>
    <a:srgbClr val="08BDA6"/>
    <a:srgbClr val="55D8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70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3.svg"/><Relationship Id="rId4" Type="http://schemas.openxmlformats.org/officeDocument/2006/relationships/image" Target="../media/image6.jpeg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Relationship Id="rId1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8.jpeg"/><Relationship Id="rId4" Type="http://schemas.openxmlformats.org/officeDocument/2006/relationships/image" Target="../media/image3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9.png"/><Relationship Id="rId7" Type="http://schemas.openxmlformats.org/officeDocument/2006/relationships/image" Target="../media/image3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0.svg"/><Relationship Id="rId5" Type="http://schemas.openxmlformats.org/officeDocument/2006/relationships/image" Target="../media/image5.png"/><Relationship Id="rId10" Type="http://schemas.openxmlformats.org/officeDocument/2006/relationships/image" Target="../media/image39.png"/><Relationship Id="rId4" Type="http://schemas.openxmlformats.org/officeDocument/2006/relationships/image" Target="../media/image30.svg"/><Relationship Id="rId9" Type="http://schemas.openxmlformats.org/officeDocument/2006/relationships/image" Target="../media/image3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.svg"/><Relationship Id="rId9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 flipH="1" flipV="1"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7659121">
            <a:off x="15091031" y="5585714"/>
            <a:ext cx="7629294" cy="782856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-3258071" y="-4629150"/>
            <a:ext cx="9022634" cy="9258300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4236347" y="1922018"/>
            <a:ext cx="9815307" cy="4208864"/>
            <a:chOff x="0" y="0"/>
            <a:chExt cx="1895495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95495" cy="812800"/>
            </a:xfrm>
            <a:custGeom>
              <a:avLst/>
              <a:gdLst/>
              <a:ahLst/>
              <a:cxnLst/>
              <a:rect l="l" t="t" r="r" b="b"/>
              <a:pathLst>
                <a:path w="1895495" h="812800">
                  <a:moveTo>
                    <a:pt x="0" y="0"/>
                  </a:moveTo>
                  <a:lnTo>
                    <a:pt x="1895495" y="0"/>
                  </a:lnTo>
                  <a:lnTo>
                    <a:pt x="1895495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000000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5741933" y="525532"/>
            <a:ext cx="1169094" cy="1169094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4236347" y="3068554"/>
            <a:ext cx="9815307" cy="2766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84"/>
              </a:lnSpc>
            </a:pPr>
            <a:r>
              <a:rPr lang="en-US" sz="16437" spc="1610">
                <a:solidFill>
                  <a:srgbClr val="231F20"/>
                </a:solidFill>
                <a:latin typeface="Oswald Bold"/>
              </a:rPr>
              <a:t>БОТОВ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236347" y="2157876"/>
            <a:ext cx="9815307" cy="1186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48"/>
              </a:lnSpc>
            </a:pPr>
            <a:r>
              <a:rPr lang="en-US" sz="7063" spc="692">
                <a:solidFill>
                  <a:srgbClr val="231F20"/>
                </a:solidFill>
                <a:latin typeface="Oswald Bold"/>
              </a:rPr>
              <a:t>РАЗРАБОТКА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19596" y="6202345"/>
            <a:ext cx="12848809" cy="441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1"/>
              </a:lnSpc>
            </a:pPr>
            <a:r>
              <a:rPr lang="en-US" sz="2653" spc="140">
                <a:solidFill>
                  <a:srgbClr val="231F20"/>
                </a:solidFill>
                <a:latin typeface="Montserrat Classic Bold"/>
              </a:rPr>
              <a:t>КУРСЫ ПО РАЗРАБОТКЕ ТЕЛЕГРАМ БОТОВ НА AIOGRAM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608228" y="7149500"/>
            <a:ext cx="5227658" cy="353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33"/>
              </a:lnSpc>
            </a:pPr>
            <a:r>
              <a:rPr lang="en-US" sz="2053" spc="108">
                <a:solidFill>
                  <a:srgbClr val="231F20"/>
                </a:solidFill>
                <a:latin typeface="Montserrat Classic"/>
              </a:rPr>
              <a:t>НОМЕР ЗАЯВКИ: </a:t>
            </a:r>
            <a:r>
              <a:rPr lang="en-US" sz="2053" spc="108">
                <a:solidFill>
                  <a:srgbClr val="231F20"/>
                </a:solidFill>
                <a:latin typeface="Montserrat Classic Bold"/>
              </a:rPr>
              <a:t>СТС </a:t>
            </a:r>
            <a:r>
              <a:rPr lang="en-US" sz="2053" spc="108">
                <a:solidFill>
                  <a:srgbClr val="231F20"/>
                </a:solidFill>
                <a:latin typeface="Montserrat Classic"/>
              </a:rPr>
              <a:t>- 307422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698597" y="6720183"/>
            <a:ext cx="10003697" cy="353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33"/>
              </a:lnSpc>
            </a:pPr>
            <a:r>
              <a:rPr lang="en-US" sz="2053" spc="108">
                <a:solidFill>
                  <a:srgbClr val="231F20"/>
                </a:solidFill>
                <a:latin typeface="Montserrat Classic"/>
              </a:rPr>
              <a:t>РУКОВОДИТЕЛЬ ПРОЕКТА: АБДУЛЬМИНОВ НИКИТА АЛЕКСЕЕВИЧ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393660" y="1538248"/>
            <a:ext cx="1865640" cy="284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94"/>
              </a:lnSpc>
              <a:spcBef>
                <a:spcPct val="0"/>
              </a:spcBef>
            </a:pPr>
            <a:r>
              <a:rPr lang="en-US" sz="1735" spc="170">
                <a:solidFill>
                  <a:srgbClr val="231F20"/>
                </a:solidFill>
                <a:latin typeface="Montserrat Classic Bold"/>
              </a:rPr>
              <a:t>KIU,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 flipH="1" flipV="1"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3662994" y="337474"/>
            <a:ext cx="4296549" cy="9570246"/>
            <a:chOff x="0" y="0"/>
            <a:chExt cx="1131601" cy="25205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31601" cy="2520559"/>
            </a:xfrm>
            <a:custGeom>
              <a:avLst/>
              <a:gdLst/>
              <a:ahLst/>
              <a:cxnLst/>
              <a:rect l="l" t="t" r="r" b="b"/>
              <a:pathLst>
                <a:path w="1131601" h="2520559">
                  <a:moveTo>
                    <a:pt x="0" y="0"/>
                  </a:moveTo>
                  <a:lnTo>
                    <a:pt x="1131601" y="0"/>
                  </a:lnTo>
                  <a:lnTo>
                    <a:pt x="1131601" y="2520559"/>
                  </a:lnTo>
                  <a:lnTo>
                    <a:pt x="0" y="2520559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46379"/>
          <a:stretch>
            <a:fillRect/>
          </a:stretch>
        </p:blipFill>
        <p:spPr>
          <a:xfrm>
            <a:off x="2263373" y="5467555"/>
            <a:ext cx="9752965" cy="103284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24936" r="24936"/>
          <a:stretch>
            <a:fillRect/>
          </a:stretch>
        </p:blipFill>
        <p:spPr>
          <a:xfrm>
            <a:off x="10758785" y="1049603"/>
            <a:ext cx="6176060" cy="8208697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2142191" y="3013428"/>
            <a:ext cx="9610044" cy="3048492"/>
            <a:chOff x="0" y="0"/>
            <a:chExt cx="3682024" cy="116800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682024" cy="1168009"/>
            </a:xfrm>
            <a:custGeom>
              <a:avLst/>
              <a:gdLst/>
              <a:ahLst/>
              <a:cxnLst/>
              <a:rect l="l" t="t" r="r" b="b"/>
              <a:pathLst>
                <a:path w="3682024" h="1168009">
                  <a:moveTo>
                    <a:pt x="0" y="0"/>
                  </a:moveTo>
                  <a:lnTo>
                    <a:pt x="3682024" y="0"/>
                  </a:lnTo>
                  <a:lnTo>
                    <a:pt x="3682024" y="1168009"/>
                  </a:lnTo>
                  <a:lnTo>
                    <a:pt x="0" y="1168009"/>
                  </a:lnTo>
                  <a:close/>
                </a:path>
              </a:pathLst>
            </a:custGeom>
            <a:solidFill>
              <a:srgbClr val="EFEFE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374606" y="3912834"/>
            <a:ext cx="1156649" cy="1173721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46379"/>
          <a:stretch>
            <a:fillRect/>
          </a:stretch>
        </p:blipFill>
        <p:spPr>
          <a:xfrm>
            <a:off x="2142191" y="7932977"/>
            <a:ext cx="9752965" cy="1032847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2142191" y="6500402"/>
            <a:ext cx="9610044" cy="1948998"/>
            <a:chOff x="0" y="0"/>
            <a:chExt cx="3682024" cy="74674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682024" cy="746746"/>
            </a:xfrm>
            <a:custGeom>
              <a:avLst/>
              <a:gdLst/>
              <a:ahLst/>
              <a:cxnLst/>
              <a:rect l="l" t="t" r="r" b="b"/>
              <a:pathLst>
                <a:path w="3682024" h="746746">
                  <a:moveTo>
                    <a:pt x="0" y="0"/>
                  </a:moveTo>
                  <a:lnTo>
                    <a:pt x="3682024" y="0"/>
                  </a:lnTo>
                  <a:lnTo>
                    <a:pt x="3682024" y="746746"/>
                  </a:lnTo>
                  <a:lnTo>
                    <a:pt x="0" y="746746"/>
                  </a:lnTo>
                  <a:close/>
                </a:path>
              </a:pathLst>
            </a:custGeom>
            <a:solidFill>
              <a:srgbClr val="EFEFEF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2371799" y="6885529"/>
            <a:ext cx="1159455" cy="1178744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2142191" y="888605"/>
            <a:ext cx="7416941" cy="1686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774"/>
              </a:lnSpc>
            </a:pPr>
            <a:r>
              <a:rPr lang="en-US" sz="9981" spc="978">
                <a:solidFill>
                  <a:srgbClr val="231F20"/>
                </a:solidFill>
                <a:latin typeface="Oswald Bold"/>
              </a:rPr>
              <a:t>ПРОБЛЕМА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68990" y="3184499"/>
            <a:ext cx="7926167" cy="2687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82"/>
              </a:lnSpc>
              <a:spcBef>
                <a:spcPct val="0"/>
              </a:spcBef>
            </a:pPr>
            <a:r>
              <a:rPr lang="en-US" sz="1943" spc="190">
                <a:solidFill>
                  <a:srgbClr val="231F20"/>
                </a:solidFill>
                <a:latin typeface="DM Sans"/>
              </a:rPr>
              <a:t>Наш проект решает проблему нехватки квалифицированных специалистов по разработке телеграмм ботов, которая является актуальной в современном мире. Благодаря нашим курсам, мы можем помочь людям с различными уровнями подготовки овладеть необходимыми знаниями и навыками для создания своих собственных ботов на aiogram.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039070" y="6681259"/>
            <a:ext cx="7418351" cy="1539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50"/>
              </a:lnSpc>
              <a:spcBef>
                <a:spcPct val="0"/>
              </a:spcBef>
            </a:pPr>
            <a:r>
              <a:rPr lang="en-US" sz="2210" spc="216">
                <a:solidFill>
                  <a:srgbClr val="231F20"/>
                </a:solidFill>
                <a:latin typeface="DM Sans"/>
              </a:rPr>
              <a:t>Наш курс может помочь молодым людям, которые только начинают свою карьеру в IT-сфере, найти работу и повысить свой уровень дохода.</a:t>
            </a: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-2779578" y="7341318"/>
            <a:ext cx="7616557" cy="781549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 flipH="1" flipV="1"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307472" y="6672678"/>
            <a:ext cx="7673056" cy="767305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024816" y="5501099"/>
            <a:ext cx="2238367" cy="223836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663659" y="6071953"/>
            <a:ext cx="960682" cy="105254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539534" y="7377531"/>
            <a:ext cx="2238367" cy="223836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510099" y="7377531"/>
            <a:ext cx="2238367" cy="223836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4994936" y="7891202"/>
            <a:ext cx="1268693" cy="121102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2106315" y="7936159"/>
            <a:ext cx="1104804" cy="1121111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774426" y="1878505"/>
            <a:ext cx="3474003" cy="3303085"/>
            <a:chOff x="0" y="-349679"/>
            <a:chExt cx="914964" cy="86995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14964" cy="170593"/>
            </a:xfrm>
            <a:custGeom>
              <a:avLst/>
              <a:gdLst/>
              <a:ahLst/>
              <a:cxnLst/>
              <a:rect l="l" t="t" r="r" b="b"/>
              <a:pathLst>
                <a:path w="914964" h="170593">
                  <a:moveTo>
                    <a:pt x="0" y="0"/>
                  </a:moveTo>
                  <a:lnTo>
                    <a:pt x="914964" y="0"/>
                  </a:lnTo>
                  <a:lnTo>
                    <a:pt x="914964" y="170593"/>
                  </a:lnTo>
                  <a:lnTo>
                    <a:pt x="0" y="17059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4073" y="-349679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 dirty="0">
                  <a:solidFill>
                    <a:srgbClr val="FFFFFF"/>
                  </a:solidFill>
                  <a:latin typeface="DM Sans Bold"/>
                </a:rPr>
                <a:t>Objective n° 1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887170" y="570935"/>
            <a:ext cx="11552977" cy="2378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87"/>
              </a:lnSpc>
            </a:pPr>
            <a:r>
              <a:rPr lang="en-US" sz="6947" spc="368">
                <a:solidFill>
                  <a:srgbClr val="231F20"/>
                </a:solidFill>
                <a:latin typeface="Oswald Bold"/>
              </a:rPr>
              <a:t>ПРЕДПОЛАГАЕМЫЕ ПОТРЕБИТЕЛИ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70493" y="4015757"/>
            <a:ext cx="3360904" cy="170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74"/>
              </a:lnSpc>
              <a:spcBef>
                <a:spcPct val="0"/>
              </a:spcBef>
            </a:pP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Студенты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,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которые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хотят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научиться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создавать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телеграм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ботов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и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использовать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aiogram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7218805" y="1842503"/>
            <a:ext cx="3474003" cy="3303085"/>
            <a:chOff x="0" y="-359161"/>
            <a:chExt cx="914964" cy="86995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4964" cy="170593"/>
            </a:xfrm>
            <a:custGeom>
              <a:avLst/>
              <a:gdLst/>
              <a:ahLst/>
              <a:cxnLst/>
              <a:rect l="l" t="t" r="r" b="b"/>
              <a:pathLst>
                <a:path w="914964" h="170593">
                  <a:moveTo>
                    <a:pt x="0" y="0"/>
                  </a:moveTo>
                  <a:lnTo>
                    <a:pt x="914964" y="0"/>
                  </a:lnTo>
                  <a:lnTo>
                    <a:pt x="914964" y="170593"/>
                  </a:lnTo>
                  <a:lnTo>
                    <a:pt x="0" y="17059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12963" y="-359161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 dirty="0">
                  <a:solidFill>
                    <a:srgbClr val="FFFFFF"/>
                  </a:solidFill>
                  <a:latin typeface="DM Sans Bold"/>
                </a:rPr>
                <a:t>Objective n° 2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5864337" y="3966259"/>
            <a:ext cx="6254887" cy="1363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74"/>
              </a:lnSpc>
              <a:spcBef>
                <a:spcPct val="0"/>
              </a:spcBef>
            </a:pP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Компании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,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которые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хотят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создать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собственных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телеграм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ботов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для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своих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клиентов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и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узнать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,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как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использовать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aiogram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3284209" y="1840415"/>
            <a:ext cx="3474003" cy="3303085"/>
            <a:chOff x="0" y="-359711"/>
            <a:chExt cx="914964" cy="86995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14964" cy="170593"/>
            </a:xfrm>
            <a:custGeom>
              <a:avLst/>
              <a:gdLst/>
              <a:ahLst/>
              <a:cxnLst/>
              <a:rect l="l" t="t" r="r" b="b"/>
              <a:pathLst>
                <a:path w="914964" h="170593">
                  <a:moveTo>
                    <a:pt x="0" y="0"/>
                  </a:moveTo>
                  <a:lnTo>
                    <a:pt x="914964" y="0"/>
                  </a:lnTo>
                  <a:lnTo>
                    <a:pt x="914964" y="170593"/>
                  </a:lnTo>
                  <a:lnTo>
                    <a:pt x="0" y="17059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37945" y="-359711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 dirty="0">
                  <a:solidFill>
                    <a:srgbClr val="FFFFFF"/>
                  </a:solidFill>
                  <a:latin typeface="DM Sans Bold"/>
                </a:rPr>
                <a:t>Objective n° 3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3432864" y="4008004"/>
            <a:ext cx="3360904" cy="3421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74"/>
              </a:lnSpc>
              <a:spcBef>
                <a:spcPct val="0"/>
              </a:spcBef>
            </a:pP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Маркетологи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и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предприниматели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,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которые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хотят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создать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телеграм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ботов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для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своих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бизнесов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и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узнать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,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как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использовать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aiogram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для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создания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более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продвинутых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 </a:t>
            </a:r>
            <a:r>
              <a:rPr lang="en-US" sz="2010" spc="197" dirty="0" err="1">
                <a:solidFill>
                  <a:srgbClr val="231F20"/>
                </a:solidFill>
                <a:latin typeface="DM Sans"/>
              </a:rPr>
              <a:t>ботов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.</a:t>
            </a: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4479722" y="-4833750"/>
            <a:ext cx="7616557" cy="7815497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-4176364">
            <a:off x="-4105129" y="6530238"/>
            <a:ext cx="7616557" cy="7815497"/>
          </a:xfrm>
          <a:prstGeom prst="rect">
            <a:avLst/>
          </a:prstGeom>
        </p:spPr>
      </p:pic>
      <p:sp>
        <p:nvSpPr>
          <p:cNvPr id="25" name="TextBox 14">
            <a:extLst>
              <a:ext uri="{FF2B5EF4-FFF2-40B4-BE49-F238E27FC236}">
                <a16:creationId xmlns:a16="http://schemas.microsoft.com/office/drawing/2014/main" id="{7CC6A875-C4BB-C5F4-7FC8-9DECF8B6ADED}"/>
              </a:ext>
            </a:extLst>
          </p:cNvPr>
          <p:cNvSpPr txBox="1"/>
          <p:nvPr/>
        </p:nvSpPr>
        <p:spPr>
          <a:xfrm>
            <a:off x="1558302" y="6076254"/>
            <a:ext cx="3360904" cy="698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74"/>
              </a:lnSpc>
              <a:spcBef>
                <a:spcPct val="0"/>
              </a:spcBef>
            </a:pPr>
            <a:r>
              <a:rPr lang="ru-RU" sz="2010" spc="197" dirty="0">
                <a:solidFill>
                  <a:srgbClr val="231F20"/>
                </a:solidFill>
                <a:latin typeface="DM Sans"/>
              </a:rPr>
              <a:t>Группы по 20-30 человек</a:t>
            </a:r>
            <a:endParaRPr lang="en-US" sz="2010" spc="197" dirty="0">
              <a:solidFill>
                <a:srgbClr val="231F20"/>
              </a:solidFill>
              <a:latin typeface="DM Sans"/>
            </a:endParaRPr>
          </a:p>
        </p:txBody>
      </p:sp>
      <p:sp>
        <p:nvSpPr>
          <p:cNvPr id="27" name="TextBox 14">
            <a:extLst>
              <a:ext uri="{FF2B5EF4-FFF2-40B4-BE49-F238E27FC236}">
                <a16:creationId xmlns:a16="http://schemas.microsoft.com/office/drawing/2014/main" id="{7979505F-1783-18D8-8BBC-50ECC70F8AFB}"/>
              </a:ext>
            </a:extLst>
          </p:cNvPr>
          <p:cNvSpPr txBox="1"/>
          <p:nvPr/>
        </p:nvSpPr>
        <p:spPr>
          <a:xfrm>
            <a:off x="9845792" y="5292771"/>
            <a:ext cx="3360904" cy="342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74"/>
              </a:lnSpc>
              <a:spcBef>
                <a:spcPct val="0"/>
              </a:spcBef>
            </a:pPr>
            <a:r>
              <a:rPr lang="ru-RU" sz="2010" spc="197" dirty="0">
                <a:solidFill>
                  <a:srgbClr val="231F20"/>
                </a:solidFill>
                <a:latin typeface="DM Sans"/>
              </a:rPr>
              <a:t>1-2 компании в группе</a:t>
            </a:r>
            <a:endParaRPr lang="en-US" sz="2010" spc="197" dirty="0">
              <a:solidFill>
                <a:srgbClr val="231F20"/>
              </a:solidFill>
              <a:latin typeface="DM Sans"/>
            </a:endParaRPr>
          </a:p>
        </p:txBody>
      </p:sp>
      <p:sp>
        <p:nvSpPr>
          <p:cNvPr id="28" name="TextBox 14">
            <a:extLst>
              <a:ext uri="{FF2B5EF4-FFF2-40B4-BE49-F238E27FC236}">
                <a16:creationId xmlns:a16="http://schemas.microsoft.com/office/drawing/2014/main" id="{E0C1C964-0412-89D0-63F7-17E560232433}"/>
              </a:ext>
            </a:extLst>
          </p:cNvPr>
          <p:cNvSpPr txBox="1"/>
          <p:nvPr/>
        </p:nvSpPr>
        <p:spPr>
          <a:xfrm>
            <a:off x="13547309" y="7576294"/>
            <a:ext cx="3360904" cy="1057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74"/>
              </a:lnSpc>
              <a:spcBef>
                <a:spcPct val="0"/>
              </a:spcBef>
            </a:pPr>
            <a:r>
              <a:rPr lang="ru-RU" sz="2010" spc="197" dirty="0">
                <a:solidFill>
                  <a:srgbClr val="231F20"/>
                </a:solidFill>
                <a:latin typeface="DM Sans"/>
              </a:rPr>
              <a:t>Группы по 20-30 человек, открытые вебинары.</a:t>
            </a:r>
            <a:endParaRPr lang="en-US" sz="2010" spc="197" dirty="0">
              <a:solidFill>
                <a:srgbClr val="231F20"/>
              </a:solidFill>
              <a:latin typeface="DM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 flipH="1" flipV="1"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260724" y="3289180"/>
            <a:ext cx="1662009" cy="252515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035253">
            <a:off x="15331117" y="4817487"/>
            <a:ext cx="7835077" cy="1093902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3799902" y="6214866"/>
            <a:ext cx="1042752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/>
          <p:nvPr/>
        </p:nvGrpSpPr>
        <p:grpSpPr>
          <a:xfrm>
            <a:off x="4886357" y="5995206"/>
            <a:ext cx="410744" cy="41074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778330" y="7997209"/>
            <a:ext cx="2626797" cy="1040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86"/>
              </a:lnSpc>
            </a:pPr>
            <a:r>
              <a:rPr lang="en-US" sz="1511" spc="148">
                <a:solidFill>
                  <a:srgbClr val="231F20"/>
                </a:solidFill>
                <a:latin typeface="DM Sans"/>
              </a:rPr>
              <a:t>Студенты, желающие понять принцип работы библиотеки aiogram.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04960" y="3640964"/>
            <a:ext cx="1641381" cy="910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00"/>
              </a:lnSpc>
            </a:pPr>
            <a:r>
              <a:rPr lang="en-US" sz="5362" spc="525">
                <a:solidFill>
                  <a:srgbClr val="FFFBFB"/>
                </a:solidFill>
                <a:latin typeface="DM Sans Bold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561568" y="6558800"/>
            <a:ext cx="3128166" cy="1256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8"/>
              </a:lnSpc>
            </a:pPr>
            <a:r>
              <a:rPr lang="en-US" sz="2419" spc="237">
                <a:solidFill>
                  <a:srgbClr val="231F20"/>
                </a:solidFill>
                <a:latin typeface="DM Sans Bold"/>
              </a:rPr>
              <a:t>ПРЕДСТАВИТЕЛИ СОЦИАЛЬНЫЙ СФЕР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191399" y="3304446"/>
            <a:ext cx="1662009" cy="2525152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8817031" y="6023781"/>
            <a:ext cx="410744" cy="410744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8203203" y="3630714"/>
            <a:ext cx="1662009" cy="921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93"/>
              </a:lnSpc>
            </a:pPr>
            <a:r>
              <a:rPr lang="en-US" sz="5430" spc="532">
                <a:solidFill>
                  <a:srgbClr val="FFFBFB"/>
                </a:solidFill>
                <a:latin typeface="DM Sans Bold"/>
              </a:rPr>
              <a:t>02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2122074" y="3289180"/>
            <a:ext cx="1662009" cy="2525152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>
            <a:off x="12747706" y="6048801"/>
            <a:ext cx="410744" cy="410744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2113112" y="3676104"/>
            <a:ext cx="1662009" cy="921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93"/>
              </a:lnSpc>
            </a:pPr>
            <a:r>
              <a:rPr lang="en-US" sz="5430" spc="532">
                <a:solidFill>
                  <a:srgbClr val="FFFBFB"/>
                </a:solidFill>
                <a:latin typeface="DM Sans Bold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548729" y="7997209"/>
            <a:ext cx="2626797" cy="1563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86"/>
              </a:lnSpc>
            </a:pPr>
            <a:r>
              <a:rPr lang="en-US" sz="1511" spc="148">
                <a:solidFill>
                  <a:srgbClr val="231F20"/>
                </a:solidFill>
                <a:latin typeface="DM Sans"/>
              </a:rPr>
              <a:t>Программисты, которые уже работают с Python и желающие изучить aiogram для новых потенциальных клиентов.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740814" y="6558800"/>
            <a:ext cx="4242628" cy="1256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8"/>
              </a:lnSpc>
            </a:pPr>
            <a:r>
              <a:rPr lang="en-US" sz="2419" spc="237">
                <a:solidFill>
                  <a:srgbClr val="231F20"/>
                </a:solidFill>
                <a:latin typeface="DM Sans Bold"/>
              </a:rPr>
              <a:t>ПРЕДСТАВИТЕЛИ ПРОФЕССИОНАЛЬНЫЙ ГРУПП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555410" y="7997209"/>
            <a:ext cx="2777413" cy="1563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86"/>
              </a:lnSpc>
            </a:pPr>
            <a:r>
              <a:rPr lang="en-US" sz="1511" spc="148">
                <a:solidFill>
                  <a:srgbClr val="231F20"/>
                </a:solidFill>
                <a:latin typeface="DM Sans"/>
              </a:rPr>
              <a:t>Маркетологи, предприниматели, компании, которые хотят создать ботов для своих личных проектов или для удовольствия.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179724" y="6650045"/>
            <a:ext cx="3546708" cy="835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8"/>
              </a:lnSpc>
            </a:pPr>
            <a:r>
              <a:rPr lang="en-US" sz="2419" spc="237">
                <a:solidFill>
                  <a:srgbClr val="231F20"/>
                </a:solidFill>
                <a:latin typeface="DM Sans Bold"/>
              </a:rPr>
              <a:t>НЕОПРЕДЕЛЕННЫЙ ШИРОКИЙ КРУГ</a:t>
            </a: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10799999">
            <a:off x="-4273509" y="-3847454"/>
            <a:ext cx="7835077" cy="10939025"/>
          </a:xfrm>
          <a:prstGeom prst="rect">
            <a:avLst/>
          </a:prstGeom>
        </p:spPr>
      </p:pic>
      <p:sp>
        <p:nvSpPr>
          <p:cNvPr id="27" name="TextBox 27"/>
          <p:cNvSpPr txBox="1"/>
          <p:nvPr/>
        </p:nvSpPr>
        <p:spPr>
          <a:xfrm>
            <a:off x="3085639" y="397793"/>
            <a:ext cx="11552977" cy="2378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87"/>
              </a:lnSpc>
            </a:pPr>
            <a:r>
              <a:rPr lang="en-US" sz="6947" spc="368">
                <a:solidFill>
                  <a:srgbClr val="231F20"/>
                </a:solidFill>
                <a:latin typeface="Oswald Bold"/>
              </a:rPr>
              <a:t>КАЧЕСТВЕННАЯ ОЦЕНКА КОЛ-ВА ПОТРЕБИТЕЛЕЙ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 flipH="1" flipV="1"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0" y="0"/>
            <a:ext cx="18288000" cy="3086100"/>
            <a:chOff x="0" y="0"/>
            <a:chExt cx="4816593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812800"/>
            </a:xfrm>
            <a:custGeom>
              <a:avLst/>
              <a:gdLst/>
              <a:ahLst/>
              <a:cxnLst/>
              <a:rect l="l" t="t" r="r" b="b"/>
              <a:pathLst>
                <a:path w="4816592" h="812800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3451022" y="-4729397"/>
            <a:ext cx="7616557" cy="781549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-2851369" y="-3442596"/>
            <a:ext cx="6709932" cy="688519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rcRect t="2892" b="15142"/>
          <a:stretch>
            <a:fillRect/>
          </a:stretch>
        </p:blipFill>
        <p:spPr>
          <a:xfrm>
            <a:off x="2163000" y="3875422"/>
            <a:ext cx="4473739" cy="2443073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2163000" y="3442596"/>
            <a:ext cx="4473739" cy="636748"/>
            <a:chOff x="0" y="0"/>
            <a:chExt cx="1178269" cy="16770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78269" cy="167703"/>
            </a:xfrm>
            <a:custGeom>
              <a:avLst/>
              <a:gdLst/>
              <a:ahLst/>
              <a:cxnLst/>
              <a:rect l="l" t="t" r="r" b="b"/>
              <a:pathLst>
                <a:path w="1178269" h="167703">
                  <a:moveTo>
                    <a:pt x="0" y="0"/>
                  </a:moveTo>
                  <a:lnTo>
                    <a:pt x="1178269" y="0"/>
                  </a:lnTo>
                  <a:lnTo>
                    <a:pt x="1178269" y="167703"/>
                  </a:lnTo>
                  <a:lnTo>
                    <a:pt x="0" y="16770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>
                  <a:solidFill>
                    <a:srgbClr val="FFFFFF"/>
                  </a:solidFill>
                  <a:latin typeface="DM Sans Italics"/>
                </a:rPr>
                <a:t>Mission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690980" y="1232286"/>
            <a:ext cx="10906040" cy="1349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2"/>
              </a:lnSpc>
            </a:pPr>
            <a:r>
              <a:rPr lang="en-US" sz="8030" spc="786">
                <a:solidFill>
                  <a:srgbClr val="FFFFFF"/>
                </a:solidFill>
                <a:latin typeface="Oswald Bold"/>
              </a:rPr>
              <a:t>ИННОВАЦИОННОСТЬ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6893475" y="3510391"/>
            <a:ext cx="10058618" cy="2808103"/>
            <a:chOff x="0" y="0"/>
            <a:chExt cx="1942483" cy="54229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42483" cy="542290"/>
            </a:xfrm>
            <a:custGeom>
              <a:avLst/>
              <a:gdLst/>
              <a:ahLst/>
              <a:cxnLst/>
              <a:rect l="l" t="t" r="r" b="b"/>
              <a:pathLst>
                <a:path w="1942483" h="542290">
                  <a:moveTo>
                    <a:pt x="0" y="0"/>
                  </a:moveTo>
                  <a:lnTo>
                    <a:pt x="1942483" y="0"/>
                  </a:lnTo>
                  <a:lnTo>
                    <a:pt x="1942483" y="542290"/>
                  </a:lnTo>
                  <a:lnTo>
                    <a:pt x="0" y="54229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000000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984097" y="3578031"/>
            <a:ext cx="9967996" cy="2396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7768" lvl="1" indent="-213884">
              <a:lnSpc>
                <a:spcPts val="2734"/>
              </a:lnSpc>
              <a:buFont typeface="Arial"/>
              <a:buChar char="•"/>
            </a:pPr>
            <a:r>
              <a:rPr lang="en-US" sz="1981" spc="194">
                <a:solidFill>
                  <a:srgbClr val="231F20"/>
                </a:solidFill>
                <a:latin typeface="DM Sans"/>
              </a:rPr>
              <a:t>Наш курс по разработке телеграмм ботов на aiogram - это уникальный продукт, который позволяет студентам научиться создавать ботов на одной из самых передовых и популярных библиотек Python для разработки телеграмм ботов - aiogram. Наш курс будет создан на основе передовых технологий и методов обучения, что позволит нам предоставлять студентам актуальные знания и навыки в области разработки ботов.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6"/>
          <a:srcRect t="9043" b="9043"/>
          <a:stretch>
            <a:fillRect/>
          </a:stretch>
        </p:blipFill>
        <p:spPr>
          <a:xfrm>
            <a:off x="11410691" y="6937093"/>
            <a:ext cx="4473739" cy="2443073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>
            <a:off x="11410691" y="6504266"/>
            <a:ext cx="4473739" cy="636748"/>
            <a:chOff x="0" y="0"/>
            <a:chExt cx="1178269" cy="16770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78269" cy="167703"/>
            </a:xfrm>
            <a:custGeom>
              <a:avLst/>
              <a:gdLst/>
              <a:ahLst/>
              <a:cxnLst/>
              <a:rect l="l" t="t" r="r" b="b"/>
              <a:pathLst>
                <a:path w="1178269" h="167703">
                  <a:moveTo>
                    <a:pt x="0" y="0"/>
                  </a:moveTo>
                  <a:lnTo>
                    <a:pt x="1178269" y="0"/>
                  </a:lnTo>
                  <a:lnTo>
                    <a:pt x="1178269" y="167703"/>
                  </a:lnTo>
                  <a:lnTo>
                    <a:pt x="0" y="16770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>
                  <a:solidFill>
                    <a:srgbClr val="FFFFFF"/>
                  </a:solidFill>
                  <a:latin typeface="DM Sans Italics"/>
                </a:rPr>
                <a:t>Vision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179166" y="6572062"/>
            <a:ext cx="9034431" cy="2808103"/>
            <a:chOff x="0" y="0"/>
            <a:chExt cx="1744696" cy="54229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744696" cy="542290"/>
            </a:xfrm>
            <a:custGeom>
              <a:avLst/>
              <a:gdLst/>
              <a:ahLst/>
              <a:cxnLst/>
              <a:rect l="l" t="t" r="r" b="b"/>
              <a:pathLst>
                <a:path w="1744696" h="542290">
                  <a:moveTo>
                    <a:pt x="0" y="0"/>
                  </a:moveTo>
                  <a:lnTo>
                    <a:pt x="1744696" y="0"/>
                  </a:lnTo>
                  <a:lnTo>
                    <a:pt x="1744696" y="542290"/>
                  </a:lnTo>
                  <a:lnTo>
                    <a:pt x="0" y="54229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000000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2380523" y="6709020"/>
            <a:ext cx="8512431" cy="273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7768" lvl="1" indent="-213884">
              <a:lnSpc>
                <a:spcPts val="2734"/>
              </a:lnSpc>
              <a:buFont typeface="Arial"/>
              <a:buChar char="•"/>
            </a:pPr>
            <a:r>
              <a:rPr lang="en-US" sz="1981" spc="194">
                <a:solidFill>
                  <a:srgbClr val="231F20"/>
                </a:solidFill>
                <a:latin typeface="DM Sans"/>
              </a:rPr>
              <a:t>Мы предполагаем индивидуальную поддержку и помощь нашим студентам на каждом этапе обучения, включая поддержку в режиме реального времени от опытных преподавателей. Это поможет нашим студентам получить максимальную практическую пользу от курса и повысить свои шансы на успех в карьере.</a:t>
            </a:r>
          </a:p>
          <a:p>
            <a:pPr>
              <a:lnSpc>
                <a:spcPts val="2734"/>
              </a:lnSpc>
            </a:pPr>
            <a:endParaRPr lang="en-US" sz="1981" spc="194">
              <a:solidFill>
                <a:srgbClr val="231F20"/>
              </a:solidFill>
              <a:latin typeface="DM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 flipH="1" flipV="1"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3407869">
            <a:off x="12052165" y="1118883"/>
            <a:ext cx="12471670" cy="535148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 l="19020" r="35752"/>
          <a:stretch>
            <a:fillRect/>
          </a:stretch>
        </p:blipFill>
        <p:spPr>
          <a:xfrm>
            <a:off x="11489411" y="664311"/>
            <a:ext cx="6021895" cy="887644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 t="46379"/>
          <a:stretch>
            <a:fillRect/>
          </a:stretch>
        </p:blipFill>
        <p:spPr>
          <a:xfrm>
            <a:off x="9644441" y="6904717"/>
            <a:ext cx="3689940" cy="390768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9657708" y="4092522"/>
            <a:ext cx="2879026" cy="2841025"/>
            <a:chOff x="0" y="0"/>
            <a:chExt cx="1279723" cy="12628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79723" cy="1262832"/>
            </a:xfrm>
            <a:custGeom>
              <a:avLst/>
              <a:gdLst/>
              <a:ahLst/>
              <a:cxnLst/>
              <a:rect l="l" t="t" r="r" b="b"/>
              <a:pathLst>
                <a:path w="1279723" h="1262832">
                  <a:moveTo>
                    <a:pt x="0" y="0"/>
                  </a:moveTo>
                  <a:lnTo>
                    <a:pt x="1279723" y="0"/>
                  </a:lnTo>
                  <a:lnTo>
                    <a:pt x="1279723" y="1262832"/>
                  </a:lnTo>
                  <a:lnTo>
                    <a:pt x="0" y="1262832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114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3407869">
            <a:off x="-5660887" y="10311076"/>
            <a:ext cx="12471670" cy="535148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336156" y="4439470"/>
            <a:ext cx="1511742" cy="1554127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028700" y="644605"/>
            <a:ext cx="9817165" cy="2560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903"/>
              </a:lnSpc>
            </a:pPr>
            <a:r>
              <a:rPr lang="en-US" sz="9431" spc="924">
                <a:solidFill>
                  <a:srgbClr val="231F20"/>
                </a:solidFill>
                <a:latin typeface="Oswald Bold"/>
              </a:rPr>
              <a:t>АНАЛОГИ</a:t>
            </a:r>
          </a:p>
          <a:p>
            <a:pPr marL="0" lvl="0" indent="0">
              <a:lnSpc>
                <a:spcPts val="9903"/>
              </a:lnSpc>
            </a:pPr>
            <a:r>
              <a:rPr lang="en-US" sz="9431" spc="924">
                <a:solidFill>
                  <a:srgbClr val="231F20"/>
                </a:solidFill>
                <a:latin typeface="Oswald Bold"/>
              </a:rPr>
              <a:t>И КОНКУРЕНТЫ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3407261"/>
            <a:ext cx="8114358" cy="2735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4517" lvl="1" indent="-247258">
              <a:lnSpc>
                <a:spcPts val="3160"/>
              </a:lnSpc>
              <a:buFont typeface="Arial"/>
              <a:buChar char="•"/>
            </a:pPr>
            <a:r>
              <a:rPr lang="en-US" sz="2290" spc="224">
                <a:solidFill>
                  <a:srgbClr val="231F20"/>
                </a:solidFill>
                <a:latin typeface="DM Sans"/>
              </a:rPr>
              <a:t>аналоги могут включать в себя курсы по разработке ботов для других мессенджеров, таких как Facebook Messenger или WhatsApp, или курсы по разработке чат-ботов с использованием других фреймворков, таких как Botpress или Dialogflow.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6448778"/>
            <a:ext cx="8919132" cy="3126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4517" lvl="1" indent="-247258">
              <a:lnSpc>
                <a:spcPts val="3160"/>
              </a:lnSpc>
              <a:buFont typeface="Arial"/>
              <a:buChar char="•"/>
            </a:pPr>
            <a:r>
              <a:rPr lang="en-US" sz="2290" spc="224">
                <a:solidFill>
                  <a:srgbClr val="231F20"/>
                </a:solidFill>
                <a:latin typeface="DM Sans"/>
              </a:rPr>
              <a:t>существуют онлайн-курсы, блоги, форумы и сообщества, которые обсуждают процесс создания телеграм ботов на aiogram и могут содержать полезную информацию и рекомендации. Однако, такие ресурсы не будут иметь такой же уровень структурированности и глубины знаний, как курсы, созданные специально для обучения aiogram.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96683" y="6218454"/>
            <a:ext cx="2601076" cy="413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7"/>
              </a:lnSpc>
            </a:pPr>
            <a:r>
              <a:rPr lang="en-US" sz="2418" spc="236">
                <a:solidFill>
                  <a:srgbClr val="FDFBFB"/>
                </a:solidFill>
                <a:latin typeface="DM Sans Bold"/>
              </a:rPr>
              <a:t>COMPETITORS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 flipH="1" flipV="1"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887923">
            <a:off x="13475833" y="-8787301"/>
            <a:ext cx="13977230" cy="14342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4260093" y="4434807"/>
            <a:ext cx="2932415" cy="2569638"/>
            <a:chOff x="0" y="0"/>
            <a:chExt cx="1075555" cy="94249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75555" cy="942495"/>
            </a:xfrm>
            <a:custGeom>
              <a:avLst/>
              <a:gdLst/>
              <a:ahLst/>
              <a:cxnLst/>
              <a:rect l="l" t="t" r="r" b="b"/>
              <a:pathLst>
                <a:path w="1075555" h="942495">
                  <a:moveTo>
                    <a:pt x="81844" y="0"/>
                  </a:moveTo>
                  <a:lnTo>
                    <a:pt x="993712" y="0"/>
                  </a:lnTo>
                  <a:cubicBezTo>
                    <a:pt x="1015418" y="0"/>
                    <a:pt x="1036235" y="8623"/>
                    <a:pt x="1051584" y="23971"/>
                  </a:cubicBezTo>
                  <a:cubicBezTo>
                    <a:pt x="1066932" y="39320"/>
                    <a:pt x="1075555" y="60137"/>
                    <a:pt x="1075555" y="81844"/>
                  </a:cubicBezTo>
                  <a:lnTo>
                    <a:pt x="1075555" y="860652"/>
                  </a:lnTo>
                  <a:cubicBezTo>
                    <a:pt x="1075555" y="882358"/>
                    <a:pt x="1066932" y="903175"/>
                    <a:pt x="1051584" y="918524"/>
                  </a:cubicBezTo>
                  <a:cubicBezTo>
                    <a:pt x="1036235" y="933873"/>
                    <a:pt x="1015418" y="942495"/>
                    <a:pt x="993712" y="942495"/>
                  </a:cubicBezTo>
                  <a:lnTo>
                    <a:pt x="81844" y="942495"/>
                  </a:lnTo>
                  <a:cubicBezTo>
                    <a:pt x="36643" y="942495"/>
                    <a:pt x="0" y="905853"/>
                    <a:pt x="0" y="860652"/>
                  </a:cubicBezTo>
                  <a:lnTo>
                    <a:pt x="0" y="81844"/>
                  </a:lnTo>
                  <a:cubicBezTo>
                    <a:pt x="0" y="60137"/>
                    <a:pt x="8623" y="39320"/>
                    <a:pt x="23971" y="23971"/>
                  </a:cubicBezTo>
                  <a:cubicBezTo>
                    <a:pt x="39320" y="8623"/>
                    <a:pt x="60137" y="0"/>
                    <a:pt x="81844" y="0"/>
                  </a:cubicBezTo>
                  <a:close/>
                </a:path>
              </a:pathLst>
            </a:custGeom>
            <a:solidFill>
              <a:srgbClr val="FFFFFF">
                <a:alpha val="98824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271190" y="7118745"/>
            <a:ext cx="2932415" cy="847111"/>
            <a:chOff x="0" y="0"/>
            <a:chExt cx="1075555" cy="31070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75555" cy="310705"/>
            </a:xfrm>
            <a:custGeom>
              <a:avLst/>
              <a:gdLst/>
              <a:ahLst/>
              <a:cxnLst/>
              <a:rect l="l" t="t" r="r" b="b"/>
              <a:pathLst>
                <a:path w="1075555" h="310705">
                  <a:moveTo>
                    <a:pt x="81844" y="0"/>
                  </a:moveTo>
                  <a:lnTo>
                    <a:pt x="993712" y="0"/>
                  </a:lnTo>
                  <a:cubicBezTo>
                    <a:pt x="1015418" y="0"/>
                    <a:pt x="1036235" y="8623"/>
                    <a:pt x="1051584" y="23971"/>
                  </a:cubicBezTo>
                  <a:cubicBezTo>
                    <a:pt x="1066932" y="39320"/>
                    <a:pt x="1075555" y="60137"/>
                    <a:pt x="1075555" y="81844"/>
                  </a:cubicBezTo>
                  <a:lnTo>
                    <a:pt x="1075555" y="228861"/>
                  </a:lnTo>
                  <a:cubicBezTo>
                    <a:pt x="1075555" y="250567"/>
                    <a:pt x="1066932" y="271385"/>
                    <a:pt x="1051584" y="286733"/>
                  </a:cubicBezTo>
                  <a:cubicBezTo>
                    <a:pt x="1036235" y="302082"/>
                    <a:pt x="1015418" y="310705"/>
                    <a:pt x="993712" y="310705"/>
                  </a:cubicBezTo>
                  <a:lnTo>
                    <a:pt x="81844" y="310705"/>
                  </a:lnTo>
                  <a:cubicBezTo>
                    <a:pt x="36643" y="310705"/>
                    <a:pt x="0" y="274062"/>
                    <a:pt x="0" y="228861"/>
                  </a:cubicBezTo>
                  <a:lnTo>
                    <a:pt x="0" y="81844"/>
                  </a:lnTo>
                  <a:cubicBezTo>
                    <a:pt x="0" y="60137"/>
                    <a:pt x="8623" y="39320"/>
                    <a:pt x="23971" y="23971"/>
                  </a:cubicBezTo>
                  <a:cubicBezTo>
                    <a:pt x="39320" y="8623"/>
                    <a:pt x="60137" y="0"/>
                    <a:pt x="81844" y="0"/>
                  </a:cubicBezTo>
                  <a:close/>
                </a:path>
              </a:pathLst>
            </a:custGeom>
            <a:solidFill>
              <a:srgbClr val="FFFFFF">
                <a:alpha val="98824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070732" y="5281918"/>
            <a:ext cx="2932415" cy="2351362"/>
            <a:chOff x="0" y="0"/>
            <a:chExt cx="1075555" cy="86243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75555" cy="862436"/>
            </a:xfrm>
            <a:custGeom>
              <a:avLst/>
              <a:gdLst/>
              <a:ahLst/>
              <a:cxnLst/>
              <a:rect l="l" t="t" r="r" b="b"/>
              <a:pathLst>
                <a:path w="1075555" h="862436">
                  <a:moveTo>
                    <a:pt x="81844" y="0"/>
                  </a:moveTo>
                  <a:lnTo>
                    <a:pt x="993712" y="0"/>
                  </a:lnTo>
                  <a:cubicBezTo>
                    <a:pt x="1015418" y="0"/>
                    <a:pt x="1036235" y="8623"/>
                    <a:pt x="1051584" y="23971"/>
                  </a:cubicBezTo>
                  <a:cubicBezTo>
                    <a:pt x="1066932" y="39320"/>
                    <a:pt x="1075555" y="60137"/>
                    <a:pt x="1075555" y="81844"/>
                  </a:cubicBezTo>
                  <a:lnTo>
                    <a:pt x="1075555" y="780592"/>
                  </a:lnTo>
                  <a:cubicBezTo>
                    <a:pt x="1075555" y="825793"/>
                    <a:pt x="1038913" y="862436"/>
                    <a:pt x="993712" y="862436"/>
                  </a:cubicBezTo>
                  <a:lnTo>
                    <a:pt x="81844" y="862436"/>
                  </a:lnTo>
                  <a:cubicBezTo>
                    <a:pt x="60137" y="862436"/>
                    <a:pt x="39320" y="853813"/>
                    <a:pt x="23971" y="838465"/>
                  </a:cubicBezTo>
                  <a:cubicBezTo>
                    <a:pt x="8623" y="823116"/>
                    <a:pt x="0" y="802299"/>
                    <a:pt x="0" y="780592"/>
                  </a:cubicBezTo>
                  <a:lnTo>
                    <a:pt x="0" y="81844"/>
                  </a:lnTo>
                  <a:cubicBezTo>
                    <a:pt x="0" y="60137"/>
                    <a:pt x="8623" y="39320"/>
                    <a:pt x="23971" y="23971"/>
                  </a:cubicBezTo>
                  <a:cubicBezTo>
                    <a:pt x="39320" y="8623"/>
                    <a:pt x="60137" y="0"/>
                    <a:pt x="81844" y="0"/>
                  </a:cubicBezTo>
                  <a:close/>
                </a:path>
              </a:pathLst>
            </a:custGeom>
            <a:solidFill>
              <a:srgbClr val="FFFFFF">
                <a:alpha val="98824"/>
              </a:srgbClr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070732" y="7742714"/>
            <a:ext cx="2932415" cy="847111"/>
            <a:chOff x="0" y="0"/>
            <a:chExt cx="1075555" cy="31070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75555" cy="310705"/>
            </a:xfrm>
            <a:custGeom>
              <a:avLst/>
              <a:gdLst/>
              <a:ahLst/>
              <a:cxnLst/>
              <a:rect l="l" t="t" r="r" b="b"/>
              <a:pathLst>
                <a:path w="1075555" h="310705">
                  <a:moveTo>
                    <a:pt x="81844" y="0"/>
                  </a:moveTo>
                  <a:lnTo>
                    <a:pt x="993712" y="0"/>
                  </a:lnTo>
                  <a:cubicBezTo>
                    <a:pt x="1015418" y="0"/>
                    <a:pt x="1036235" y="8623"/>
                    <a:pt x="1051584" y="23971"/>
                  </a:cubicBezTo>
                  <a:cubicBezTo>
                    <a:pt x="1066932" y="39320"/>
                    <a:pt x="1075555" y="60137"/>
                    <a:pt x="1075555" y="81844"/>
                  </a:cubicBezTo>
                  <a:lnTo>
                    <a:pt x="1075555" y="228861"/>
                  </a:lnTo>
                  <a:cubicBezTo>
                    <a:pt x="1075555" y="250567"/>
                    <a:pt x="1066932" y="271385"/>
                    <a:pt x="1051584" y="286733"/>
                  </a:cubicBezTo>
                  <a:cubicBezTo>
                    <a:pt x="1036235" y="302082"/>
                    <a:pt x="1015418" y="310705"/>
                    <a:pt x="993712" y="310705"/>
                  </a:cubicBezTo>
                  <a:lnTo>
                    <a:pt x="81844" y="310705"/>
                  </a:lnTo>
                  <a:cubicBezTo>
                    <a:pt x="36643" y="310705"/>
                    <a:pt x="0" y="274062"/>
                    <a:pt x="0" y="228861"/>
                  </a:cubicBezTo>
                  <a:lnTo>
                    <a:pt x="0" y="81844"/>
                  </a:lnTo>
                  <a:cubicBezTo>
                    <a:pt x="0" y="60137"/>
                    <a:pt x="8623" y="39320"/>
                    <a:pt x="23971" y="23971"/>
                  </a:cubicBezTo>
                  <a:cubicBezTo>
                    <a:pt x="39320" y="8623"/>
                    <a:pt x="60137" y="0"/>
                    <a:pt x="81844" y="0"/>
                  </a:cubicBezTo>
                  <a:close/>
                </a:path>
              </a:pathLst>
            </a:custGeom>
            <a:solidFill>
              <a:srgbClr val="FFFFFF">
                <a:alpha val="98824"/>
              </a:srgbClr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046312" y="3696538"/>
            <a:ext cx="2932415" cy="2893578"/>
            <a:chOff x="0" y="0"/>
            <a:chExt cx="1075555" cy="106131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75555" cy="1061311"/>
            </a:xfrm>
            <a:custGeom>
              <a:avLst/>
              <a:gdLst/>
              <a:ahLst/>
              <a:cxnLst/>
              <a:rect l="l" t="t" r="r" b="b"/>
              <a:pathLst>
                <a:path w="1075555" h="1061311">
                  <a:moveTo>
                    <a:pt x="81844" y="0"/>
                  </a:moveTo>
                  <a:lnTo>
                    <a:pt x="993712" y="0"/>
                  </a:lnTo>
                  <a:cubicBezTo>
                    <a:pt x="1015418" y="0"/>
                    <a:pt x="1036235" y="8623"/>
                    <a:pt x="1051584" y="23971"/>
                  </a:cubicBezTo>
                  <a:cubicBezTo>
                    <a:pt x="1066932" y="39320"/>
                    <a:pt x="1075555" y="60137"/>
                    <a:pt x="1075555" y="81844"/>
                  </a:cubicBezTo>
                  <a:lnTo>
                    <a:pt x="1075555" y="979467"/>
                  </a:lnTo>
                  <a:cubicBezTo>
                    <a:pt x="1075555" y="1001173"/>
                    <a:pt x="1066932" y="1021991"/>
                    <a:pt x="1051584" y="1037339"/>
                  </a:cubicBezTo>
                  <a:cubicBezTo>
                    <a:pt x="1036235" y="1052688"/>
                    <a:pt x="1015418" y="1061311"/>
                    <a:pt x="993712" y="1061311"/>
                  </a:cubicBezTo>
                  <a:lnTo>
                    <a:pt x="81844" y="1061311"/>
                  </a:lnTo>
                  <a:cubicBezTo>
                    <a:pt x="60137" y="1061311"/>
                    <a:pt x="39320" y="1052688"/>
                    <a:pt x="23971" y="1037339"/>
                  </a:cubicBezTo>
                  <a:cubicBezTo>
                    <a:pt x="8623" y="1021991"/>
                    <a:pt x="0" y="1001173"/>
                    <a:pt x="0" y="979467"/>
                  </a:cubicBezTo>
                  <a:lnTo>
                    <a:pt x="0" y="81844"/>
                  </a:lnTo>
                  <a:cubicBezTo>
                    <a:pt x="0" y="60137"/>
                    <a:pt x="8623" y="39320"/>
                    <a:pt x="23971" y="23971"/>
                  </a:cubicBezTo>
                  <a:cubicBezTo>
                    <a:pt x="39320" y="8623"/>
                    <a:pt x="60137" y="0"/>
                    <a:pt x="81844" y="0"/>
                  </a:cubicBezTo>
                  <a:close/>
                </a:path>
              </a:pathLst>
            </a:custGeom>
            <a:solidFill>
              <a:srgbClr val="FFFFFF">
                <a:alpha val="98824"/>
              </a:srgbClr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046312" y="6695189"/>
            <a:ext cx="2932415" cy="847111"/>
            <a:chOff x="0" y="0"/>
            <a:chExt cx="1075555" cy="31070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75555" cy="310705"/>
            </a:xfrm>
            <a:custGeom>
              <a:avLst/>
              <a:gdLst/>
              <a:ahLst/>
              <a:cxnLst/>
              <a:rect l="l" t="t" r="r" b="b"/>
              <a:pathLst>
                <a:path w="1075555" h="310705">
                  <a:moveTo>
                    <a:pt x="81844" y="0"/>
                  </a:moveTo>
                  <a:lnTo>
                    <a:pt x="993712" y="0"/>
                  </a:lnTo>
                  <a:cubicBezTo>
                    <a:pt x="1015418" y="0"/>
                    <a:pt x="1036235" y="8623"/>
                    <a:pt x="1051584" y="23971"/>
                  </a:cubicBezTo>
                  <a:cubicBezTo>
                    <a:pt x="1066932" y="39320"/>
                    <a:pt x="1075555" y="60137"/>
                    <a:pt x="1075555" y="81844"/>
                  </a:cubicBezTo>
                  <a:lnTo>
                    <a:pt x="1075555" y="228861"/>
                  </a:lnTo>
                  <a:cubicBezTo>
                    <a:pt x="1075555" y="250567"/>
                    <a:pt x="1066932" y="271385"/>
                    <a:pt x="1051584" y="286733"/>
                  </a:cubicBezTo>
                  <a:cubicBezTo>
                    <a:pt x="1036235" y="302082"/>
                    <a:pt x="1015418" y="310705"/>
                    <a:pt x="993712" y="310705"/>
                  </a:cubicBezTo>
                  <a:lnTo>
                    <a:pt x="81844" y="310705"/>
                  </a:lnTo>
                  <a:cubicBezTo>
                    <a:pt x="36643" y="310705"/>
                    <a:pt x="0" y="274062"/>
                    <a:pt x="0" y="228861"/>
                  </a:cubicBezTo>
                  <a:lnTo>
                    <a:pt x="0" y="81844"/>
                  </a:lnTo>
                  <a:cubicBezTo>
                    <a:pt x="0" y="60137"/>
                    <a:pt x="8623" y="39320"/>
                    <a:pt x="23971" y="23971"/>
                  </a:cubicBezTo>
                  <a:cubicBezTo>
                    <a:pt x="39320" y="8623"/>
                    <a:pt x="60137" y="0"/>
                    <a:pt x="81844" y="0"/>
                  </a:cubicBezTo>
                  <a:close/>
                </a:path>
              </a:pathLst>
            </a:custGeom>
            <a:solidFill>
              <a:srgbClr val="FFFFFF">
                <a:alpha val="98824"/>
              </a:srgbClr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pic>
        <p:nvPicPr>
          <p:cNvPr id="22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1885381">
            <a:off x="12137051" y="8120392"/>
            <a:ext cx="1776375" cy="501826"/>
          </a:xfrm>
          <a:prstGeom prst="rect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428511" y="117271"/>
            <a:ext cx="11826037" cy="2857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498"/>
              </a:lnSpc>
              <a:spcBef>
                <a:spcPct val="0"/>
              </a:spcBef>
            </a:pPr>
            <a:r>
              <a:rPr lang="en-US" sz="8332" spc="816">
                <a:solidFill>
                  <a:srgbClr val="231F20"/>
                </a:solidFill>
                <a:latin typeface="Oswald Bold"/>
              </a:rPr>
              <a:t>КОНКУРЕНТНЫЕ ПРЕИМУЩЕСТВА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459106" y="7288487"/>
            <a:ext cx="2556583" cy="458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737"/>
              </a:lnSpc>
              <a:spcBef>
                <a:spcPct val="0"/>
              </a:spcBef>
            </a:pPr>
            <a:r>
              <a:rPr lang="en-US" sz="2708" spc="265">
                <a:solidFill>
                  <a:srgbClr val="231F20"/>
                </a:solidFill>
                <a:latin typeface="Oswald"/>
              </a:rPr>
              <a:t>PROJECT 1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470203" y="4519200"/>
            <a:ext cx="2534389" cy="2313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8"/>
              </a:lnSpc>
            </a:pPr>
            <a:r>
              <a:rPr lang="en-US" sz="1670">
                <a:solidFill>
                  <a:srgbClr val="100F0D"/>
                </a:solidFill>
                <a:latin typeface="Montserrat Light"/>
              </a:rPr>
              <a:t>Специализация: курсы по разработке телеграм ботов на aiogram специализируются на разработке ботов для конкретного мессенджера - Telegram.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258648" y="7912457"/>
            <a:ext cx="2556583" cy="458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737"/>
              </a:lnSpc>
              <a:spcBef>
                <a:spcPct val="0"/>
              </a:spcBef>
            </a:pPr>
            <a:r>
              <a:rPr lang="en-US" sz="2708" spc="265">
                <a:solidFill>
                  <a:srgbClr val="231F20"/>
                </a:solidFill>
                <a:latin typeface="Oswald"/>
              </a:rPr>
              <a:t>PROJECT 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280843" y="5459981"/>
            <a:ext cx="2534389" cy="1731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8"/>
              </a:lnSpc>
            </a:pPr>
            <a:r>
              <a:rPr lang="en-US" sz="1670">
                <a:solidFill>
                  <a:srgbClr val="100F0D"/>
                </a:solidFill>
                <a:latin typeface="Montserrat Light"/>
              </a:rPr>
              <a:t>Качество обучения: курсы по разработке телеграм ботов на aiogram могут предоставлять более качественное обучение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234228" y="6864932"/>
            <a:ext cx="2556583" cy="458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737"/>
              </a:lnSpc>
              <a:spcBef>
                <a:spcPct val="0"/>
              </a:spcBef>
            </a:pPr>
            <a:r>
              <a:rPr lang="en-US" sz="2708" spc="265">
                <a:solidFill>
                  <a:srgbClr val="231F20"/>
                </a:solidFill>
                <a:latin typeface="Oswald"/>
              </a:rPr>
              <a:t>PROJECT 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256422" y="3874600"/>
            <a:ext cx="2534389" cy="260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8"/>
              </a:lnSpc>
            </a:pPr>
            <a:r>
              <a:rPr lang="en-US" sz="1670">
                <a:solidFill>
                  <a:srgbClr val="100F0D"/>
                </a:solidFill>
                <a:latin typeface="Montserrat Light"/>
              </a:rPr>
              <a:t>Подготовка к карьере: курсы по разработке телеграм ботов на aiogram могут помочь студентам подготовиться к карьере в области разработки ботов и программирования</a:t>
            </a: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8970905" flipH="1">
            <a:off x="7337391" y="7248542"/>
            <a:ext cx="1776375" cy="501826"/>
          </a:xfrm>
          <a:prstGeom prst="rect">
            <a:avLst/>
          </a:prstGeom>
        </p:spPr>
      </p:pic>
      <p:sp>
        <p:nvSpPr>
          <p:cNvPr id="31" name="TextBox 31"/>
          <p:cNvSpPr txBox="1"/>
          <p:nvPr/>
        </p:nvSpPr>
        <p:spPr>
          <a:xfrm>
            <a:off x="1886099" y="3185414"/>
            <a:ext cx="9438017" cy="744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60"/>
              </a:lnSpc>
            </a:pPr>
            <a:r>
              <a:rPr lang="en-US" sz="2186" dirty="0" err="1">
                <a:solidFill>
                  <a:srgbClr val="100F0D"/>
                </a:solidFill>
                <a:latin typeface="Montserrat Light"/>
              </a:rPr>
              <a:t>Курсы</a:t>
            </a:r>
            <a:r>
              <a:rPr lang="en-US" sz="2186" dirty="0">
                <a:solidFill>
                  <a:srgbClr val="100F0D"/>
                </a:solidFill>
                <a:latin typeface="Montserrat Light"/>
              </a:rPr>
              <a:t> </a:t>
            </a:r>
            <a:r>
              <a:rPr lang="en-US" sz="2186" dirty="0" err="1">
                <a:solidFill>
                  <a:srgbClr val="100F0D"/>
                </a:solidFill>
                <a:latin typeface="Montserrat Light"/>
              </a:rPr>
              <a:t>по</a:t>
            </a:r>
            <a:r>
              <a:rPr lang="en-US" sz="2186" dirty="0">
                <a:solidFill>
                  <a:srgbClr val="100F0D"/>
                </a:solidFill>
                <a:latin typeface="Montserrat Light"/>
              </a:rPr>
              <a:t> </a:t>
            </a:r>
            <a:r>
              <a:rPr lang="en-US" sz="2186" dirty="0" err="1">
                <a:solidFill>
                  <a:srgbClr val="100F0D"/>
                </a:solidFill>
                <a:latin typeface="Montserrat Light"/>
              </a:rPr>
              <a:t>разработке</a:t>
            </a:r>
            <a:r>
              <a:rPr lang="en-US" sz="2186" dirty="0">
                <a:solidFill>
                  <a:srgbClr val="100F0D"/>
                </a:solidFill>
                <a:latin typeface="Montserrat Light"/>
              </a:rPr>
              <a:t> </a:t>
            </a:r>
            <a:r>
              <a:rPr lang="en-US" sz="2186" dirty="0" err="1">
                <a:solidFill>
                  <a:srgbClr val="100F0D"/>
                </a:solidFill>
                <a:latin typeface="Montserrat Light"/>
              </a:rPr>
              <a:t>телеграм</a:t>
            </a:r>
            <a:r>
              <a:rPr lang="en-US" sz="2186" dirty="0">
                <a:solidFill>
                  <a:srgbClr val="100F0D"/>
                </a:solidFill>
                <a:latin typeface="Montserrat Light"/>
              </a:rPr>
              <a:t> </a:t>
            </a:r>
            <a:r>
              <a:rPr lang="en-US" sz="2186" dirty="0" err="1">
                <a:solidFill>
                  <a:srgbClr val="100F0D"/>
                </a:solidFill>
                <a:latin typeface="Montserrat Light"/>
              </a:rPr>
              <a:t>ботов</a:t>
            </a:r>
            <a:r>
              <a:rPr lang="en-US" sz="2186" dirty="0">
                <a:solidFill>
                  <a:srgbClr val="100F0D"/>
                </a:solidFill>
                <a:latin typeface="Montserrat Light"/>
              </a:rPr>
              <a:t> </a:t>
            </a:r>
            <a:r>
              <a:rPr lang="en-US" sz="2186" dirty="0" err="1">
                <a:solidFill>
                  <a:srgbClr val="100F0D"/>
                </a:solidFill>
                <a:latin typeface="Montserrat Light"/>
              </a:rPr>
              <a:t>на</a:t>
            </a:r>
            <a:r>
              <a:rPr lang="en-US" sz="2186" dirty="0">
                <a:solidFill>
                  <a:srgbClr val="100F0D"/>
                </a:solidFill>
                <a:latin typeface="Montserrat Light"/>
              </a:rPr>
              <a:t> </a:t>
            </a:r>
            <a:r>
              <a:rPr lang="en-US" sz="2186" dirty="0" err="1">
                <a:solidFill>
                  <a:srgbClr val="100F0D"/>
                </a:solidFill>
                <a:latin typeface="Montserrat Light"/>
              </a:rPr>
              <a:t>aiogram</a:t>
            </a:r>
            <a:r>
              <a:rPr lang="en-US" sz="2186" dirty="0">
                <a:solidFill>
                  <a:srgbClr val="100F0D"/>
                </a:solidFill>
                <a:latin typeface="Montserrat Light"/>
              </a:rPr>
              <a:t> </a:t>
            </a:r>
            <a:r>
              <a:rPr lang="en-US" sz="2186" dirty="0" err="1">
                <a:solidFill>
                  <a:srgbClr val="100F0D"/>
                </a:solidFill>
                <a:latin typeface="Montserrat Light"/>
              </a:rPr>
              <a:t>могут</a:t>
            </a:r>
            <a:r>
              <a:rPr lang="en-US" sz="2186" dirty="0">
                <a:solidFill>
                  <a:srgbClr val="100F0D"/>
                </a:solidFill>
                <a:latin typeface="Montserrat Light"/>
              </a:rPr>
              <a:t> </a:t>
            </a:r>
            <a:r>
              <a:rPr lang="en-US" sz="2186" dirty="0" err="1">
                <a:solidFill>
                  <a:srgbClr val="100F0D"/>
                </a:solidFill>
                <a:latin typeface="Montserrat Light"/>
              </a:rPr>
              <a:t>иметь</a:t>
            </a:r>
            <a:r>
              <a:rPr lang="en-US" sz="2186" dirty="0">
                <a:solidFill>
                  <a:srgbClr val="100F0D"/>
                </a:solidFill>
                <a:latin typeface="Montserrat Light"/>
              </a:rPr>
              <a:t> </a:t>
            </a:r>
            <a:r>
              <a:rPr lang="en-US" sz="2186" dirty="0" err="1">
                <a:solidFill>
                  <a:srgbClr val="100F0D"/>
                </a:solidFill>
                <a:latin typeface="Montserrat Light"/>
              </a:rPr>
              <a:t>несколько</a:t>
            </a:r>
            <a:r>
              <a:rPr lang="en-US" sz="2186" dirty="0">
                <a:solidFill>
                  <a:srgbClr val="100F0D"/>
                </a:solidFill>
                <a:latin typeface="Montserrat Light"/>
              </a:rPr>
              <a:t> </a:t>
            </a:r>
            <a:r>
              <a:rPr lang="en-US" sz="2186" dirty="0" err="1">
                <a:solidFill>
                  <a:srgbClr val="100F0D"/>
                </a:solidFill>
                <a:latin typeface="Montserrat Light"/>
              </a:rPr>
              <a:t>конкурентных</a:t>
            </a:r>
            <a:r>
              <a:rPr lang="en-US" sz="2186" dirty="0">
                <a:solidFill>
                  <a:srgbClr val="100F0D"/>
                </a:solidFill>
                <a:latin typeface="Montserrat Light"/>
              </a:rPr>
              <a:t> </a:t>
            </a:r>
            <a:r>
              <a:rPr lang="en-US" sz="2186" dirty="0" err="1">
                <a:solidFill>
                  <a:srgbClr val="100F0D"/>
                </a:solidFill>
                <a:latin typeface="Montserrat Light"/>
              </a:rPr>
              <a:t>преимуществ</a:t>
            </a:r>
            <a:r>
              <a:rPr lang="en-US" sz="2186" dirty="0">
                <a:solidFill>
                  <a:srgbClr val="100F0D"/>
                </a:solidFill>
                <a:latin typeface="Montserrat Light"/>
              </a:rPr>
              <a:t> </a:t>
            </a:r>
            <a:r>
              <a:rPr lang="en-US" sz="2186" dirty="0" err="1">
                <a:solidFill>
                  <a:srgbClr val="100F0D"/>
                </a:solidFill>
                <a:latin typeface="Montserrat Light"/>
              </a:rPr>
              <a:t>перед</a:t>
            </a:r>
            <a:r>
              <a:rPr lang="en-US" sz="2186" dirty="0">
                <a:solidFill>
                  <a:srgbClr val="100F0D"/>
                </a:solidFill>
                <a:latin typeface="Montserrat Light"/>
              </a:rPr>
              <a:t> </a:t>
            </a:r>
            <a:r>
              <a:rPr lang="en-US" sz="2186" dirty="0" err="1">
                <a:solidFill>
                  <a:srgbClr val="100F0D"/>
                </a:solidFill>
                <a:latin typeface="Montserrat Light"/>
              </a:rPr>
              <a:t>другими</a:t>
            </a:r>
            <a:r>
              <a:rPr lang="en-US" sz="2186" dirty="0">
                <a:solidFill>
                  <a:srgbClr val="100F0D"/>
                </a:solidFill>
                <a:latin typeface="Montserrat Light"/>
              </a:rPr>
              <a:t> </a:t>
            </a:r>
            <a:r>
              <a:rPr lang="en-US" sz="2186" dirty="0" err="1">
                <a:solidFill>
                  <a:srgbClr val="100F0D"/>
                </a:solidFill>
                <a:latin typeface="Montserrat Light"/>
              </a:rPr>
              <a:t>аналогами</a:t>
            </a:r>
            <a:r>
              <a:rPr lang="en-US" sz="2186" dirty="0">
                <a:solidFill>
                  <a:srgbClr val="100F0D"/>
                </a:solidFill>
                <a:latin typeface="Montserrat Light"/>
              </a:rPr>
              <a:t>:</a:t>
            </a: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887923">
            <a:off x="-6053967" y="5243725"/>
            <a:ext cx="13977230" cy="1434230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 flipH="1" flipV="1"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257863">
            <a:off x="-571305" y="6150994"/>
            <a:ext cx="21273218" cy="912814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 t="46379"/>
          <a:stretch>
            <a:fillRect/>
          </a:stretch>
        </p:blipFill>
        <p:spPr>
          <a:xfrm>
            <a:off x="11885510" y="8765585"/>
            <a:ext cx="4128022" cy="437161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11900353" y="4678112"/>
            <a:ext cx="4113179" cy="4087473"/>
            <a:chOff x="0" y="0"/>
            <a:chExt cx="1279723" cy="12717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79723" cy="1271725"/>
            </a:xfrm>
            <a:custGeom>
              <a:avLst/>
              <a:gdLst/>
              <a:ahLst/>
              <a:cxnLst/>
              <a:rect l="l" t="t" r="r" b="b"/>
              <a:pathLst>
                <a:path w="1279723" h="1271725">
                  <a:moveTo>
                    <a:pt x="0" y="0"/>
                  </a:moveTo>
                  <a:lnTo>
                    <a:pt x="1279723" y="0"/>
                  </a:lnTo>
                  <a:lnTo>
                    <a:pt x="1279723" y="1271725"/>
                  </a:lnTo>
                  <a:lnTo>
                    <a:pt x="0" y="1271725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114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rcRect t="46379"/>
          <a:stretch>
            <a:fillRect/>
          </a:stretch>
        </p:blipFill>
        <p:spPr>
          <a:xfrm>
            <a:off x="7080191" y="8765585"/>
            <a:ext cx="4128022" cy="437161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7095033" y="4678112"/>
            <a:ext cx="4113179" cy="4087473"/>
            <a:chOff x="0" y="0"/>
            <a:chExt cx="1279723" cy="127172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79723" cy="1271725"/>
            </a:xfrm>
            <a:custGeom>
              <a:avLst/>
              <a:gdLst/>
              <a:ahLst/>
              <a:cxnLst/>
              <a:rect l="l" t="t" r="r" b="b"/>
              <a:pathLst>
                <a:path w="1279723" h="1271725">
                  <a:moveTo>
                    <a:pt x="0" y="0"/>
                  </a:moveTo>
                  <a:lnTo>
                    <a:pt x="1279723" y="0"/>
                  </a:lnTo>
                  <a:lnTo>
                    <a:pt x="1279723" y="1271725"/>
                  </a:lnTo>
                  <a:lnTo>
                    <a:pt x="0" y="1271725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114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rcRect t="46379"/>
          <a:stretch>
            <a:fillRect/>
          </a:stretch>
        </p:blipFill>
        <p:spPr>
          <a:xfrm>
            <a:off x="2274468" y="8765585"/>
            <a:ext cx="4128022" cy="43716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2289311" y="4678112"/>
            <a:ext cx="4113179" cy="4087473"/>
            <a:chOff x="0" y="0"/>
            <a:chExt cx="1279723" cy="127172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79723" cy="1271725"/>
            </a:xfrm>
            <a:custGeom>
              <a:avLst/>
              <a:gdLst/>
              <a:ahLst/>
              <a:cxnLst/>
              <a:rect l="l" t="t" r="r" b="b"/>
              <a:pathLst>
                <a:path w="1279723" h="1271725">
                  <a:moveTo>
                    <a:pt x="0" y="0"/>
                  </a:moveTo>
                  <a:lnTo>
                    <a:pt x="1279723" y="0"/>
                  </a:lnTo>
                  <a:lnTo>
                    <a:pt x="1279723" y="1271725"/>
                  </a:lnTo>
                  <a:lnTo>
                    <a:pt x="0" y="1271725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1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321316" y="3653528"/>
            <a:ext cx="2049168" cy="2049168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1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119617" y="3653528"/>
            <a:ext cx="2049168" cy="2049168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1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2933709" y="3653528"/>
            <a:ext cx="2049168" cy="2049168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114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25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732628" y="4016965"/>
            <a:ext cx="1211702" cy="1322294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563658" y="4016965"/>
            <a:ext cx="1160684" cy="1393835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3272985" y="3986188"/>
            <a:ext cx="1353071" cy="1353071"/>
          </a:xfrm>
          <a:prstGeom prst="rect">
            <a:avLst/>
          </a:prstGeom>
        </p:spPr>
      </p:pic>
      <p:sp>
        <p:nvSpPr>
          <p:cNvPr id="28" name="TextBox 28"/>
          <p:cNvSpPr txBox="1"/>
          <p:nvPr/>
        </p:nvSpPr>
        <p:spPr>
          <a:xfrm>
            <a:off x="1244303" y="106765"/>
            <a:ext cx="15304835" cy="3241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015"/>
              </a:lnSpc>
              <a:spcBef>
                <a:spcPct val="0"/>
              </a:spcBef>
            </a:pPr>
            <a:r>
              <a:rPr lang="en-US" sz="9431" spc="924">
                <a:solidFill>
                  <a:srgbClr val="231F20"/>
                </a:solidFill>
                <a:latin typeface="Oswald Bold"/>
              </a:rPr>
              <a:t>КЛЮЧЕВАЯ ТЕХНИЧЕСКАЯ ЗАДАЧА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574589" y="5624704"/>
            <a:ext cx="3542623" cy="1160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722" spc="168">
                <a:solidFill>
                  <a:srgbClr val="FFFBFB"/>
                </a:solidFill>
                <a:latin typeface="DM Sans"/>
              </a:rPr>
              <a:t>Исследование рынка, разработка продукта, создание сайта и платформы.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372688" y="5624704"/>
            <a:ext cx="3542623" cy="865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722" spc="168">
                <a:solidFill>
                  <a:srgbClr val="FFFBFB"/>
                </a:solidFill>
                <a:latin typeface="DM Sans"/>
              </a:rPr>
              <a:t>Разработка маркетинговой стратегии, подготовление, запуск продукта.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178209" y="5624704"/>
            <a:ext cx="3542623" cy="1456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722" spc="168">
                <a:solidFill>
                  <a:srgbClr val="FFFBFB"/>
                </a:solidFill>
                <a:latin typeface="DM Sans"/>
              </a:rPr>
              <a:t>Обновление и доработка продукта, масштабирование, доработка фидбеков со стороны пользователей.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858454" y="7781814"/>
            <a:ext cx="2974893" cy="520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08"/>
              </a:lnSpc>
              <a:spcBef>
                <a:spcPct val="0"/>
              </a:spcBef>
            </a:pPr>
            <a:r>
              <a:rPr lang="en-US" sz="3049" spc="298">
                <a:solidFill>
                  <a:srgbClr val="FDFBFB"/>
                </a:solidFill>
                <a:latin typeface="Oswald"/>
              </a:rPr>
              <a:t>ЗАДАЧИ N°1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665320" y="7781814"/>
            <a:ext cx="2974893" cy="520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08"/>
              </a:lnSpc>
              <a:spcBef>
                <a:spcPct val="0"/>
              </a:spcBef>
            </a:pPr>
            <a:r>
              <a:rPr lang="en-US" sz="3049" spc="298">
                <a:solidFill>
                  <a:srgbClr val="FDFBFB"/>
                </a:solidFill>
                <a:latin typeface="Oswald"/>
              </a:rPr>
              <a:t>ЗАДАЧИ N°2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2475037" y="7781814"/>
            <a:ext cx="2974893" cy="520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08"/>
              </a:lnSpc>
              <a:spcBef>
                <a:spcPct val="0"/>
              </a:spcBef>
            </a:pPr>
            <a:r>
              <a:rPr lang="en-US" sz="3049" spc="298">
                <a:solidFill>
                  <a:srgbClr val="FDFBFB"/>
                </a:solidFill>
                <a:latin typeface="Oswald"/>
              </a:rPr>
              <a:t>ЗАДАЧИ N°3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 flipH="1" flipV="1"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887923">
            <a:off x="-7542406" y="-8870702"/>
            <a:ext cx="13977230" cy="1434230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10580377">
            <a:off x="15166885" y="4170882"/>
            <a:ext cx="12102934" cy="12419055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1171946" y="4881425"/>
            <a:ext cx="3145217" cy="3434885"/>
            <a:chOff x="0" y="0"/>
            <a:chExt cx="862412" cy="9418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62412" cy="941838"/>
            </a:xfrm>
            <a:custGeom>
              <a:avLst/>
              <a:gdLst/>
              <a:ahLst/>
              <a:cxnLst/>
              <a:rect l="l" t="t" r="r" b="b"/>
              <a:pathLst>
                <a:path w="862412" h="941838">
                  <a:moveTo>
                    <a:pt x="0" y="0"/>
                  </a:moveTo>
                  <a:lnTo>
                    <a:pt x="862412" y="0"/>
                  </a:lnTo>
                  <a:lnTo>
                    <a:pt x="862412" y="941838"/>
                  </a:lnTo>
                  <a:lnTo>
                    <a:pt x="0" y="941838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359234" y="3715936"/>
            <a:ext cx="2706695" cy="2696122"/>
            <a:chOff x="0" y="0"/>
            <a:chExt cx="6502400" cy="6477000"/>
          </a:xfrm>
        </p:grpSpPr>
        <p:sp>
          <p:nvSpPr>
            <p:cNvPr id="9" name="Freeform 9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5"/>
              <a:stretch>
                <a:fillRect l="223" t="-16115" r="223" b="-16115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2F2F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5327623" y="4881425"/>
            <a:ext cx="3145217" cy="3434885"/>
            <a:chOff x="0" y="0"/>
            <a:chExt cx="862412" cy="94183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62412" cy="941838"/>
            </a:xfrm>
            <a:custGeom>
              <a:avLst/>
              <a:gdLst/>
              <a:ahLst/>
              <a:cxnLst/>
              <a:rect l="l" t="t" r="r" b="b"/>
              <a:pathLst>
                <a:path w="862412" h="941838">
                  <a:moveTo>
                    <a:pt x="0" y="0"/>
                  </a:moveTo>
                  <a:lnTo>
                    <a:pt x="862412" y="0"/>
                  </a:lnTo>
                  <a:lnTo>
                    <a:pt x="862412" y="941838"/>
                  </a:lnTo>
                  <a:lnTo>
                    <a:pt x="0" y="941838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5514911" y="3715936"/>
            <a:ext cx="2706695" cy="2696122"/>
            <a:chOff x="0" y="0"/>
            <a:chExt cx="6502400" cy="6477000"/>
          </a:xfrm>
        </p:grpSpPr>
        <p:sp>
          <p:nvSpPr>
            <p:cNvPr id="15" name="Freeform 15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6"/>
              <a:stretch>
                <a:fillRect l="223" t="-16665" r="223" b="-16665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2F2F2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9482491" y="4881425"/>
            <a:ext cx="3145217" cy="3434885"/>
            <a:chOff x="0" y="0"/>
            <a:chExt cx="862412" cy="94183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62412" cy="941838"/>
            </a:xfrm>
            <a:custGeom>
              <a:avLst/>
              <a:gdLst/>
              <a:ahLst/>
              <a:cxnLst/>
              <a:rect l="l" t="t" r="r" b="b"/>
              <a:pathLst>
                <a:path w="862412" h="941838">
                  <a:moveTo>
                    <a:pt x="0" y="0"/>
                  </a:moveTo>
                  <a:lnTo>
                    <a:pt x="862412" y="0"/>
                  </a:lnTo>
                  <a:lnTo>
                    <a:pt x="862412" y="941838"/>
                  </a:lnTo>
                  <a:lnTo>
                    <a:pt x="0" y="941838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9669778" y="3715936"/>
            <a:ext cx="2706695" cy="2696122"/>
            <a:chOff x="0" y="0"/>
            <a:chExt cx="6502400" cy="6477000"/>
          </a:xfrm>
        </p:grpSpPr>
        <p:sp>
          <p:nvSpPr>
            <p:cNvPr id="21" name="Freeform 21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7"/>
              <a:stretch>
                <a:fillRect l="223" r="223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2F2F2"/>
            </a:solidFill>
          </p:spPr>
        </p:sp>
      </p:grpSp>
      <p:pic>
        <p:nvPicPr>
          <p:cNvPr id="23" name="Picture 23"/>
          <p:cNvPicPr>
            <a:picLocks noChangeAspect="1"/>
          </p:cNvPicPr>
          <p:nvPr/>
        </p:nvPicPr>
        <p:blipFill>
          <a:blip r:embed="rId8"/>
          <a:srcRect t="46379"/>
          <a:stretch>
            <a:fillRect/>
          </a:stretch>
        </p:blipFill>
        <p:spPr>
          <a:xfrm>
            <a:off x="1171946" y="8316310"/>
            <a:ext cx="3145217" cy="333081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8"/>
          <a:srcRect t="46379"/>
          <a:stretch>
            <a:fillRect/>
          </a:stretch>
        </p:blipFill>
        <p:spPr>
          <a:xfrm>
            <a:off x="5327623" y="8316310"/>
            <a:ext cx="3145217" cy="333081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8"/>
          <a:srcRect t="46379"/>
          <a:stretch>
            <a:fillRect/>
          </a:stretch>
        </p:blipFill>
        <p:spPr>
          <a:xfrm>
            <a:off x="9482491" y="8316310"/>
            <a:ext cx="3145217" cy="333081"/>
          </a:xfrm>
          <a:prstGeom prst="rect">
            <a:avLst/>
          </a:prstGeom>
        </p:spPr>
      </p:pic>
      <p:grpSp>
        <p:nvGrpSpPr>
          <p:cNvPr id="26" name="Group 26"/>
          <p:cNvGrpSpPr/>
          <p:nvPr/>
        </p:nvGrpSpPr>
        <p:grpSpPr>
          <a:xfrm>
            <a:off x="13637358" y="4881425"/>
            <a:ext cx="3145217" cy="3434885"/>
            <a:chOff x="0" y="0"/>
            <a:chExt cx="862412" cy="94183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62412" cy="941838"/>
            </a:xfrm>
            <a:custGeom>
              <a:avLst/>
              <a:gdLst/>
              <a:ahLst/>
              <a:cxnLst/>
              <a:rect l="l" t="t" r="r" b="b"/>
              <a:pathLst>
                <a:path w="862412" h="941838">
                  <a:moveTo>
                    <a:pt x="0" y="0"/>
                  </a:moveTo>
                  <a:lnTo>
                    <a:pt x="862412" y="0"/>
                  </a:lnTo>
                  <a:lnTo>
                    <a:pt x="862412" y="941838"/>
                  </a:lnTo>
                  <a:lnTo>
                    <a:pt x="0" y="941838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29" name="Group 29"/>
          <p:cNvGrpSpPr>
            <a:grpSpLocks noChangeAspect="1"/>
          </p:cNvGrpSpPr>
          <p:nvPr/>
        </p:nvGrpSpPr>
        <p:grpSpPr>
          <a:xfrm>
            <a:off x="13824646" y="3715936"/>
            <a:ext cx="2706695" cy="2696122"/>
            <a:chOff x="0" y="0"/>
            <a:chExt cx="6502400" cy="6477000"/>
          </a:xfrm>
        </p:grpSpPr>
        <p:sp>
          <p:nvSpPr>
            <p:cNvPr id="30" name="Freeform 30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9"/>
              <a:stretch>
                <a:fillRect l="223" t="-16665" r="223" b="-16665"/>
              </a:stretch>
            </a:blipFill>
          </p:spPr>
        </p:sp>
        <p:sp>
          <p:nvSpPr>
            <p:cNvPr id="31" name="Freeform 31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2F2F2"/>
            </a:solidFill>
          </p:spPr>
        </p:sp>
      </p:grpSp>
      <p:pic>
        <p:nvPicPr>
          <p:cNvPr id="32" name="Picture 32"/>
          <p:cNvPicPr>
            <a:picLocks noChangeAspect="1"/>
          </p:cNvPicPr>
          <p:nvPr/>
        </p:nvPicPr>
        <p:blipFill>
          <a:blip r:embed="rId8"/>
          <a:srcRect t="46379"/>
          <a:stretch>
            <a:fillRect/>
          </a:stretch>
        </p:blipFill>
        <p:spPr>
          <a:xfrm>
            <a:off x="13637358" y="8316310"/>
            <a:ext cx="3145217" cy="333081"/>
          </a:xfrm>
          <a:prstGeom prst="rect">
            <a:avLst/>
          </a:prstGeom>
        </p:spPr>
      </p:pic>
      <p:sp>
        <p:nvSpPr>
          <p:cNvPr id="33" name="TextBox 33"/>
          <p:cNvSpPr txBox="1"/>
          <p:nvPr/>
        </p:nvSpPr>
        <p:spPr>
          <a:xfrm>
            <a:off x="2343797" y="1155414"/>
            <a:ext cx="13617940" cy="1594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015"/>
              </a:lnSpc>
              <a:spcBef>
                <a:spcPct val="0"/>
              </a:spcBef>
            </a:pPr>
            <a:r>
              <a:rPr lang="en-US" sz="9431" spc="924">
                <a:solidFill>
                  <a:srgbClr val="231F20"/>
                </a:solidFill>
                <a:latin typeface="Oswald Bold"/>
              </a:rPr>
              <a:t>НАША КОМАНДА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410833" y="6618742"/>
            <a:ext cx="2603497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86"/>
              </a:lnSpc>
            </a:pPr>
            <a:r>
              <a:rPr lang="en-US" sz="2738" spc="136">
                <a:solidFill>
                  <a:srgbClr val="FFFBFB"/>
                </a:solidFill>
                <a:latin typeface="DM Sans"/>
              </a:rPr>
              <a:t>Абдульминов Никита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62029" y="7548489"/>
            <a:ext cx="2965052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4"/>
              </a:lnSpc>
            </a:pPr>
            <a:r>
              <a:rPr lang="en-US" sz="2053" spc="102" dirty="0" err="1">
                <a:solidFill>
                  <a:srgbClr val="FFFBFB"/>
                </a:solidFill>
                <a:latin typeface="DM Sans"/>
              </a:rPr>
              <a:t>Технический</a:t>
            </a:r>
            <a:r>
              <a:rPr lang="en-US" sz="2053" spc="102" dirty="0">
                <a:solidFill>
                  <a:srgbClr val="FFFBFB"/>
                </a:solidFill>
                <a:latin typeface="DM Sans"/>
              </a:rPr>
              <a:t> </a:t>
            </a:r>
            <a:r>
              <a:rPr lang="en-US" sz="2053" spc="102" dirty="0" err="1">
                <a:solidFill>
                  <a:srgbClr val="FFFBFB"/>
                </a:solidFill>
                <a:latin typeface="DM Sans"/>
              </a:rPr>
              <a:t>директор</a:t>
            </a:r>
            <a:endParaRPr lang="en-US" sz="2053" spc="102" dirty="0">
              <a:solidFill>
                <a:srgbClr val="FFFBFB"/>
              </a:solidFill>
              <a:latin typeface="DM Sans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5759952" y="6528152"/>
            <a:ext cx="221398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86"/>
              </a:lnSpc>
            </a:pPr>
            <a:r>
              <a:rPr lang="en-US" sz="2738" spc="136" dirty="0" err="1">
                <a:solidFill>
                  <a:srgbClr val="FFFBFB"/>
                </a:solidFill>
                <a:latin typeface="DM Sans"/>
              </a:rPr>
              <a:t>Османов</a:t>
            </a:r>
            <a:r>
              <a:rPr lang="en-US" sz="2738" spc="136" dirty="0">
                <a:solidFill>
                  <a:srgbClr val="FFFBFB"/>
                </a:solidFill>
                <a:latin typeface="DM Sans"/>
              </a:rPr>
              <a:t> </a:t>
            </a:r>
            <a:r>
              <a:rPr lang="en-US" sz="2738" spc="136" dirty="0" err="1">
                <a:solidFill>
                  <a:srgbClr val="FFFBFB"/>
                </a:solidFill>
                <a:latin typeface="DM Sans"/>
              </a:rPr>
              <a:t>Шамиль</a:t>
            </a:r>
            <a:endParaRPr lang="en-US" sz="2738" spc="136" dirty="0">
              <a:solidFill>
                <a:srgbClr val="FFFBFB"/>
              </a:solidFill>
              <a:latin typeface="DM Sans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5360553" y="7402768"/>
            <a:ext cx="3055134" cy="9534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64"/>
              </a:lnSpc>
            </a:pPr>
            <a:r>
              <a:rPr lang="en-US" sz="2053" spc="102" dirty="0" err="1">
                <a:solidFill>
                  <a:srgbClr val="FFFBFB"/>
                </a:solidFill>
                <a:latin typeface="DM Sans"/>
              </a:rPr>
              <a:t>Продуктовый</a:t>
            </a:r>
            <a:r>
              <a:rPr lang="en-US" sz="2053" spc="102" dirty="0">
                <a:solidFill>
                  <a:srgbClr val="FFFBFB"/>
                </a:solidFill>
                <a:latin typeface="DM Sans"/>
              </a:rPr>
              <a:t> </a:t>
            </a:r>
            <a:r>
              <a:rPr lang="en-US" sz="2053" spc="102" dirty="0" err="1">
                <a:solidFill>
                  <a:srgbClr val="FFFBFB"/>
                </a:solidFill>
                <a:latin typeface="DM Sans"/>
              </a:rPr>
              <a:t>менеджер</a:t>
            </a:r>
            <a:r>
              <a:rPr lang="en-US" sz="2053" spc="102" dirty="0">
                <a:solidFill>
                  <a:srgbClr val="FFFBFB"/>
                </a:solidFill>
                <a:latin typeface="DM Sans"/>
              </a:rPr>
              <a:t>/</a:t>
            </a:r>
            <a:r>
              <a:rPr lang="ru-RU" sz="2053" spc="102" dirty="0">
                <a:solidFill>
                  <a:srgbClr val="FFFBFB"/>
                </a:solidFill>
                <a:latin typeface="DM Sans"/>
              </a:rPr>
              <a:t>Директор по маркетингу</a:t>
            </a:r>
            <a:r>
              <a:rPr lang="en-US" sz="2053" spc="102" dirty="0">
                <a:solidFill>
                  <a:srgbClr val="FFFBFB"/>
                </a:solidFill>
                <a:latin typeface="DM Sans"/>
              </a:rPr>
              <a:t>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0050486" y="6618742"/>
            <a:ext cx="2111444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86"/>
              </a:lnSpc>
            </a:pPr>
            <a:r>
              <a:rPr lang="en-US" sz="2738" spc="136">
                <a:solidFill>
                  <a:srgbClr val="FFFBFB"/>
                </a:solidFill>
                <a:latin typeface="DM Sans"/>
              </a:rPr>
              <a:t>Гильфанов Артём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859832" y="7548489"/>
            <a:ext cx="2302097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4"/>
              </a:lnSpc>
            </a:pPr>
            <a:r>
              <a:rPr lang="en-US" sz="2053" spc="102">
                <a:solidFill>
                  <a:srgbClr val="FFFBFB"/>
                </a:solidFill>
                <a:latin typeface="DM Sans"/>
              </a:rPr>
              <a:t>Разработчик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205353" y="6618742"/>
            <a:ext cx="2111444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86"/>
              </a:lnSpc>
            </a:pPr>
            <a:r>
              <a:rPr lang="en-US" sz="2738" spc="136">
                <a:solidFill>
                  <a:srgbClr val="FFFBFB"/>
                </a:solidFill>
                <a:latin typeface="DM Sans"/>
              </a:rPr>
              <a:t>Агеев Иван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4014700" y="7548489"/>
            <a:ext cx="2302097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4"/>
              </a:lnSpc>
            </a:pPr>
            <a:r>
              <a:rPr lang="en-US" sz="2053" spc="102">
                <a:solidFill>
                  <a:srgbClr val="FFFBFB"/>
                </a:solidFill>
                <a:latin typeface="DM Sans"/>
              </a:rPr>
              <a:t>Преподаватель</a:t>
            </a:r>
          </a:p>
        </p:txBody>
      </p:sp>
      <p:sp>
        <p:nvSpPr>
          <p:cNvPr id="42" name="TextBox 35">
            <a:extLst>
              <a:ext uri="{FF2B5EF4-FFF2-40B4-BE49-F238E27FC236}">
                <a16:creationId xmlns:a16="http://schemas.microsoft.com/office/drawing/2014/main" id="{F8F2E7CC-F49F-42BC-225B-C508F62BF02E}"/>
              </a:ext>
            </a:extLst>
          </p:cNvPr>
          <p:cNvSpPr txBox="1"/>
          <p:nvPr/>
        </p:nvSpPr>
        <p:spPr>
          <a:xfrm>
            <a:off x="1228739" y="8541066"/>
            <a:ext cx="2965052" cy="956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4"/>
              </a:lnSpc>
            </a:pPr>
            <a:r>
              <a:rPr lang="ru-RU" sz="2053" spc="102" dirty="0">
                <a:latin typeface="DM Sans"/>
              </a:rPr>
              <a:t>Студент 1 курса, специалист в ИБ, </a:t>
            </a:r>
            <a:r>
              <a:rPr lang="en-US" sz="2053" spc="102" dirty="0">
                <a:latin typeface="DM Sans"/>
              </a:rPr>
              <a:t>Python </a:t>
            </a:r>
            <a:r>
              <a:rPr lang="ru-RU" sz="2053" spc="102" dirty="0">
                <a:latin typeface="DM Sans"/>
              </a:rPr>
              <a:t>разработчик.</a:t>
            </a:r>
            <a:endParaRPr lang="en-US" sz="2053" spc="102" dirty="0">
              <a:latin typeface="DM Sans"/>
            </a:endParaRPr>
          </a:p>
        </p:txBody>
      </p:sp>
      <p:sp>
        <p:nvSpPr>
          <p:cNvPr id="43" name="TextBox 35">
            <a:extLst>
              <a:ext uri="{FF2B5EF4-FFF2-40B4-BE49-F238E27FC236}">
                <a16:creationId xmlns:a16="http://schemas.microsoft.com/office/drawing/2014/main" id="{8CE8817E-CB0C-6EDD-3066-4519CFB83D29}"/>
              </a:ext>
            </a:extLst>
          </p:cNvPr>
          <p:cNvSpPr txBox="1"/>
          <p:nvPr/>
        </p:nvSpPr>
        <p:spPr>
          <a:xfrm>
            <a:off x="5360553" y="8526144"/>
            <a:ext cx="2965052" cy="953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4"/>
              </a:lnSpc>
            </a:pPr>
            <a:r>
              <a:rPr lang="ru-RU" sz="2053" spc="102" dirty="0">
                <a:latin typeface="DM Sans"/>
              </a:rPr>
              <a:t>Студент 1 курса, Продуктовый менеджер.</a:t>
            </a:r>
            <a:endParaRPr lang="en-US" sz="2053" spc="102" dirty="0">
              <a:latin typeface="DM Sans"/>
            </a:endParaRPr>
          </a:p>
        </p:txBody>
      </p:sp>
      <p:sp>
        <p:nvSpPr>
          <p:cNvPr id="44" name="TextBox 35">
            <a:extLst>
              <a:ext uri="{FF2B5EF4-FFF2-40B4-BE49-F238E27FC236}">
                <a16:creationId xmlns:a16="http://schemas.microsoft.com/office/drawing/2014/main" id="{B46E83B0-692A-FC80-BBBD-3AACAC9F2703}"/>
              </a:ext>
            </a:extLst>
          </p:cNvPr>
          <p:cNvSpPr txBox="1"/>
          <p:nvPr/>
        </p:nvSpPr>
        <p:spPr>
          <a:xfrm>
            <a:off x="9572573" y="8496655"/>
            <a:ext cx="2965052" cy="632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4"/>
              </a:lnSpc>
            </a:pPr>
            <a:r>
              <a:rPr lang="ru-RU" sz="2053" spc="102" dirty="0">
                <a:latin typeface="DM Sans"/>
              </a:rPr>
              <a:t>Студент 1 курса, </a:t>
            </a:r>
            <a:r>
              <a:rPr lang="en-US" sz="2053" spc="102" dirty="0">
                <a:latin typeface="DM Sans"/>
              </a:rPr>
              <a:t>Python </a:t>
            </a:r>
            <a:r>
              <a:rPr lang="ru-RU" sz="2053" spc="102" dirty="0">
                <a:latin typeface="DM Sans"/>
              </a:rPr>
              <a:t>разработчик.</a:t>
            </a:r>
            <a:endParaRPr lang="en-US" sz="2053" spc="102" dirty="0">
              <a:latin typeface="DM Sans"/>
            </a:endParaRPr>
          </a:p>
        </p:txBody>
      </p:sp>
      <p:sp>
        <p:nvSpPr>
          <p:cNvPr id="45" name="TextBox 35">
            <a:extLst>
              <a:ext uri="{FF2B5EF4-FFF2-40B4-BE49-F238E27FC236}">
                <a16:creationId xmlns:a16="http://schemas.microsoft.com/office/drawing/2014/main" id="{9D57D7F7-1A89-2CAE-FBA7-72AEBEC46D61}"/>
              </a:ext>
            </a:extLst>
          </p:cNvPr>
          <p:cNvSpPr txBox="1"/>
          <p:nvPr/>
        </p:nvSpPr>
        <p:spPr>
          <a:xfrm>
            <a:off x="13727440" y="8405462"/>
            <a:ext cx="2965052" cy="953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4"/>
              </a:lnSpc>
            </a:pPr>
            <a:r>
              <a:rPr lang="ru-RU" sz="2053" spc="102" dirty="0">
                <a:latin typeface="DM Sans"/>
              </a:rPr>
              <a:t>Студент 1 курса, закончил курсы по преподаванию.</a:t>
            </a:r>
            <a:endParaRPr lang="en-US" sz="2053" spc="102" dirty="0">
              <a:latin typeface="DM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23;p23">
            <a:extLst>
              <a:ext uri="{FF2B5EF4-FFF2-40B4-BE49-F238E27FC236}">
                <a16:creationId xmlns:a16="http://schemas.microsoft.com/office/drawing/2014/main" id="{7A4C791B-A089-2DC9-B766-DB62798059F4}"/>
              </a:ext>
            </a:extLst>
          </p:cNvPr>
          <p:cNvSpPr/>
          <p:nvPr/>
        </p:nvSpPr>
        <p:spPr>
          <a:xfrm>
            <a:off x="3015900" y="6115200"/>
            <a:ext cx="2986200" cy="2646000"/>
          </a:xfrm>
          <a:prstGeom prst="can">
            <a:avLst>
              <a:gd name="adj" fmla="val 31859"/>
            </a:avLst>
          </a:prstGeom>
          <a:solidFill>
            <a:srgbClr val="55D8D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ru-RU" sz="2600" b="1" dirty="0">
                <a:solidFill>
                  <a:srgbClr val="FFFFFF"/>
                </a:solidFill>
              </a:rPr>
            </a:br>
            <a:r>
              <a:rPr lang="ru-RU" sz="4900" b="1" dirty="0">
                <a:solidFill>
                  <a:srgbClr val="FFFFFF"/>
                </a:solidFill>
              </a:rPr>
              <a:t>SOM</a:t>
            </a:r>
            <a:endParaRPr dirty="0"/>
          </a:p>
        </p:txBody>
      </p:sp>
      <p:sp>
        <p:nvSpPr>
          <p:cNvPr id="8" name="Google Shape;224;p23">
            <a:extLst>
              <a:ext uri="{FF2B5EF4-FFF2-40B4-BE49-F238E27FC236}">
                <a16:creationId xmlns:a16="http://schemas.microsoft.com/office/drawing/2014/main" id="{30EAEAF1-5498-9B04-06DD-CA95608A74F9}"/>
              </a:ext>
            </a:extLst>
          </p:cNvPr>
          <p:cNvSpPr/>
          <p:nvPr/>
        </p:nvSpPr>
        <p:spPr>
          <a:xfrm>
            <a:off x="2027400" y="2954700"/>
            <a:ext cx="4963200" cy="4339800"/>
          </a:xfrm>
          <a:prstGeom prst="can">
            <a:avLst>
              <a:gd name="adj" fmla="val 43599"/>
            </a:avLst>
          </a:prstGeom>
          <a:solidFill>
            <a:srgbClr val="08BDA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ru-RU" sz="4900" b="1">
                <a:solidFill>
                  <a:srgbClr val="FFFFFF"/>
                </a:solidFill>
              </a:rPr>
            </a:br>
            <a:r>
              <a:rPr lang="ru-RU" sz="4900" b="1">
                <a:solidFill>
                  <a:srgbClr val="FFFFFF"/>
                </a:solidFill>
              </a:rPr>
              <a:t>SAM</a:t>
            </a:r>
            <a:endParaRPr/>
          </a:p>
        </p:txBody>
      </p:sp>
      <p:sp>
        <p:nvSpPr>
          <p:cNvPr id="9" name="Google Shape;225;p23">
            <a:extLst>
              <a:ext uri="{FF2B5EF4-FFF2-40B4-BE49-F238E27FC236}">
                <a16:creationId xmlns:a16="http://schemas.microsoft.com/office/drawing/2014/main" id="{CFE5D6E2-031C-037E-EBD1-8EF83B0C686C}"/>
              </a:ext>
            </a:extLst>
          </p:cNvPr>
          <p:cNvSpPr/>
          <p:nvPr/>
        </p:nvSpPr>
        <p:spPr>
          <a:xfrm>
            <a:off x="1143000" y="1028700"/>
            <a:ext cx="6732000" cy="3852000"/>
          </a:xfrm>
          <a:prstGeom prst="can">
            <a:avLst>
              <a:gd name="adj" fmla="val 36879"/>
            </a:avLst>
          </a:prstGeom>
          <a:solidFill>
            <a:srgbClr val="3C78D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3500" b="1">
                <a:solidFill>
                  <a:srgbClr val="FFFFFF"/>
                </a:solidFill>
              </a:rPr>
            </a:br>
            <a:r>
              <a:rPr lang="ru-RU" sz="4900" b="1">
                <a:solidFill>
                  <a:srgbClr val="FFFFFF"/>
                </a:solidFill>
              </a:rPr>
              <a:t>TAM</a:t>
            </a:r>
            <a:endParaRPr sz="4900" b="1">
              <a:solidFill>
                <a:srgbClr val="FFFFFF"/>
              </a:solidFill>
            </a:endParaRPr>
          </a:p>
        </p:txBody>
      </p:sp>
      <p:sp>
        <p:nvSpPr>
          <p:cNvPr id="13" name="TextBox 31">
            <a:extLst>
              <a:ext uri="{FF2B5EF4-FFF2-40B4-BE49-F238E27FC236}">
                <a16:creationId xmlns:a16="http://schemas.microsoft.com/office/drawing/2014/main" id="{5C0470A9-B731-5DE1-8CE5-AE3C31580F78}"/>
              </a:ext>
            </a:extLst>
          </p:cNvPr>
          <p:cNvSpPr txBox="1"/>
          <p:nvPr/>
        </p:nvSpPr>
        <p:spPr>
          <a:xfrm>
            <a:off x="8534400" y="800100"/>
            <a:ext cx="9438017" cy="2752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60"/>
              </a:lnSpc>
            </a:pPr>
            <a:r>
              <a:rPr lang="ru-RU" sz="2186" dirty="0">
                <a:solidFill>
                  <a:srgbClr val="3C78D8"/>
                </a:solidFill>
                <a:latin typeface="Montserrat Light"/>
              </a:rPr>
              <a:t>100 млн. рублей</a:t>
            </a:r>
            <a:br>
              <a:rPr lang="ru-RU" sz="2186" dirty="0">
                <a:solidFill>
                  <a:srgbClr val="100F0D"/>
                </a:solidFill>
                <a:latin typeface="Montserrat Light"/>
              </a:rPr>
            </a:br>
            <a:r>
              <a:rPr lang="ru-RU" sz="2186" dirty="0">
                <a:solidFill>
                  <a:srgbClr val="100F0D"/>
                </a:solidFill>
                <a:latin typeface="Montserrat Light"/>
              </a:rPr>
              <a:t>при потенциальном количестве посещений в размере 5-10% от численности населения, при условии популярности курса.</a:t>
            </a:r>
          </a:p>
          <a:p>
            <a:pPr>
              <a:lnSpc>
                <a:spcPts val="3060"/>
              </a:lnSpc>
            </a:pPr>
            <a:br>
              <a:rPr lang="ru-RU" sz="2186" dirty="0">
                <a:solidFill>
                  <a:srgbClr val="100F0D"/>
                </a:solidFill>
                <a:latin typeface="Montserrat Light"/>
              </a:rPr>
            </a:br>
            <a:r>
              <a:rPr lang="ru-RU" sz="2186" dirty="0">
                <a:solidFill>
                  <a:srgbClr val="100F0D"/>
                </a:solidFill>
                <a:latin typeface="Montserrat Light"/>
              </a:rPr>
              <a:t>Оценка TAM может быть достаточно высокой, так как </a:t>
            </a:r>
            <a:r>
              <a:rPr lang="ru-RU" sz="2186" dirty="0" err="1">
                <a:solidFill>
                  <a:srgbClr val="100F0D"/>
                </a:solidFill>
                <a:latin typeface="Montserrat Light"/>
              </a:rPr>
              <a:t>телеграм</a:t>
            </a:r>
            <a:r>
              <a:rPr lang="ru-RU" sz="2186" dirty="0">
                <a:solidFill>
                  <a:srgbClr val="100F0D"/>
                </a:solidFill>
                <a:latin typeface="Montserrat Light"/>
              </a:rPr>
              <a:t> является популярным мессенджером, который используется миллионами людей по всему миру.</a:t>
            </a:r>
            <a:endParaRPr lang="en-US" sz="2186" dirty="0">
              <a:solidFill>
                <a:srgbClr val="100F0D"/>
              </a:solidFill>
              <a:latin typeface="Montserrat Light"/>
            </a:endParaRPr>
          </a:p>
        </p:txBody>
      </p:sp>
      <p:sp>
        <p:nvSpPr>
          <p:cNvPr id="14" name="TextBox 31">
            <a:extLst>
              <a:ext uri="{FF2B5EF4-FFF2-40B4-BE49-F238E27FC236}">
                <a16:creationId xmlns:a16="http://schemas.microsoft.com/office/drawing/2014/main" id="{681CB27E-165D-80D6-AFE6-982D5C825124}"/>
              </a:ext>
            </a:extLst>
          </p:cNvPr>
          <p:cNvSpPr txBox="1"/>
          <p:nvPr/>
        </p:nvSpPr>
        <p:spPr>
          <a:xfrm>
            <a:off x="8533402" y="3767161"/>
            <a:ext cx="9438017" cy="2752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60"/>
              </a:lnSpc>
            </a:pPr>
            <a:r>
              <a:rPr lang="ru-RU" sz="2186" dirty="0">
                <a:solidFill>
                  <a:srgbClr val="08BDA6"/>
                </a:solidFill>
                <a:latin typeface="Montserrat Light"/>
              </a:rPr>
              <a:t>20-30 млн. рублей</a:t>
            </a:r>
          </a:p>
          <a:p>
            <a:pPr>
              <a:lnSpc>
                <a:spcPts val="3060"/>
              </a:lnSpc>
            </a:pPr>
            <a:r>
              <a:rPr lang="ru-RU" sz="2186" dirty="0">
                <a:solidFill>
                  <a:srgbClr val="100F0D"/>
                </a:solidFill>
                <a:latin typeface="Montserrat Light"/>
              </a:rPr>
              <a:t>SAM может быть оценен на основе географического расположения потенциальных клиентов, возраста, профессиональной направленности и других параметров. Например, SAM может включать все страны, где </a:t>
            </a:r>
            <a:r>
              <a:rPr lang="ru-RU" sz="2186" dirty="0" err="1">
                <a:solidFill>
                  <a:srgbClr val="100F0D"/>
                </a:solidFill>
                <a:latin typeface="Montserrat Light"/>
              </a:rPr>
              <a:t>телеграм</a:t>
            </a:r>
            <a:r>
              <a:rPr lang="ru-RU" sz="2186" dirty="0">
                <a:solidFill>
                  <a:srgbClr val="100F0D"/>
                </a:solidFill>
                <a:latin typeface="Montserrat Light"/>
              </a:rPr>
              <a:t> доступен, и людей, которые интересуются программированием и созданием ботов.</a:t>
            </a:r>
            <a:endParaRPr lang="en-US" sz="2186" dirty="0">
              <a:solidFill>
                <a:srgbClr val="100F0D"/>
              </a:solidFill>
              <a:latin typeface="Montserrat Light"/>
            </a:endParaRPr>
          </a:p>
        </p:txBody>
      </p:sp>
      <p:sp>
        <p:nvSpPr>
          <p:cNvPr id="15" name="TextBox 31">
            <a:extLst>
              <a:ext uri="{FF2B5EF4-FFF2-40B4-BE49-F238E27FC236}">
                <a16:creationId xmlns:a16="http://schemas.microsoft.com/office/drawing/2014/main" id="{BF52E91B-EA3B-C22E-58BF-E2C2FD529DDC}"/>
              </a:ext>
            </a:extLst>
          </p:cNvPr>
          <p:cNvSpPr txBox="1"/>
          <p:nvPr/>
        </p:nvSpPr>
        <p:spPr>
          <a:xfrm>
            <a:off x="8520702" y="6788244"/>
            <a:ext cx="9438017" cy="2752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60"/>
              </a:lnSpc>
            </a:pPr>
            <a:r>
              <a:rPr lang="ru-RU" sz="2186" dirty="0">
                <a:solidFill>
                  <a:srgbClr val="55D8D8"/>
                </a:solidFill>
                <a:latin typeface="Montserrat Light"/>
              </a:rPr>
              <a:t>5-10 млн рублей</a:t>
            </a:r>
          </a:p>
          <a:p>
            <a:pPr>
              <a:lnSpc>
                <a:spcPts val="3060"/>
              </a:lnSpc>
            </a:pPr>
            <a:r>
              <a:rPr lang="ru-RU" sz="2186" dirty="0">
                <a:solidFill>
                  <a:srgbClr val="100F0D"/>
                </a:solidFill>
                <a:latin typeface="Montserrat Light"/>
              </a:rPr>
              <a:t>SOM зависит от многих факторов, таких как цена курсов, качество обучения, репутация компании и конкуренция на рынке. Например, SOM может включать людей, которые готовы заплатить за курсы, заинтересованы в создании ботов для </a:t>
            </a:r>
            <a:r>
              <a:rPr lang="ru-RU" sz="2186" dirty="0" err="1">
                <a:solidFill>
                  <a:srgbClr val="100F0D"/>
                </a:solidFill>
                <a:latin typeface="Montserrat Light"/>
              </a:rPr>
              <a:t>телеграм</a:t>
            </a:r>
            <a:r>
              <a:rPr lang="ru-RU" sz="2186" dirty="0">
                <a:solidFill>
                  <a:srgbClr val="100F0D"/>
                </a:solidFill>
                <a:latin typeface="Montserrat Light"/>
              </a:rPr>
              <a:t> и уверены в качестве обучения, которое предоставляет компания.</a:t>
            </a:r>
            <a:endParaRPr lang="en-US" sz="2186" dirty="0">
              <a:solidFill>
                <a:srgbClr val="100F0D"/>
              </a:solidFill>
              <a:latin typeface="Montserrat Light"/>
            </a:endParaRPr>
          </a:p>
        </p:txBody>
      </p:sp>
      <p:pic>
        <p:nvPicPr>
          <p:cNvPr id="16" name="Picture 32">
            <a:extLst>
              <a:ext uri="{FF2B5EF4-FFF2-40B4-BE49-F238E27FC236}">
                <a16:creationId xmlns:a16="http://schemas.microsoft.com/office/drawing/2014/main" id="{65F93736-14F2-ECD9-AB7C-DFF0C9CFD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887923">
            <a:off x="-7373395" y="4938087"/>
            <a:ext cx="13977230" cy="1434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959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11859450" y="-8848750"/>
            <a:ext cx="15841853" cy="1625563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48053" y="684488"/>
            <a:ext cx="15416081" cy="2679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775"/>
              </a:lnSpc>
            </a:pPr>
            <a:r>
              <a:rPr lang="en-US" sz="7808" spc="765">
                <a:solidFill>
                  <a:srgbClr val="FFFFFF"/>
                </a:solidFill>
                <a:latin typeface="Oswald Bold"/>
              </a:rPr>
              <a:t>ОЦЕНКА ФИНАНСОВЫХ РЕСУРСОВ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3447294" y="-3843198"/>
            <a:ext cx="15841853" cy="16255633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682284" y="3586953"/>
            <a:ext cx="12382054" cy="2004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2898" spc="284">
                <a:solidFill>
                  <a:srgbClr val="F5FFF5"/>
                </a:solidFill>
                <a:latin typeface="DM Sans"/>
              </a:rPr>
              <a:t>Для реализации проекта по созданию курсов по разработке телеграм ботов на aiogram потребуется определенный объем финансовых ресурсов. Конечная сумма может зависеть от ряда факторов, таких как: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05239" y="6079688"/>
            <a:ext cx="12382054" cy="3522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99"/>
              </a:lnSpc>
            </a:pPr>
            <a:r>
              <a:rPr lang="en-US" sz="2898" spc="284">
                <a:solidFill>
                  <a:srgbClr val="F5FFF5"/>
                </a:solidFill>
                <a:latin typeface="DM Sans"/>
              </a:rPr>
              <a:t>- Количество курсов, которые необходимо создать</a:t>
            </a:r>
          </a:p>
          <a:p>
            <a:pPr>
              <a:lnSpc>
                <a:spcPts val="3999"/>
              </a:lnSpc>
            </a:pPr>
            <a:r>
              <a:rPr lang="en-US" sz="2898" spc="284">
                <a:solidFill>
                  <a:srgbClr val="F5FFF5"/>
                </a:solidFill>
                <a:latin typeface="DM Sans"/>
              </a:rPr>
              <a:t>- Длительность каждого курса</a:t>
            </a:r>
          </a:p>
          <a:p>
            <a:pPr>
              <a:lnSpc>
                <a:spcPts val="3999"/>
              </a:lnSpc>
            </a:pPr>
            <a:r>
              <a:rPr lang="en-US" sz="2898" spc="284">
                <a:solidFill>
                  <a:srgbClr val="F5FFF5"/>
                </a:solidFill>
                <a:latin typeface="DM Sans"/>
              </a:rPr>
              <a:t>- Количество преподавателей, которые будут задействованы в процессе обучения</a:t>
            </a:r>
          </a:p>
          <a:p>
            <a:pPr>
              <a:lnSpc>
                <a:spcPts val="3999"/>
              </a:lnSpc>
            </a:pPr>
            <a:r>
              <a:rPr lang="en-US" sz="2898" spc="284">
                <a:solidFill>
                  <a:srgbClr val="F5FFF5"/>
                </a:solidFill>
                <a:latin typeface="DM Sans"/>
              </a:rPr>
              <a:t>- Рекламные расходы на продвижение курсов</a:t>
            </a:r>
          </a:p>
          <a:p>
            <a:pPr algn="l">
              <a:lnSpc>
                <a:spcPts val="3999"/>
              </a:lnSpc>
            </a:pPr>
            <a:r>
              <a:rPr lang="en-US" sz="2898" spc="284">
                <a:solidFill>
                  <a:srgbClr val="F5FFF5"/>
                </a:solidFill>
                <a:latin typeface="DM Sans"/>
              </a:rPr>
              <a:t>- Необходимое оборудование и программное обеспечение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70706" y="-3368517"/>
            <a:ext cx="4959890" cy="495989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F2F4F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6729474" y="-6611713"/>
            <a:ext cx="12110389" cy="1242670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3986589">
            <a:off x="13067405" y="6381157"/>
            <a:ext cx="9894000" cy="10152425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172154" y="307278"/>
            <a:ext cx="13254850" cy="2837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349"/>
              </a:lnSpc>
            </a:pPr>
            <a:r>
              <a:rPr lang="en-US" sz="8224" spc="806">
                <a:solidFill>
                  <a:srgbClr val="FFFFFF"/>
                </a:solidFill>
                <a:latin typeface="Oswald Bold"/>
              </a:rPr>
              <a:t>ОЦЕНКА ФИНАНСОВЫХ РЕСУРСОВ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01875" y="2961610"/>
            <a:ext cx="7312530" cy="3012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2"/>
              </a:lnSpc>
            </a:pPr>
            <a:r>
              <a:rPr lang="en-US" sz="2893" spc="283">
                <a:solidFill>
                  <a:srgbClr val="F5FFF5"/>
                </a:solidFill>
                <a:latin typeface="DM Sans"/>
              </a:rPr>
              <a:t>При оценке стоимости проекта можно учесть возможность получения грантовых средств, которые могут быть предоставлены на развитие образовательных программ.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5641858"/>
            <a:ext cx="10535704" cy="4022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2"/>
              </a:lnSpc>
            </a:pPr>
            <a:r>
              <a:rPr lang="en-US" sz="2893" spc="283">
                <a:solidFill>
                  <a:srgbClr val="F5FFF5"/>
                </a:solidFill>
                <a:latin typeface="DM Sans"/>
              </a:rPr>
              <a:t>Кроме грантов, другими возможными источниками финансирования могут быть собственные средства, инвестиции и займы. Конечный выбор источников финансирования зависит от многих факторов, включая цели проекта, размер и продолжительность проекта, а также уровень риска, который может быть связан с каждым источником финансирования.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898</Words>
  <Application>Microsoft Office PowerPoint</Application>
  <PresentationFormat>Произвольный</PresentationFormat>
  <Paragraphs>86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Montserrat Classic Bold</vt:lpstr>
      <vt:lpstr>Montserrat Classic</vt:lpstr>
      <vt:lpstr>Oswald</vt:lpstr>
      <vt:lpstr>DM Sans Italics</vt:lpstr>
      <vt:lpstr>Oswald Bold</vt:lpstr>
      <vt:lpstr>Arial</vt:lpstr>
      <vt:lpstr>DM Sans</vt:lpstr>
      <vt:lpstr>Calibri</vt:lpstr>
      <vt:lpstr>DM Sans Bold</vt:lpstr>
      <vt:lpstr>Montserrat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</dc:title>
  <dc:creator>Akila</dc:creator>
  <cp:lastModifiedBy>Никита Абдульминов</cp:lastModifiedBy>
  <cp:revision>3</cp:revision>
  <dcterms:created xsi:type="dcterms:W3CDTF">2006-08-16T00:00:00Z</dcterms:created>
  <dcterms:modified xsi:type="dcterms:W3CDTF">2023-05-10T08:55:59Z</dcterms:modified>
  <dc:identifier>DAFiaWirWLw</dc:identifier>
</cp:coreProperties>
</file>