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2" r:id="rId2"/>
  </p:sldMasterIdLst>
  <p:notesMasterIdLst>
    <p:notesMasterId r:id="rId18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8288000" cy="10287000"/>
  <p:notesSz cx="18288000" cy="10287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 Black" panose="020B0604020202020204" charset="-52"/>
      <p:bold r:id="rId23"/>
      <p:boldItalic r:id="rId24"/>
    </p:embeddedFont>
    <p:embeddedFont>
      <p:font typeface="Montserrat ExtraBold" panose="020B0604020202020204" charset="-52"/>
      <p:bold r:id="rId25"/>
      <p:boldItalic r:id="rId26"/>
    </p:embeddedFont>
    <p:embeddedFont>
      <p:font typeface="Montserrat Light" panose="020B0604020202020204" charset="-52"/>
      <p:regular r:id="rId27"/>
      <p:bold r:id="rId28"/>
      <p:italic r:id="rId29"/>
      <p:boldItalic r:id="rId30"/>
    </p:embeddedFont>
    <p:embeddedFont>
      <p:font typeface="Montserrat SemiBold" panose="020B0604020202020204" charset="-52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2D5F6-7D9D-4D05-BDE7-8C3694460DCD}">
  <a:tblStyle styleId="{5942D5F6-7D9D-4D05-BDE7-8C3694460DC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835" y="19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9" name="Google Shape;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6" name="Google Shape;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5" name="Google Shape;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5" name="Google Shape;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84" name="Google Shape;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3" name="Google Shape;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5" name="Google Shape;1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24" name="Google Shape;1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33" name="Google Shape;1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1" name="Google Shape;14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9" name="Google Shape;1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57" name="Google Shape;1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80" name="Google Shape;1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4">
            <a:alphaModFix/>
          </a:blip>
          <a:srcRect l="-1581" b="14702"/>
          <a:stretch/>
        </p:blipFill>
        <p:spPr>
          <a:xfrm>
            <a:off x="7352779" y="419100"/>
            <a:ext cx="10935222" cy="81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 rotWithShape="1">
          <a:blip r:embed="rId5">
            <a:alphaModFix/>
          </a:blip>
          <a:srcRect r="1499"/>
          <a:stretch/>
        </p:blipFill>
        <p:spPr>
          <a:xfrm>
            <a:off x="-12779" y="0"/>
            <a:ext cx="16181656" cy="1029418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"/>
          <p:cNvPicPr preferRelativeResize="0"/>
          <p:nvPr/>
        </p:nvPicPr>
        <p:blipFill rotWithShape="1">
          <a:blip r:embed="rId3">
            <a:alphaModFix/>
          </a:blip>
          <a:srcRect l="20528" b="14702"/>
          <a:stretch/>
        </p:blipFill>
        <p:spPr>
          <a:xfrm>
            <a:off x="0" y="2171701"/>
            <a:ext cx="8555249" cy="81153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/>
        </p:nvSpPr>
        <p:spPr>
          <a:xfrm>
            <a:off x="7121236" y="3162300"/>
            <a:ext cx="10694570" cy="172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Создание очков водителя на основе адаптивных фильтров дополненной реальности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6"/>
          <p:cNvSpPr txBox="1"/>
          <p:nvPr/>
        </p:nvSpPr>
        <p:spPr>
          <a:xfrm>
            <a:off x="8055980" y="4838700"/>
            <a:ext cx="9157600" cy="205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-RU" sz="3600" b="0" i="0" u="none" strike="noStrike" cap="none" dirty="0">
                <a:solidFill>
                  <a:srgbClr val="124AB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Никулин Дмитрий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254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+79624591780, dmitnikul@gmail.com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254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Аспирант ЮРГПУ(НПИ)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8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ПРОБЛЕМА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8" name="Google Shape;48;p8"/>
          <p:cNvSpPr txBox="1"/>
          <p:nvPr/>
        </p:nvSpPr>
        <p:spPr>
          <a:xfrm>
            <a:off x="16494121" y="757724"/>
            <a:ext cx="1259700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9" name="Google Shape;49;p8"/>
          <p:cNvSpPr txBox="1"/>
          <p:nvPr/>
        </p:nvSpPr>
        <p:spPr>
          <a:xfrm>
            <a:off x="609600" y="1283229"/>
            <a:ext cx="15128686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0" name="Google Shape;50;p8"/>
          <p:cNvSpPr txBox="1"/>
          <p:nvPr/>
        </p:nvSpPr>
        <p:spPr>
          <a:xfrm>
            <a:off x="941883" y="8199496"/>
            <a:ext cx="8964118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Поляризационные очки - ограниченное решение ослепления водителей в ночное время</a:t>
            </a:r>
            <a:endParaRPr/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1" name="Google Shape;51;p8" descr="О фарах и ночной езде. — DRIVE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599" y="1498218"/>
            <a:ext cx="9930064" cy="6008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8" descr="Очки антифары для водителей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76547" y="1498219"/>
            <a:ext cx="5617574" cy="399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8" descr="Очки для ночного вождения SP Glass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85119" y="5940769"/>
            <a:ext cx="5400430" cy="3827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9"/>
          <p:cNvSpPr txBox="1"/>
          <p:nvPr/>
        </p:nvSpPr>
        <p:spPr>
          <a:xfrm>
            <a:off x="472194" y="2056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РЕШЕНИЕ ПРОБЛЕМЫ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0" name="Google Shape;60;p9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1" name="Google Shape;61;p9"/>
          <p:cNvSpPr txBox="1"/>
          <p:nvPr/>
        </p:nvSpPr>
        <p:spPr>
          <a:xfrm>
            <a:off x="727658" y="1462074"/>
            <a:ext cx="16001228" cy="64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Разработка программно-аппаратного комплекса адаптивного светофильтра дополненной реальности позволит ограниченно затемнять источник яркого света:</a:t>
            </a:r>
            <a:endParaRPr dirty="0"/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Ограниченное затемнение источника яркого света;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Широкий обзор при сварке;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Впервые настоящие водительские очки-</a:t>
            </a:r>
            <a:r>
              <a:rPr lang="ru-RU" sz="2800" b="0" i="0" u="none" strike="noStrike" cap="none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антифары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;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9" descr="Профессиональные сварочные очки с автозатемнением #5"/>
          <p:cNvSpPr/>
          <p:nvPr/>
        </p:nvSpPr>
        <p:spPr>
          <a:xfrm>
            <a:off x="8991600" y="49911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0"/>
          <p:cNvSpPr txBox="1"/>
          <p:nvPr/>
        </p:nvSpPr>
        <p:spPr>
          <a:xfrm>
            <a:off x="472194" y="205621"/>
            <a:ext cx="9814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ТЕХНОЛОГИЯ</a:t>
            </a:r>
            <a:endParaRPr/>
          </a:p>
        </p:txBody>
      </p:sp>
      <p:sp>
        <p:nvSpPr>
          <p:cNvPr id="69" name="Google Shape;69;p10"/>
          <p:cNvSpPr txBox="1"/>
          <p:nvPr/>
        </p:nvSpPr>
        <p:spPr>
          <a:xfrm>
            <a:off x="16438560" y="757724"/>
            <a:ext cx="13708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05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70" name="Google Shape;7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42080" y="1932249"/>
            <a:ext cx="6119390" cy="525063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0"/>
          <p:cNvSpPr txBox="1"/>
          <p:nvPr/>
        </p:nvSpPr>
        <p:spPr>
          <a:xfrm>
            <a:off x="8666745" y="7483175"/>
            <a:ext cx="994573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Логическая схема работы анализа видеопотока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0"/>
          <p:cNvSpPr txBox="1"/>
          <p:nvPr/>
        </p:nvSpPr>
        <p:spPr>
          <a:xfrm>
            <a:off x="790849" y="3508057"/>
            <a:ext cx="8008814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Собственный алгоритм оценки размера светового пятна;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Дешевое аппаратное обеспечение;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1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ТЕХНОЛОГИЯ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9" name="Google Shape;79;p11"/>
          <p:cNvSpPr txBox="1"/>
          <p:nvPr/>
        </p:nvSpPr>
        <p:spPr>
          <a:xfrm>
            <a:off x="16447312" y="757725"/>
            <a:ext cx="13533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06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80" name="Google Shape;80;p11" descr="Основные понятия - MorePC.R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18241" y="3447566"/>
            <a:ext cx="9382371" cy="54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/>
          <p:nvPr/>
        </p:nvSpPr>
        <p:spPr>
          <a:xfrm>
            <a:off x="838923" y="3447566"/>
            <a:ext cx="7579318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Наш фильтр на ЖК-затворе затемняет непосредственно область интенсивного свечения, максимально просветляя остальное поле. </a:t>
            </a: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2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ПОТРЕБИТЕЛИ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8" name="Google Shape;88;p12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07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9" name="Google Shape;89;p12"/>
          <p:cNvSpPr txBox="1"/>
          <p:nvPr/>
        </p:nvSpPr>
        <p:spPr>
          <a:xfrm>
            <a:off x="432390" y="3303708"/>
            <a:ext cx="1629649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 Системные интеграторы – автоматизированные рабочие места, CRM- системы</a:t>
            </a:r>
            <a:endParaRPr sz="2800" b="0" i="0" u="none" strike="noStrike" cap="none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0" name="Google Shape;90;p12"/>
          <p:cNvSpPr txBox="1"/>
          <p:nvPr/>
        </p:nvSpPr>
        <p:spPr>
          <a:xfrm>
            <a:off x="472195" y="7376657"/>
            <a:ext cx="1648223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 Физические лица – сварщики, автомобилисты, мотоциклисты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АНАЛИЗ РЫНКА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16459200" y="757724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08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8" name="Google Shape;98;p13" descr="Рынок водительских очков Size And Scope - Verified Market Reports"/>
          <p:cNvSpPr/>
          <p:nvPr/>
        </p:nvSpPr>
        <p:spPr>
          <a:xfrm>
            <a:off x="8991600" y="49911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1600" y="2024276"/>
            <a:ext cx="8505825" cy="416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/>
          <p:nvPr/>
        </p:nvSpPr>
        <p:spPr>
          <a:xfrm>
            <a:off x="472195" y="3529978"/>
            <a:ext cx="6753312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444486" y="6419978"/>
            <a:ext cx="17365894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Объем рынка очков для водителя в 2023 году оценивался в 1,8 миллиарда долларов США, а к 2030 году, по прогнозам, он достигнет 13,2 миллиарда долларов США и будет расти. при CAGR 17,3% с 2024 по 2030 год</a:t>
            </a:r>
            <a:endParaRPr dirty="0"/>
          </a:p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 </a:t>
            </a: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472195" y="205621"/>
            <a:ext cx="943380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КОНКУРЕНТЫ 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16459200" y="757724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aphicFrame>
        <p:nvGraphicFramePr>
          <p:cNvPr id="120" name="Google Shape;120;p15"/>
          <p:cNvGraphicFramePr/>
          <p:nvPr/>
        </p:nvGraphicFramePr>
        <p:xfrm>
          <a:off x="647650" y="1344986"/>
          <a:ext cx="15697250" cy="7764790"/>
        </p:xfrm>
        <a:graphic>
          <a:graphicData uri="http://schemas.openxmlformats.org/drawingml/2006/table">
            <a:tbl>
              <a:tblPr firstRow="1" bandRow="1">
                <a:noFill/>
                <a:tableStyleId>{5942D5F6-7D9D-4D05-BDE7-8C3694460DCD}</a:tableStyleId>
              </a:tblPr>
              <a:tblGrid>
                <a:gridCol w="310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9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Характеристики продукта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Наша разработка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Конкурент №1 (Универсальные очки AUTOENJOY PROFI DA01-K2)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Конкурент №2 (</a:t>
                      </a:r>
                      <a:r>
                        <a:rPr lang="ru-RU" sz="28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Универсальные очки AUTOENJOY PROFI-PHOTOCHROMIC SF01RYBL жёлтые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467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2800" u="none" strike="noStrike" cap="none">
                          <a:solidFill>
                            <a:schemeClr val="lt1"/>
                          </a:solidFill>
                        </a:rPr>
                        <a:t>Конкурент №3 (CF005634 Очки поляризационные "Cafa France" (Кафа Франц))</a:t>
                      </a:r>
                      <a:endParaRPr sz="2800" u="none" strike="noStrike" cap="non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467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Затемнение источника света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4674C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127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674C9"/>
                        </a:buClr>
                        <a:buSzPts val="2800"/>
                        <a:buFont typeface="Courier New"/>
                        <a:buNone/>
                      </a:pPr>
                      <a:r>
                        <a:rPr lang="ru-RU" sz="2800" b="0" i="0" u="none" strike="noStrike" cap="none">
                          <a:solidFill>
                            <a:srgbClr val="4674C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Поляризация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4674C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4674C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4674C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4674C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4674C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Оригинальные цвета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280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C4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1" name="Google Shape;121;p15"/>
          <p:cNvGraphicFramePr/>
          <p:nvPr/>
        </p:nvGraphicFramePr>
        <p:xfrm>
          <a:off x="647650" y="9109776"/>
          <a:ext cx="15697225" cy="619050"/>
        </p:xfrm>
        <a:graphic>
          <a:graphicData uri="http://schemas.openxmlformats.org/drawingml/2006/table">
            <a:tbl>
              <a:tblPr firstRow="1" bandRow="1">
                <a:noFill/>
                <a:tableStyleId>{5942D5F6-7D9D-4D05-BDE7-8C3694460DCD}</a:tableStyleId>
              </a:tblPr>
              <a:tblGrid>
                <a:gridCol w="312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2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9050">
                <a:tc>
                  <a:txBody>
                    <a:bodyPr/>
                    <a:lstStyle/>
                    <a:p>
                      <a:pPr marL="127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674C9"/>
                        </a:buClr>
                        <a:buSzPts val="2800"/>
                        <a:buFont typeface="Courier New"/>
                        <a:buNone/>
                      </a:pPr>
                      <a:r>
                        <a:rPr lang="ru-RU" sz="2800" b="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Цена, руб</a:t>
                      </a:r>
                      <a:endParaRPr sz="2800" b="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b="0" u="none" strike="noStrike" cap="none">
                          <a:solidFill>
                            <a:srgbClr val="4674C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Не менее 15000,00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b="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6500,00</a:t>
                      </a:r>
                      <a:endParaRPr sz="2800" b="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b="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12000,00</a:t>
                      </a:r>
                      <a:endParaRPr sz="2800" b="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2800" b="0" u="none" strike="noStrike" cap="none">
                          <a:solidFill>
                            <a:srgbClr val="124AB2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1300,00</a:t>
                      </a:r>
                      <a:endParaRPr sz="2800" b="0" u="none" strike="noStrike" cap="none">
                        <a:solidFill>
                          <a:srgbClr val="124AB2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24A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>
            <a:noFill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472194" y="205621"/>
            <a:ext cx="16021927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МОДЕЛЬ КОММЕРЦИАЛИЗАЦИИ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16459200" y="757724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11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613954" y="4234019"/>
            <a:ext cx="15611566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 B2C – площадки маркетплейсы, интернет-магазин, аренда собственных стоек в магазинах спецодежды, СИЗ, автомобильных аксесуаров.</a:t>
            </a:r>
            <a:endParaRPr/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Предложение продажи технологии и патентов с переходом исключительных прав.</a:t>
            </a:r>
            <a:endParaRPr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6"/>
          <p:cNvSpPr/>
          <p:nvPr/>
        </p:nvSpPr>
        <p:spPr>
          <a:xfrm>
            <a:off x="613953" y="1696575"/>
            <a:ext cx="1561156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 B2B продажи. Системные интеграторы заинтересованы в расширении своих продуктов. Наша система аналитики поможет покрыть метриками такие трудно поддающиеся анализу подразделения, как сварочные цеха и производства. 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472194" y="205621"/>
            <a:ext cx="10576805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УРОВЕНЬ ГОТОВНОСТИ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12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472193" y="1650563"/>
            <a:ext cx="15215481" cy="883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 Проработка возможностей локализации предиктивной аналитики для быстро перемещающихся пятен – потенциальное применении в качестве очков водителя для ночных трасс;</a:t>
            </a:r>
            <a:endParaRPr dirty="0"/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Разработан оптический стенд для теста на оценку реальной сварочной дугой – оценка </a:t>
            </a:r>
            <a:r>
              <a:rPr lang="ru-RU" sz="2800" b="0" i="0" u="none" strike="noStrike" cap="none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затемненности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ЖК-матрицы </a:t>
            </a:r>
            <a:r>
              <a:rPr lang="ru-RU" sz="2800" b="0" i="0" u="none" strike="noStrike" cap="none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люксометром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с фильтрами.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Проработка с потенциальными площадками для изготовления </a:t>
            </a:r>
            <a:r>
              <a:rPr lang="ru-RU" sz="2800" b="0" i="0" u="none" strike="noStrike" cap="none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протопипов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– МЭЛТ (</a:t>
            </a:r>
            <a:r>
              <a:rPr lang="ru-RU" sz="2800" b="0" i="0" u="none" strike="noStrike" cap="none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г.Москва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Россия), НПП Дисплей (г. Минск, Беларусь)</a:t>
            </a:r>
            <a:endParaRPr dirty="0"/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 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Статус резидента технопарка СКФУ (</a:t>
            </a:r>
            <a:r>
              <a:rPr lang="ru-RU" sz="2800" b="0" i="0" u="none" strike="noStrike" cap="none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г.Ставрополь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) – научно-лабораторный комплекс чистых зон, Инженерный центр, Научно-образовательный центр </a:t>
            </a:r>
            <a:r>
              <a:rPr lang="ru-RU" sz="2800" b="0" i="0" u="none" strike="noStrike" cap="none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фотовольтаики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и нанотехнологий.</a:t>
            </a:r>
            <a:endParaRPr dirty="0"/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472194" y="205621"/>
            <a:ext cx="1529612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ПРОГРЕСС ЗА АКСЕЛЕРАЦИЮ</a:t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16476660" y="763492"/>
            <a:ext cx="1294621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13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613954" y="3850838"/>
            <a:ext cx="16038286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Выход на потенциальных изготовителей оптовых серий (от 10 до 100 000 изделий в месяц) - МЭЛТ и НПП Дисплей.</a:t>
            </a:r>
            <a:endParaRPr dirty="0"/>
          </a:p>
          <a:p>
            <a:pPr marL="127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472194" y="205621"/>
            <a:ext cx="1529612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ПЛАНЫ РАЗВИТИЯ</a:t>
            </a:r>
            <a:endParaRPr/>
          </a:p>
        </p:txBody>
      </p:sp>
      <p:sp>
        <p:nvSpPr>
          <p:cNvPr id="153" name="Google Shape;153;p19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14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472194" y="1786510"/>
            <a:ext cx="16905103" cy="7540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Получение инвестирования не менее 1 млн рублей в 2025 году: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Подача заявок в ФСИ: Студенческий стартап, Старт-1, Старт-Взлет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Подача </a:t>
            </a:r>
            <a:r>
              <a:rPr lang="ru-RU" sz="2800" b="0" i="0" u="none" strike="noStrike" cap="none" dirty="0" err="1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микрогранта</a:t>
            </a: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Сколково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Получение инвестирования не менее 1 млн рублей в 2026 году: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Подача заявок в ФСИ Старт-2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Подача гранта Сколково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Получение патента Малайзии (новый член БРИКС) для выхода на международный рынок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Получение статуса резидента технопарка Мастер и Монокристалл в г. Ставрополь для получения доступа к дешевой площадке (Мастер) и чистым зонам высшего класса (Монокристалл)</a:t>
            </a:r>
            <a:endParaRPr dirty="0"/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Получение статуса резидента Сколково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472195" y="205621"/>
            <a:ext cx="9433806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КОМАНДА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16463129" y="763491"/>
            <a:ext cx="1321684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15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62" name="Google Shape;162;p20"/>
          <p:cNvGrpSpPr/>
          <p:nvPr/>
        </p:nvGrpSpPr>
        <p:grpSpPr>
          <a:xfrm>
            <a:off x="838200" y="2019298"/>
            <a:ext cx="7772401" cy="2180084"/>
            <a:chOff x="1066799" y="1638298"/>
            <a:chExt cx="6454057" cy="2180084"/>
          </a:xfrm>
        </p:grpSpPr>
        <p:sp>
          <p:nvSpPr>
            <p:cNvPr id="163" name="Google Shape;163;p20"/>
            <p:cNvSpPr txBox="1"/>
            <p:nvPr/>
          </p:nvSpPr>
          <p:spPr>
            <a:xfrm>
              <a:off x="2922680" y="1638298"/>
              <a:ext cx="4598176" cy="2180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ru-RU" sz="2800" b="0" i="0" u="none" strike="noStrike" cap="none" dirty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Никулин Дмитрий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5080" lvl="0" indent="0" algn="l" rtl="0">
                <a:lnSpc>
                  <a:spcPct val="100000"/>
                </a:lnSpc>
                <a:spcBef>
                  <a:spcPts val="2545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ru-RU" sz="2400" b="0" i="0" u="none" strike="noStrike" cap="none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Руководитель проекта, </a:t>
              </a:r>
              <a:endParaRPr dirty="0"/>
            </a:p>
            <a:p>
              <a:pPr marL="12700" marR="5080" lvl="0" indent="0" algn="l" rtl="0">
                <a:lnSpc>
                  <a:spcPct val="100000"/>
                </a:lnSpc>
                <a:spcBef>
                  <a:spcPts val="2545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ru-RU" sz="2400" b="0" i="0" u="none" strike="noStrike" cap="none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Победитель конкурса «Умник-Электроника»   2023 </a:t>
              </a:r>
              <a:endParaRPr dirty="0"/>
            </a:p>
          </p:txBody>
        </p:sp>
        <p:sp>
          <p:nvSpPr>
            <p:cNvPr id="164" name="Google Shape;164;p20"/>
            <p:cNvSpPr/>
            <p:nvPr/>
          </p:nvSpPr>
          <p:spPr>
            <a:xfrm>
              <a:off x="1066799" y="1638300"/>
              <a:ext cx="1728765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" name="Google Shape;165;p20"/>
          <p:cNvGrpSpPr/>
          <p:nvPr/>
        </p:nvGrpSpPr>
        <p:grpSpPr>
          <a:xfrm>
            <a:off x="838200" y="7636814"/>
            <a:ext cx="7119938" cy="2090057"/>
            <a:chOff x="5257800" y="4495799"/>
            <a:chExt cx="6781801" cy="2090057"/>
          </a:xfrm>
        </p:grpSpPr>
        <p:sp>
          <p:nvSpPr>
            <p:cNvPr id="166" name="Google Shape;166;p20"/>
            <p:cNvSpPr txBox="1"/>
            <p:nvPr/>
          </p:nvSpPr>
          <p:spPr>
            <a:xfrm>
              <a:off x="7772401" y="4495799"/>
              <a:ext cx="4267200" cy="19082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ru-RU" sz="2800" b="0" i="0" u="none" strike="noStrike" cap="none" dirty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Дробин Денис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508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ru-RU" sz="2400" b="0" i="0" u="none" strike="noStrike" cap="none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Аддитивное производство, реверс-инжиниринг, 3</a:t>
              </a:r>
              <a:r>
                <a:rPr lang="en-US" sz="2400" b="0" i="0" u="none" strike="noStrike" cap="none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 </a:t>
              </a:r>
              <a:r>
                <a:rPr lang="ru-RU" sz="2400" b="0" i="0" u="none" strike="noStrike" cap="none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моделирование,</a:t>
              </a:r>
              <a:endParaRPr dirty="0"/>
            </a:p>
            <a:p>
              <a:pPr marL="12700" marR="508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ru-RU" sz="2400" b="0" i="0" u="none" strike="noStrike" cap="none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магистр</a:t>
              </a:r>
              <a:endParaRPr dirty="0"/>
            </a:p>
          </p:txBody>
        </p:sp>
        <p:sp>
          <p:nvSpPr>
            <p:cNvPr id="167" name="Google Shape;167;p20"/>
            <p:cNvSpPr/>
            <p:nvPr/>
          </p:nvSpPr>
          <p:spPr>
            <a:xfrm>
              <a:off x="5257800" y="4495799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20"/>
          <p:cNvGrpSpPr/>
          <p:nvPr/>
        </p:nvGrpSpPr>
        <p:grpSpPr>
          <a:xfrm>
            <a:off x="9677400" y="2019300"/>
            <a:ext cx="7051486" cy="2090057"/>
            <a:chOff x="1066799" y="1638300"/>
            <a:chExt cx="6781801" cy="2090057"/>
          </a:xfrm>
        </p:grpSpPr>
        <p:sp>
          <p:nvSpPr>
            <p:cNvPr id="169" name="Google Shape;169;p20"/>
            <p:cNvSpPr txBox="1"/>
            <p:nvPr/>
          </p:nvSpPr>
          <p:spPr>
            <a:xfrm>
              <a:off x="3581400" y="1638300"/>
              <a:ext cx="4267200" cy="18107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ru-RU" sz="2800" b="0" i="0" u="none" strike="noStrike" cap="none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Девицкий Олег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5080" lvl="0" indent="0" algn="l" rtl="0">
                <a:lnSpc>
                  <a:spcPct val="100000"/>
                </a:lnSpc>
                <a:spcBef>
                  <a:spcPts val="2545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ru-RU" sz="2400" b="0" i="0" u="none" strike="noStrike" cap="none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Научный руководитель, </a:t>
              </a:r>
              <a:endParaRPr/>
            </a:p>
            <a:p>
              <a:pPr marL="12700" marR="5080" lvl="0" indent="0" algn="l" rtl="0">
                <a:lnSpc>
                  <a:spcPct val="100000"/>
                </a:lnSpc>
                <a:spcBef>
                  <a:spcPts val="2545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ru-RU" sz="2400" b="0" i="0" u="none" strike="noStrike" cap="none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в.н.с. ЮНЦ РАН, к.т.н.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0"/>
            <p:cNvSpPr/>
            <p:nvPr/>
          </p:nvSpPr>
          <p:spPr>
            <a:xfrm>
              <a:off x="1066799" y="1638300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1" name="Google Shape;171;p20"/>
          <p:cNvGrpSpPr/>
          <p:nvPr/>
        </p:nvGrpSpPr>
        <p:grpSpPr>
          <a:xfrm>
            <a:off x="9677400" y="7567434"/>
            <a:ext cx="6781801" cy="2090057"/>
            <a:chOff x="5257800" y="4495799"/>
            <a:chExt cx="6781801" cy="2090057"/>
          </a:xfrm>
        </p:grpSpPr>
        <p:sp>
          <p:nvSpPr>
            <p:cNvPr id="172" name="Google Shape;172;p20"/>
            <p:cNvSpPr txBox="1"/>
            <p:nvPr/>
          </p:nvSpPr>
          <p:spPr>
            <a:xfrm>
              <a:off x="7772401" y="4495799"/>
              <a:ext cx="4267200" cy="15388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ru-RU" sz="2800" b="0" i="0" u="none" strike="noStrike" cap="none" dirty="0">
                  <a:solidFill>
                    <a:srgbClr val="124AB2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Каменских Алексей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700" marR="508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Химик-органик</a:t>
              </a:r>
              <a:r>
                <a:rPr lang="ru-RU" sz="2400" b="0" i="0" u="none" strike="noStrike" cap="none" dirty="0">
                  <a:solidFill>
                    <a:srgbClr val="4674C9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, заведующий лабораторией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0"/>
            <p:cNvSpPr/>
            <p:nvPr/>
          </p:nvSpPr>
          <p:spPr>
            <a:xfrm>
              <a:off x="5257800" y="4495799"/>
              <a:ext cx="2090057" cy="2090057"/>
            </a:xfrm>
            <a:prstGeom prst="roundRect">
              <a:avLst>
                <a:gd name="adj" fmla="val 4199"/>
              </a:avLst>
            </a:prstGeom>
            <a:solidFill>
              <a:schemeClr val="lt1"/>
            </a:solidFill>
            <a:ln w="25400" cap="flat" cmpd="sng">
              <a:solidFill>
                <a:srgbClr val="4674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124AB2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Фото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5" name="Google Shape;17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026715"/>
            <a:ext cx="2090057" cy="20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198" y="7644231"/>
            <a:ext cx="2194265" cy="2082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77399" y="2026715"/>
            <a:ext cx="2173170" cy="208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472194" y="205621"/>
            <a:ext cx="15296126" cy="1174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ЗАПРОС К АУДИТОРИИ</a:t>
            </a:r>
            <a:endParaRPr/>
          </a:p>
        </p:txBody>
      </p:sp>
      <p:sp>
        <p:nvSpPr>
          <p:cNvPr id="184" name="Google Shape;184;p21"/>
          <p:cNvSpPr txBox="1"/>
          <p:nvPr/>
        </p:nvSpPr>
        <p:spPr>
          <a:xfrm>
            <a:off x="16476660" y="763492"/>
            <a:ext cx="1294621" cy="11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16</a:t>
            </a:r>
            <a:endParaRPr sz="6000" b="0" i="0" u="none" strike="noStrike" cap="none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85" name="Google Shape;185;p21"/>
          <p:cNvSpPr txBox="1"/>
          <p:nvPr/>
        </p:nvSpPr>
        <p:spPr>
          <a:xfrm>
            <a:off x="472194" y="3850838"/>
            <a:ext cx="1629228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Char char="o"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Рекомендации от заинтересованных в продукции предприятий</a:t>
            </a:r>
            <a:endParaRPr dirty="0"/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699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74C9"/>
              </a:buClr>
              <a:buSzPts val="2800"/>
              <a:buFont typeface="Courier New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/>
          <p:nvPr/>
        </p:nvSpPr>
        <p:spPr>
          <a:xfrm>
            <a:off x="16728886" y="477"/>
            <a:ext cx="790171" cy="902819"/>
          </a:xfrm>
          <a:prstGeom prst="rect">
            <a:avLst/>
          </a:prstGeom>
          <a:solidFill>
            <a:srgbClr val="124AB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4375" tIns="124375" rIns="124375" bIns="12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49"/>
              <a:buFont typeface="Arial"/>
              <a:buNone/>
            </a:pPr>
            <a:endParaRPr sz="244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3657600" y="2933700"/>
            <a:ext cx="11041503" cy="3759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6000" b="0" i="0" u="none" strike="noStrike" cap="none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СПАСИБО ЗА ВНИМАНИЕ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Никулин Дмитрий Александрович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dmitnikul@gmail.com</a:t>
            </a:r>
            <a:endParaRPr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4674C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+79624591780</a:t>
            </a:r>
            <a:endParaRPr lang="en-US" sz="2800" b="0" i="0" u="none" strike="noStrike" cap="none" dirty="0">
              <a:solidFill>
                <a:srgbClr val="4674C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4674C9"/>
                </a:solidFill>
                <a:latin typeface="Montserrat SemiBold"/>
                <a:ea typeface="Arial"/>
                <a:cs typeface="Arial"/>
                <a:sym typeface="Montserrat SemiBold"/>
              </a:rPr>
              <a:t>@</a:t>
            </a:r>
            <a:r>
              <a:rPr lang="en-US" sz="2800" b="0" i="0" u="none" strike="noStrike" cap="none" dirty="0" err="1">
                <a:solidFill>
                  <a:srgbClr val="4674C9"/>
                </a:solidFill>
                <a:latin typeface="Montserrat SemiBold"/>
                <a:ea typeface="Arial"/>
                <a:cs typeface="Arial"/>
                <a:sym typeface="Montserrat SemiBold"/>
              </a:rPr>
              <a:t>omgjp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7EDF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600</Words>
  <Application>Microsoft Office PowerPoint</Application>
  <PresentationFormat>Произвольный</PresentationFormat>
  <Paragraphs>144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Montserrat Black</vt:lpstr>
      <vt:lpstr>Calibri</vt:lpstr>
      <vt:lpstr>Arial</vt:lpstr>
      <vt:lpstr>Montserrat ExtraBold</vt:lpstr>
      <vt:lpstr>Courier New</vt:lpstr>
      <vt:lpstr>Montserrat SemiBold</vt:lpstr>
      <vt:lpstr>Montserrat Light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adobaticus</dc:creator>
  <cp:lastModifiedBy>Никулин Дмитрий Александрович</cp:lastModifiedBy>
  <cp:revision>7</cp:revision>
  <dcterms:modified xsi:type="dcterms:W3CDTF">2025-05-29T07:31:53Z</dcterms:modified>
</cp:coreProperties>
</file>