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6" d="100"/>
          <a:sy n="66" d="100"/>
        </p:scale>
        <p:origin x="1770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2534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 w="16431">
            <a:solidFill>
              <a:srgbClr val="56515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76048" y="914757"/>
            <a:ext cx="7164705" cy="32989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494"/>
              </a:lnSpc>
              <a:buNone/>
            </a:pPr>
            <a:r>
              <a:rPr lang="en-US" sz="5195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Сайт-визитка для магазина литья автомобильных дисков  LitShop</a:t>
            </a:r>
            <a:endParaRPr lang="en-US" sz="5195" dirty="0"/>
          </a:p>
        </p:txBody>
      </p:sp>
      <p:sp>
        <p:nvSpPr>
          <p:cNvPr id="6" name="Text 3"/>
          <p:cNvSpPr/>
          <p:nvPr/>
        </p:nvSpPr>
        <p:spPr>
          <a:xfrm>
            <a:off x="6476048" y="4609624"/>
            <a:ext cx="7164705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endParaRPr lang="en-US" sz="2078" dirty="0"/>
          </a:p>
        </p:txBody>
      </p:sp>
      <p:sp>
        <p:nvSpPr>
          <p:cNvPr id="7" name="Text 4"/>
          <p:cNvSpPr/>
          <p:nvPr/>
        </p:nvSpPr>
        <p:spPr>
          <a:xfrm>
            <a:off x="6476048" y="5328761"/>
            <a:ext cx="7164705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Трекер: Виталий Сава</a:t>
            </a:r>
            <a:endParaRPr lang="en-US" sz="2078" dirty="0"/>
          </a:p>
        </p:txBody>
      </p:sp>
      <p:sp>
        <p:nvSpPr>
          <p:cNvPr id="8" name="Text 5"/>
          <p:cNvSpPr/>
          <p:nvPr/>
        </p:nvSpPr>
        <p:spPr>
          <a:xfrm>
            <a:off x="6476048" y="6047899"/>
            <a:ext cx="7164705" cy="1266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Акселерационная программа: Использование когнитивных технологий для формирования предпринимателя в АТР</a:t>
            </a:r>
            <a:endParaRPr lang="en-US" sz="2078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 w="16431">
            <a:solidFill>
              <a:srgbClr val="56515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89648" y="2067877"/>
            <a:ext cx="8122920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494"/>
              </a:lnSpc>
              <a:buNone/>
            </a:pPr>
            <a:r>
              <a:rPr lang="en-US" sz="5195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Команда стартап-проекта</a:t>
            </a:r>
            <a:endParaRPr lang="en-US" sz="5195" dirty="0"/>
          </a:p>
        </p:txBody>
      </p:sp>
      <p:sp>
        <p:nvSpPr>
          <p:cNvPr id="5" name="Shape 3"/>
          <p:cNvSpPr/>
          <p:nvPr/>
        </p:nvSpPr>
        <p:spPr>
          <a:xfrm>
            <a:off x="989648" y="3420428"/>
            <a:ext cx="6193631" cy="2741176"/>
          </a:xfrm>
          <a:prstGeom prst="roundRect">
            <a:avLst>
              <a:gd name="adj" fmla="val 4333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69921" y="3700701"/>
            <a:ext cx="2639258" cy="4123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Андрей Шуваев</a:t>
            </a:r>
            <a:endParaRPr lang="en-US" sz="2598" dirty="0"/>
          </a:p>
        </p:txBody>
      </p:sp>
      <p:sp>
        <p:nvSpPr>
          <p:cNvPr id="7" name="Text 5"/>
          <p:cNvSpPr/>
          <p:nvPr/>
        </p:nvSpPr>
        <p:spPr>
          <a:xfrm>
            <a:off x="1269921" y="4376857"/>
            <a:ext cx="5633085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Лидер/ Full-stack разрабортчик</a:t>
            </a:r>
            <a:endParaRPr lang="en-US" sz="2078" dirty="0"/>
          </a:p>
        </p:txBody>
      </p:sp>
      <p:sp>
        <p:nvSpPr>
          <p:cNvPr id="8" name="Text 6"/>
          <p:cNvSpPr/>
          <p:nvPr/>
        </p:nvSpPr>
        <p:spPr>
          <a:xfrm>
            <a:off x="1269921" y="5036701"/>
            <a:ext cx="5633085" cy="8446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Студент 3 курса ВВГУ Институт Информационных Технологий</a:t>
            </a:r>
            <a:endParaRPr lang="en-US" sz="2078" dirty="0"/>
          </a:p>
        </p:txBody>
      </p:sp>
      <p:sp>
        <p:nvSpPr>
          <p:cNvPr id="9" name="Shape 7"/>
          <p:cNvSpPr/>
          <p:nvPr/>
        </p:nvSpPr>
        <p:spPr>
          <a:xfrm>
            <a:off x="7447121" y="3420428"/>
            <a:ext cx="6193631" cy="2741176"/>
          </a:xfrm>
          <a:prstGeom prst="roundRect">
            <a:avLst>
              <a:gd name="adj" fmla="val 4333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27394" y="3700701"/>
            <a:ext cx="2758440" cy="4123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Виталий Федоров</a:t>
            </a:r>
            <a:endParaRPr lang="en-US" sz="2598" dirty="0"/>
          </a:p>
        </p:txBody>
      </p:sp>
      <p:sp>
        <p:nvSpPr>
          <p:cNvPr id="11" name="Text 9"/>
          <p:cNvSpPr/>
          <p:nvPr/>
        </p:nvSpPr>
        <p:spPr>
          <a:xfrm>
            <a:off x="7727394" y="4376857"/>
            <a:ext cx="5633085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Дизайнер/ Full-stack разрабортчик</a:t>
            </a:r>
            <a:endParaRPr lang="en-US" sz="2078" dirty="0"/>
          </a:p>
        </p:txBody>
      </p:sp>
      <p:sp>
        <p:nvSpPr>
          <p:cNvPr id="12" name="Text 10"/>
          <p:cNvSpPr/>
          <p:nvPr/>
        </p:nvSpPr>
        <p:spPr>
          <a:xfrm>
            <a:off x="7727394" y="5036701"/>
            <a:ext cx="5633085" cy="8446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Студент 3 курса ВВГУ Институт Информационных Технологий</a:t>
            </a:r>
            <a:endParaRPr lang="en-US" sz="2078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"/>
            <a:ext cx="14630400" cy="8926286"/>
          </a:xfrm>
          <a:prstGeom prst="rect">
            <a:avLst/>
          </a:prstGeom>
          <a:solidFill>
            <a:srgbClr val="050505"/>
          </a:solidFill>
          <a:ln w="16431">
            <a:solidFill>
              <a:srgbClr val="56515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13140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2753" y="3429238"/>
            <a:ext cx="9593580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494"/>
              </a:lnSpc>
              <a:buNone/>
            </a:pPr>
            <a:r>
              <a:rPr lang="en-US" sz="5195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Актуальность стартап-проекта</a:t>
            </a:r>
            <a:endParaRPr lang="en-US" sz="5195" dirty="0"/>
          </a:p>
        </p:txBody>
      </p:sp>
      <p:sp>
        <p:nvSpPr>
          <p:cNvPr id="6" name="Shape 3"/>
          <p:cNvSpPr/>
          <p:nvPr/>
        </p:nvSpPr>
        <p:spPr>
          <a:xfrm>
            <a:off x="862753" y="4855964"/>
            <a:ext cx="593765" cy="593765"/>
          </a:xfrm>
          <a:prstGeom prst="roundRect">
            <a:avLst>
              <a:gd name="adj" fmla="val 20002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102425" y="4905375"/>
            <a:ext cx="114300" cy="494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97"/>
              </a:lnSpc>
              <a:buNone/>
            </a:pPr>
            <a:r>
              <a:rPr lang="en-US" sz="3117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3117" dirty="0"/>
          </a:p>
        </p:txBody>
      </p:sp>
      <p:sp>
        <p:nvSpPr>
          <p:cNvPr id="8" name="Text 5"/>
          <p:cNvSpPr/>
          <p:nvPr/>
        </p:nvSpPr>
        <p:spPr>
          <a:xfrm>
            <a:off x="1720360" y="4946689"/>
            <a:ext cx="2639258" cy="4123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Популярность</a:t>
            </a:r>
            <a:endParaRPr lang="en-US" sz="2598" dirty="0"/>
          </a:p>
        </p:txBody>
      </p:sp>
      <p:sp>
        <p:nvSpPr>
          <p:cNvPr id="9" name="Text 6"/>
          <p:cNvSpPr/>
          <p:nvPr/>
        </p:nvSpPr>
        <p:spPr>
          <a:xfrm>
            <a:off x="1720360" y="5622845"/>
            <a:ext cx="3183493" cy="16892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Повышение популярности кастомного литья среди автолюбителей.</a:t>
            </a:r>
            <a:endParaRPr lang="en-US" sz="2078" dirty="0"/>
          </a:p>
        </p:txBody>
      </p:sp>
      <p:sp>
        <p:nvSpPr>
          <p:cNvPr id="10" name="Shape 7"/>
          <p:cNvSpPr/>
          <p:nvPr/>
        </p:nvSpPr>
        <p:spPr>
          <a:xfrm>
            <a:off x="5167695" y="4855964"/>
            <a:ext cx="593765" cy="593765"/>
          </a:xfrm>
          <a:prstGeom prst="roundRect">
            <a:avLst>
              <a:gd name="adj" fmla="val 20002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350218" y="4905375"/>
            <a:ext cx="228600" cy="494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97"/>
              </a:lnSpc>
              <a:buNone/>
            </a:pPr>
            <a:r>
              <a:rPr lang="en-US" sz="3117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3117" dirty="0"/>
          </a:p>
        </p:txBody>
      </p:sp>
      <p:sp>
        <p:nvSpPr>
          <p:cNvPr id="12" name="Text 9"/>
          <p:cNvSpPr/>
          <p:nvPr/>
        </p:nvSpPr>
        <p:spPr>
          <a:xfrm>
            <a:off x="6025303" y="4946689"/>
            <a:ext cx="3183493" cy="824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Уникальная продукция</a:t>
            </a:r>
            <a:endParaRPr lang="en-US" sz="2598" dirty="0"/>
          </a:p>
        </p:txBody>
      </p:sp>
      <p:sp>
        <p:nvSpPr>
          <p:cNvPr id="13" name="Text 10"/>
          <p:cNvSpPr/>
          <p:nvPr/>
        </p:nvSpPr>
        <p:spPr>
          <a:xfrm>
            <a:off x="6025303" y="6035159"/>
            <a:ext cx="3183493" cy="1266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Автомобильное литье высокого качества и с дизайнерским подходом.</a:t>
            </a:r>
            <a:endParaRPr lang="en-US" sz="2078" dirty="0"/>
          </a:p>
        </p:txBody>
      </p:sp>
      <p:sp>
        <p:nvSpPr>
          <p:cNvPr id="14" name="Shape 11"/>
          <p:cNvSpPr/>
          <p:nvPr/>
        </p:nvSpPr>
        <p:spPr>
          <a:xfrm>
            <a:off x="9472638" y="4855964"/>
            <a:ext cx="593765" cy="593765"/>
          </a:xfrm>
          <a:prstGeom prst="roundRect">
            <a:avLst>
              <a:gd name="adj" fmla="val 20002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655161" y="4905375"/>
            <a:ext cx="228600" cy="494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97"/>
              </a:lnSpc>
              <a:buNone/>
            </a:pPr>
            <a:r>
              <a:rPr lang="en-US" sz="3117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3117" dirty="0"/>
          </a:p>
        </p:txBody>
      </p:sp>
      <p:sp>
        <p:nvSpPr>
          <p:cNvPr id="16" name="Text 13"/>
          <p:cNvSpPr/>
          <p:nvPr/>
        </p:nvSpPr>
        <p:spPr>
          <a:xfrm>
            <a:off x="10330245" y="4946689"/>
            <a:ext cx="3183493" cy="824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Перспективный рынок</a:t>
            </a:r>
            <a:endParaRPr lang="en-US" sz="2598" dirty="0"/>
          </a:p>
        </p:txBody>
      </p:sp>
      <p:sp>
        <p:nvSpPr>
          <p:cNvPr id="17" name="Text 14"/>
          <p:cNvSpPr/>
          <p:nvPr/>
        </p:nvSpPr>
        <p:spPr>
          <a:xfrm>
            <a:off x="10330244" y="5857993"/>
            <a:ext cx="3183493" cy="8446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3325"/>
              </a:lnSpc>
              <a:buSzPct val="100000"/>
              <a:buChar char="•"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Малое количество конкурентов</a:t>
            </a:r>
            <a:endParaRPr lang="en-US" sz="2078" dirty="0"/>
          </a:p>
        </p:txBody>
      </p:sp>
      <p:sp>
        <p:nvSpPr>
          <p:cNvPr id="18" name="Text 15"/>
          <p:cNvSpPr/>
          <p:nvPr/>
        </p:nvSpPr>
        <p:spPr>
          <a:xfrm>
            <a:off x="10329438" y="6664821"/>
            <a:ext cx="3505603" cy="1266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3325"/>
              </a:lnSpc>
              <a:buSzPct val="100000"/>
              <a:buChar char="•"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Возможность выхода на международный уровень.</a:t>
            </a:r>
            <a:endParaRPr lang="en-US" sz="2078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 w="16431">
            <a:solidFill>
              <a:srgbClr val="56515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989648" y="1086445"/>
            <a:ext cx="5278517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494"/>
              </a:lnSpc>
              <a:buNone/>
            </a:pPr>
            <a:r>
              <a:rPr lang="en-US" sz="5195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Проблемы</a:t>
            </a:r>
            <a:endParaRPr lang="en-US" sz="5195" dirty="0"/>
          </a:p>
        </p:txBody>
      </p:sp>
      <p:sp>
        <p:nvSpPr>
          <p:cNvPr id="7" name="Shape 4"/>
          <p:cNvSpPr/>
          <p:nvPr/>
        </p:nvSpPr>
        <p:spPr>
          <a:xfrm>
            <a:off x="1359218" y="2307074"/>
            <a:ext cx="52745" cy="4835962"/>
          </a:xfrm>
          <a:prstGeom prst="rect">
            <a:avLst/>
          </a:prstGeom>
          <a:solidFill>
            <a:srgbClr val="494950"/>
          </a:solidFill>
          <a:ln/>
        </p:spPr>
      </p:sp>
      <p:sp>
        <p:nvSpPr>
          <p:cNvPr id="8" name="Shape 5"/>
          <p:cNvSpPr/>
          <p:nvPr/>
        </p:nvSpPr>
        <p:spPr>
          <a:xfrm>
            <a:off x="1682413" y="2783622"/>
            <a:ext cx="923687" cy="52745"/>
          </a:xfrm>
          <a:prstGeom prst="rect">
            <a:avLst/>
          </a:prstGeom>
          <a:solidFill>
            <a:srgbClr val="494950"/>
          </a:solidFill>
          <a:ln/>
        </p:spPr>
      </p:sp>
      <p:sp>
        <p:nvSpPr>
          <p:cNvPr id="9" name="Shape 6"/>
          <p:cNvSpPr/>
          <p:nvPr/>
        </p:nvSpPr>
        <p:spPr>
          <a:xfrm>
            <a:off x="1088648" y="2513171"/>
            <a:ext cx="593765" cy="593765"/>
          </a:xfrm>
          <a:prstGeom prst="roundRect">
            <a:avLst>
              <a:gd name="adj" fmla="val 20002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328321" y="2562582"/>
            <a:ext cx="114300" cy="494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97"/>
              </a:lnSpc>
              <a:buNone/>
            </a:pPr>
            <a:r>
              <a:rPr lang="en-US" sz="3117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3117" dirty="0"/>
          </a:p>
        </p:txBody>
      </p:sp>
      <p:sp>
        <p:nvSpPr>
          <p:cNvPr id="11" name="Text 8"/>
          <p:cNvSpPr/>
          <p:nvPr/>
        </p:nvSpPr>
        <p:spPr>
          <a:xfrm>
            <a:off x="2837140" y="2570917"/>
            <a:ext cx="3009900" cy="4123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Целевая аудитория</a:t>
            </a:r>
            <a:endParaRPr lang="en-US" sz="2598" dirty="0"/>
          </a:p>
        </p:txBody>
      </p:sp>
      <p:sp>
        <p:nvSpPr>
          <p:cNvPr id="12" name="Text 9"/>
          <p:cNvSpPr/>
          <p:nvPr/>
        </p:nvSpPr>
        <p:spPr>
          <a:xfrm>
            <a:off x="3174921" y="3280053"/>
            <a:ext cx="10465832" cy="33766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660"/>
              </a:lnSpc>
              <a:buSzPct val="100000"/>
              <a:buChar char="•"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Владельцы японских и любых спортивных автомобилей</a:t>
            </a:r>
            <a:endParaRPr lang="en-US" sz="1663" dirty="0"/>
          </a:p>
        </p:txBody>
      </p:sp>
      <p:sp>
        <p:nvSpPr>
          <p:cNvPr id="13" name="Shape 10"/>
          <p:cNvSpPr/>
          <p:nvPr/>
        </p:nvSpPr>
        <p:spPr>
          <a:xfrm>
            <a:off x="1682413" y="5158800"/>
            <a:ext cx="923687" cy="52745"/>
          </a:xfrm>
          <a:prstGeom prst="rect">
            <a:avLst/>
          </a:prstGeom>
          <a:solidFill>
            <a:srgbClr val="494950"/>
          </a:solidFill>
          <a:ln/>
        </p:spPr>
      </p:sp>
      <p:sp>
        <p:nvSpPr>
          <p:cNvPr id="14" name="Shape 11"/>
          <p:cNvSpPr/>
          <p:nvPr/>
        </p:nvSpPr>
        <p:spPr>
          <a:xfrm>
            <a:off x="1088648" y="4888349"/>
            <a:ext cx="593765" cy="593765"/>
          </a:xfrm>
          <a:prstGeom prst="roundRect">
            <a:avLst>
              <a:gd name="adj" fmla="val 20002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271171" y="4937760"/>
            <a:ext cx="228600" cy="494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97"/>
              </a:lnSpc>
              <a:buNone/>
            </a:pPr>
            <a:r>
              <a:rPr lang="en-US" sz="3117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3117" dirty="0"/>
          </a:p>
        </p:txBody>
      </p:sp>
      <p:sp>
        <p:nvSpPr>
          <p:cNvPr id="16" name="Text 13"/>
          <p:cNvSpPr/>
          <p:nvPr/>
        </p:nvSpPr>
        <p:spPr>
          <a:xfrm>
            <a:off x="2837140" y="4946094"/>
            <a:ext cx="2639258" cy="4123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Проблемы</a:t>
            </a:r>
            <a:endParaRPr lang="en-US" sz="2598" dirty="0"/>
          </a:p>
        </p:txBody>
      </p:sp>
      <p:sp>
        <p:nvSpPr>
          <p:cNvPr id="17" name="Text 14"/>
          <p:cNvSpPr/>
          <p:nvPr/>
        </p:nvSpPr>
        <p:spPr>
          <a:xfrm>
            <a:off x="3174921" y="5655231"/>
            <a:ext cx="10465832" cy="33766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660"/>
              </a:lnSpc>
              <a:buSzPct val="100000"/>
              <a:buChar char="•"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Мало качественного литья</a:t>
            </a:r>
            <a:endParaRPr lang="en-US" sz="1663" dirty="0"/>
          </a:p>
        </p:txBody>
      </p:sp>
      <p:sp>
        <p:nvSpPr>
          <p:cNvPr id="18" name="Text 15"/>
          <p:cNvSpPr/>
          <p:nvPr/>
        </p:nvSpPr>
        <p:spPr>
          <a:xfrm>
            <a:off x="3174921" y="6098381"/>
            <a:ext cx="10465832" cy="33766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660"/>
              </a:lnSpc>
              <a:buSzPct val="100000"/>
              <a:buChar char="•"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Ограниченный выбор</a:t>
            </a:r>
            <a:endParaRPr lang="en-US" sz="1663" dirty="0"/>
          </a:p>
        </p:txBody>
      </p:sp>
      <p:sp>
        <p:nvSpPr>
          <p:cNvPr id="19" name="Text 16"/>
          <p:cNvSpPr/>
          <p:nvPr/>
        </p:nvSpPr>
        <p:spPr>
          <a:xfrm>
            <a:off x="3174921" y="6541532"/>
            <a:ext cx="10465832" cy="33766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660"/>
              </a:lnSpc>
              <a:buSzPct val="100000"/>
              <a:buChar char="•"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Сложности в поиске</a:t>
            </a:r>
            <a:endParaRPr lang="en-US" sz="1663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 w="16431">
            <a:solidFill>
              <a:srgbClr val="56515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89648" y="1544836"/>
            <a:ext cx="5278517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494"/>
              </a:lnSpc>
              <a:buNone/>
            </a:pPr>
            <a:r>
              <a:rPr lang="en-US" sz="5195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Решение</a:t>
            </a:r>
            <a:endParaRPr lang="en-US" sz="5195" dirty="0"/>
          </a:p>
        </p:txBody>
      </p:sp>
      <p:sp>
        <p:nvSpPr>
          <p:cNvPr id="5" name="Shape 3"/>
          <p:cNvSpPr/>
          <p:nvPr/>
        </p:nvSpPr>
        <p:spPr>
          <a:xfrm>
            <a:off x="989648" y="2971562"/>
            <a:ext cx="593765" cy="593765"/>
          </a:xfrm>
          <a:prstGeom prst="roundRect">
            <a:avLst>
              <a:gd name="adj" fmla="val 20002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29320" y="3020973"/>
            <a:ext cx="114300" cy="494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97"/>
              </a:lnSpc>
              <a:buNone/>
            </a:pPr>
            <a:r>
              <a:rPr lang="en-US" sz="3117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3117" dirty="0"/>
          </a:p>
        </p:txBody>
      </p:sp>
      <p:sp>
        <p:nvSpPr>
          <p:cNvPr id="7" name="Text 5"/>
          <p:cNvSpPr/>
          <p:nvPr/>
        </p:nvSpPr>
        <p:spPr>
          <a:xfrm>
            <a:off x="1847255" y="3062288"/>
            <a:ext cx="3183493" cy="824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Высококачественное сырье</a:t>
            </a:r>
            <a:endParaRPr lang="en-US" sz="2598" dirty="0"/>
          </a:p>
        </p:txBody>
      </p:sp>
      <p:sp>
        <p:nvSpPr>
          <p:cNvPr id="8" name="Text 6"/>
          <p:cNvSpPr/>
          <p:nvPr/>
        </p:nvSpPr>
        <p:spPr>
          <a:xfrm>
            <a:off x="1847255" y="4150757"/>
            <a:ext cx="3183493" cy="16892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Использование высококачественных материалов для производства колес.</a:t>
            </a:r>
            <a:endParaRPr lang="en-US" sz="2078" dirty="0"/>
          </a:p>
        </p:txBody>
      </p:sp>
      <p:sp>
        <p:nvSpPr>
          <p:cNvPr id="9" name="Shape 7"/>
          <p:cNvSpPr/>
          <p:nvPr/>
        </p:nvSpPr>
        <p:spPr>
          <a:xfrm>
            <a:off x="5294590" y="2971562"/>
            <a:ext cx="593765" cy="593765"/>
          </a:xfrm>
          <a:prstGeom prst="roundRect">
            <a:avLst>
              <a:gd name="adj" fmla="val 20002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77113" y="3020973"/>
            <a:ext cx="228600" cy="494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97"/>
              </a:lnSpc>
              <a:buNone/>
            </a:pPr>
            <a:r>
              <a:rPr lang="en-US" sz="3117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3117" dirty="0"/>
          </a:p>
        </p:txBody>
      </p:sp>
      <p:sp>
        <p:nvSpPr>
          <p:cNvPr id="11" name="Text 9"/>
          <p:cNvSpPr/>
          <p:nvPr/>
        </p:nvSpPr>
        <p:spPr>
          <a:xfrm>
            <a:off x="6152198" y="3062288"/>
            <a:ext cx="3183493" cy="824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Дизайнерский подход</a:t>
            </a:r>
            <a:endParaRPr lang="en-US" sz="2598" dirty="0"/>
          </a:p>
        </p:txBody>
      </p:sp>
      <p:sp>
        <p:nvSpPr>
          <p:cNvPr id="12" name="Text 10"/>
          <p:cNvSpPr/>
          <p:nvPr/>
        </p:nvSpPr>
        <p:spPr>
          <a:xfrm>
            <a:off x="6152198" y="4150757"/>
            <a:ext cx="3183493" cy="25338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Разработка уникальных дизайнов и персонализация продукции для удовлетворения потребностей клиентов.</a:t>
            </a:r>
            <a:endParaRPr lang="en-US" sz="2078" dirty="0"/>
          </a:p>
        </p:txBody>
      </p:sp>
      <p:sp>
        <p:nvSpPr>
          <p:cNvPr id="13" name="Shape 11"/>
          <p:cNvSpPr/>
          <p:nvPr/>
        </p:nvSpPr>
        <p:spPr>
          <a:xfrm>
            <a:off x="9599533" y="2971562"/>
            <a:ext cx="593765" cy="593765"/>
          </a:xfrm>
          <a:prstGeom prst="roundRect">
            <a:avLst>
              <a:gd name="adj" fmla="val 20002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2056" y="3020973"/>
            <a:ext cx="228600" cy="494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97"/>
              </a:lnSpc>
              <a:buNone/>
            </a:pPr>
            <a:r>
              <a:rPr lang="en-US" sz="3117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3117" dirty="0"/>
          </a:p>
        </p:txBody>
      </p:sp>
      <p:sp>
        <p:nvSpPr>
          <p:cNvPr id="15" name="Text 13"/>
          <p:cNvSpPr/>
          <p:nvPr/>
        </p:nvSpPr>
        <p:spPr>
          <a:xfrm>
            <a:off x="10457140" y="3062288"/>
            <a:ext cx="2639258" cy="4123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Сайт</a:t>
            </a:r>
            <a:endParaRPr lang="en-US" sz="2598" dirty="0"/>
          </a:p>
        </p:txBody>
      </p:sp>
      <p:sp>
        <p:nvSpPr>
          <p:cNvPr id="16" name="Text 14"/>
          <p:cNvSpPr/>
          <p:nvPr/>
        </p:nvSpPr>
        <p:spPr>
          <a:xfrm>
            <a:off x="10457140" y="3738443"/>
            <a:ext cx="3183493" cy="16892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Собственный сайт с интуитивно понятным интерфейсом и рабочим функционалом.</a:t>
            </a:r>
            <a:endParaRPr lang="en-US" sz="2078" dirty="0"/>
          </a:p>
        </p:txBody>
      </p:sp>
      <p:sp>
        <p:nvSpPr>
          <p:cNvPr id="17" name="Text 15"/>
          <p:cNvSpPr/>
          <p:nvPr/>
        </p:nvSpPr>
        <p:spPr>
          <a:xfrm>
            <a:off x="10457140" y="5665232"/>
            <a:ext cx="318349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endParaRPr lang="en-US" sz="2078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 w="16431">
            <a:solidFill>
              <a:srgbClr val="56515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89648" y="1583412"/>
            <a:ext cx="5278517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494"/>
              </a:lnSpc>
              <a:buNone/>
            </a:pPr>
            <a:r>
              <a:rPr lang="en-US" sz="5195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Продукт</a:t>
            </a:r>
            <a:endParaRPr lang="en-US" sz="5195" dirty="0"/>
          </a:p>
        </p:txBody>
      </p:sp>
      <p:sp>
        <p:nvSpPr>
          <p:cNvPr id="5" name="Text 3"/>
          <p:cNvSpPr/>
          <p:nvPr/>
        </p:nvSpPr>
        <p:spPr>
          <a:xfrm>
            <a:off x="989648" y="2935962"/>
            <a:ext cx="12651105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Разработка дизайна→ Создание → Готовое литье</a:t>
            </a:r>
            <a:endParaRPr lang="en-US" sz="2078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087" y="3823692"/>
            <a:ext cx="3979307" cy="2573298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8492" y="3823692"/>
            <a:ext cx="3979307" cy="2573298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8896" y="3823692"/>
            <a:ext cx="2573298" cy="25732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839081"/>
          </a:xfrm>
          <a:prstGeom prst="rect">
            <a:avLst/>
          </a:prstGeom>
          <a:solidFill>
            <a:srgbClr val="050505"/>
          </a:solidFill>
          <a:ln w="16431">
            <a:solidFill>
              <a:srgbClr val="56515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89648" y="725805"/>
            <a:ext cx="5278517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494"/>
              </a:lnSpc>
              <a:buNone/>
            </a:pPr>
            <a:r>
              <a:rPr lang="en-US" sz="5195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Конкуренты</a:t>
            </a:r>
            <a:endParaRPr lang="en-US" sz="5195" dirty="0"/>
          </a:p>
        </p:txBody>
      </p:sp>
      <p:sp>
        <p:nvSpPr>
          <p:cNvPr id="5" name="Shape 3"/>
          <p:cNvSpPr/>
          <p:nvPr/>
        </p:nvSpPr>
        <p:spPr>
          <a:xfrm>
            <a:off x="989648" y="1946434"/>
            <a:ext cx="12651105" cy="6166842"/>
          </a:xfrm>
          <a:prstGeom prst="roundRect">
            <a:avLst>
              <a:gd name="adj" fmla="val 1926"/>
            </a:avLst>
          </a:prstGeom>
          <a:noFill/>
          <a:ln w="16431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6078" y="1962864"/>
            <a:ext cx="12618244" cy="75426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1269921" y="2128838"/>
            <a:ext cx="199215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Продукт</a:t>
            </a:r>
            <a:endParaRPr lang="en-US" sz="2078" dirty="0"/>
          </a:p>
        </p:txBody>
      </p:sp>
      <p:sp>
        <p:nvSpPr>
          <p:cNvPr id="8" name="Text 6"/>
          <p:cNvSpPr/>
          <p:nvPr/>
        </p:nvSpPr>
        <p:spPr>
          <a:xfrm>
            <a:off x="3797379" y="2128838"/>
            <a:ext cx="198834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LitShop</a:t>
            </a:r>
            <a:endParaRPr lang="en-US" sz="2078" dirty="0"/>
          </a:p>
        </p:txBody>
      </p:sp>
      <p:sp>
        <p:nvSpPr>
          <p:cNvPr id="9" name="Text 7"/>
          <p:cNvSpPr/>
          <p:nvPr/>
        </p:nvSpPr>
        <p:spPr>
          <a:xfrm>
            <a:off x="6321028" y="2128838"/>
            <a:ext cx="198834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Skill-wheels</a:t>
            </a:r>
            <a:endParaRPr lang="en-US" sz="2078" dirty="0"/>
          </a:p>
        </p:txBody>
      </p:sp>
      <p:sp>
        <p:nvSpPr>
          <p:cNvPr id="10" name="Text 8"/>
          <p:cNvSpPr/>
          <p:nvPr/>
        </p:nvSpPr>
        <p:spPr>
          <a:xfrm>
            <a:off x="8844677" y="2128838"/>
            <a:ext cx="198834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MegaWheel</a:t>
            </a:r>
            <a:endParaRPr lang="en-US" sz="2078" dirty="0"/>
          </a:p>
        </p:txBody>
      </p:sp>
      <p:sp>
        <p:nvSpPr>
          <p:cNvPr id="11" name="Text 9"/>
          <p:cNvSpPr/>
          <p:nvPr/>
        </p:nvSpPr>
        <p:spPr>
          <a:xfrm>
            <a:off x="11368326" y="2128838"/>
            <a:ext cx="199215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CMSTRussia</a:t>
            </a:r>
            <a:endParaRPr lang="en-US" sz="2078" dirty="0"/>
          </a:p>
        </p:txBody>
      </p:sp>
      <p:sp>
        <p:nvSpPr>
          <p:cNvPr id="12" name="Shape 10"/>
          <p:cNvSpPr/>
          <p:nvPr/>
        </p:nvSpPr>
        <p:spPr>
          <a:xfrm>
            <a:off x="1006078" y="2717125"/>
            <a:ext cx="12618244" cy="134493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269921" y="2883098"/>
            <a:ext cx="1992154" cy="10129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Обучающие платформы для дизайнеров</a:t>
            </a:r>
            <a:endParaRPr lang="en-US" sz="1663" dirty="0"/>
          </a:p>
        </p:txBody>
      </p:sp>
      <p:sp>
        <p:nvSpPr>
          <p:cNvPr id="14" name="Text 12"/>
          <p:cNvSpPr/>
          <p:nvPr/>
        </p:nvSpPr>
        <p:spPr>
          <a:xfrm>
            <a:off x="3797379" y="2883098"/>
            <a:ext cx="198834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</a:t>
            </a:r>
            <a:endParaRPr lang="en-US" sz="2078" dirty="0"/>
          </a:p>
        </p:txBody>
      </p:sp>
      <p:sp>
        <p:nvSpPr>
          <p:cNvPr id="15" name="Text 13"/>
          <p:cNvSpPr/>
          <p:nvPr/>
        </p:nvSpPr>
        <p:spPr>
          <a:xfrm>
            <a:off x="6321028" y="2883098"/>
            <a:ext cx="198834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НЕТ</a:t>
            </a:r>
            <a:endParaRPr lang="en-US" sz="2078" dirty="0"/>
          </a:p>
        </p:txBody>
      </p:sp>
      <p:sp>
        <p:nvSpPr>
          <p:cNvPr id="16" name="Text 14"/>
          <p:cNvSpPr/>
          <p:nvPr/>
        </p:nvSpPr>
        <p:spPr>
          <a:xfrm>
            <a:off x="8844677" y="2883098"/>
            <a:ext cx="198834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НЕТ</a:t>
            </a:r>
            <a:endParaRPr lang="en-US" sz="2078" dirty="0"/>
          </a:p>
        </p:txBody>
      </p:sp>
      <p:sp>
        <p:nvSpPr>
          <p:cNvPr id="17" name="Text 15"/>
          <p:cNvSpPr/>
          <p:nvPr/>
        </p:nvSpPr>
        <p:spPr>
          <a:xfrm>
            <a:off x="11368326" y="2883098"/>
            <a:ext cx="199215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НЕТ</a:t>
            </a:r>
            <a:endParaRPr lang="en-US" sz="2078" dirty="0"/>
          </a:p>
        </p:txBody>
      </p:sp>
      <p:sp>
        <p:nvSpPr>
          <p:cNvPr id="18" name="Shape 16"/>
          <p:cNvSpPr/>
          <p:nvPr/>
        </p:nvSpPr>
        <p:spPr>
          <a:xfrm>
            <a:off x="1006078" y="4062055"/>
            <a:ext cx="12618244" cy="100726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1269921" y="4228028"/>
            <a:ext cx="1992154" cy="675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Роботизированный процесс литья</a:t>
            </a:r>
            <a:endParaRPr lang="en-US" sz="1663" dirty="0"/>
          </a:p>
        </p:txBody>
      </p:sp>
      <p:sp>
        <p:nvSpPr>
          <p:cNvPr id="20" name="Text 18"/>
          <p:cNvSpPr/>
          <p:nvPr/>
        </p:nvSpPr>
        <p:spPr>
          <a:xfrm>
            <a:off x="3797379" y="4228028"/>
            <a:ext cx="198834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</a:t>
            </a:r>
            <a:endParaRPr lang="en-US" sz="2078" dirty="0"/>
          </a:p>
        </p:txBody>
      </p:sp>
      <p:sp>
        <p:nvSpPr>
          <p:cNvPr id="21" name="Text 19"/>
          <p:cNvSpPr/>
          <p:nvPr/>
        </p:nvSpPr>
        <p:spPr>
          <a:xfrm>
            <a:off x="6321028" y="4228028"/>
            <a:ext cx="198834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</a:t>
            </a:r>
            <a:endParaRPr lang="en-US" sz="2078" dirty="0"/>
          </a:p>
        </p:txBody>
      </p:sp>
      <p:sp>
        <p:nvSpPr>
          <p:cNvPr id="22" name="Text 20"/>
          <p:cNvSpPr/>
          <p:nvPr/>
        </p:nvSpPr>
        <p:spPr>
          <a:xfrm>
            <a:off x="8844677" y="4228028"/>
            <a:ext cx="198834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</a:t>
            </a:r>
            <a:endParaRPr lang="en-US" sz="2078" dirty="0"/>
          </a:p>
        </p:txBody>
      </p:sp>
      <p:sp>
        <p:nvSpPr>
          <p:cNvPr id="23" name="Text 21"/>
          <p:cNvSpPr/>
          <p:nvPr/>
        </p:nvSpPr>
        <p:spPr>
          <a:xfrm>
            <a:off x="11368326" y="4228028"/>
            <a:ext cx="199215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</a:t>
            </a:r>
            <a:endParaRPr lang="en-US" sz="2078" dirty="0"/>
          </a:p>
        </p:txBody>
      </p:sp>
      <p:sp>
        <p:nvSpPr>
          <p:cNvPr id="24" name="Shape 22"/>
          <p:cNvSpPr/>
          <p:nvPr/>
        </p:nvSpPr>
        <p:spPr>
          <a:xfrm>
            <a:off x="1006078" y="5069324"/>
            <a:ext cx="12618244" cy="134493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1269921" y="5235297"/>
            <a:ext cx="1992154" cy="10129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Система аутентификации продукции</a:t>
            </a:r>
            <a:endParaRPr lang="en-US" sz="1663" dirty="0"/>
          </a:p>
        </p:txBody>
      </p:sp>
      <p:sp>
        <p:nvSpPr>
          <p:cNvPr id="26" name="Text 24"/>
          <p:cNvSpPr/>
          <p:nvPr/>
        </p:nvSpPr>
        <p:spPr>
          <a:xfrm>
            <a:off x="3797379" y="5235297"/>
            <a:ext cx="198834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</a:t>
            </a:r>
            <a:endParaRPr lang="en-US" sz="2078" dirty="0"/>
          </a:p>
        </p:txBody>
      </p:sp>
      <p:sp>
        <p:nvSpPr>
          <p:cNvPr id="27" name="Text 25"/>
          <p:cNvSpPr/>
          <p:nvPr/>
        </p:nvSpPr>
        <p:spPr>
          <a:xfrm>
            <a:off x="6321028" y="5235297"/>
            <a:ext cx="198834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</a:t>
            </a:r>
            <a:endParaRPr lang="en-US" sz="2078" dirty="0"/>
          </a:p>
        </p:txBody>
      </p:sp>
      <p:sp>
        <p:nvSpPr>
          <p:cNvPr id="28" name="Text 26"/>
          <p:cNvSpPr/>
          <p:nvPr/>
        </p:nvSpPr>
        <p:spPr>
          <a:xfrm>
            <a:off x="8844677" y="5235297"/>
            <a:ext cx="198834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НЕТ</a:t>
            </a:r>
            <a:endParaRPr lang="en-US" sz="2078" dirty="0"/>
          </a:p>
        </p:txBody>
      </p:sp>
      <p:sp>
        <p:nvSpPr>
          <p:cNvPr id="29" name="Text 27"/>
          <p:cNvSpPr/>
          <p:nvPr/>
        </p:nvSpPr>
        <p:spPr>
          <a:xfrm>
            <a:off x="11368326" y="5235297"/>
            <a:ext cx="199215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НЕТ</a:t>
            </a:r>
            <a:endParaRPr lang="en-US" sz="2078" dirty="0"/>
          </a:p>
        </p:txBody>
      </p:sp>
      <p:sp>
        <p:nvSpPr>
          <p:cNvPr id="30" name="Shape 28"/>
          <p:cNvSpPr/>
          <p:nvPr/>
        </p:nvSpPr>
        <p:spPr>
          <a:xfrm>
            <a:off x="1006078" y="6414254"/>
            <a:ext cx="12618244" cy="16825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1269921" y="6580227"/>
            <a:ext cx="1992154" cy="13506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Интегрированная система моделирования для заказчиков</a:t>
            </a:r>
            <a:endParaRPr lang="en-US" sz="1663" dirty="0"/>
          </a:p>
        </p:txBody>
      </p:sp>
      <p:sp>
        <p:nvSpPr>
          <p:cNvPr id="32" name="Text 30"/>
          <p:cNvSpPr/>
          <p:nvPr/>
        </p:nvSpPr>
        <p:spPr>
          <a:xfrm>
            <a:off x="3797379" y="6580227"/>
            <a:ext cx="198834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ДА*</a:t>
            </a:r>
            <a:endParaRPr lang="en-US" sz="2078" dirty="0"/>
          </a:p>
        </p:txBody>
      </p:sp>
      <p:sp>
        <p:nvSpPr>
          <p:cNvPr id="33" name="Text 31"/>
          <p:cNvSpPr/>
          <p:nvPr/>
        </p:nvSpPr>
        <p:spPr>
          <a:xfrm>
            <a:off x="6321028" y="6580227"/>
            <a:ext cx="198834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НЕТ</a:t>
            </a:r>
            <a:endParaRPr lang="en-US" sz="2078" dirty="0"/>
          </a:p>
        </p:txBody>
      </p:sp>
      <p:sp>
        <p:nvSpPr>
          <p:cNvPr id="34" name="Text 32"/>
          <p:cNvSpPr/>
          <p:nvPr/>
        </p:nvSpPr>
        <p:spPr>
          <a:xfrm>
            <a:off x="8844677" y="6580227"/>
            <a:ext cx="198834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НЕТ</a:t>
            </a:r>
            <a:endParaRPr lang="en-US" sz="2078" dirty="0"/>
          </a:p>
        </p:txBody>
      </p:sp>
      <p:sp>
        <p:nvSpPr>
          <p:cNvPr id="35" name="Text 33"/>
          <p:cNvSpPr/>
          <p:nvPr/>
        </p:nvSpPr>
        <p:spPr>
          <a:xfrm>
            <a:off x="11368326" y="6580227"/>
            <a:ext cx="1992154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НЕТ</a:t>
            </a:r>
            <a:endParaRPr lang="en-US" sz="2078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 w="16431">
            <a:solidFill>
              <a:srgbClr val="56515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89648" y="959763"/>
            <a:ext cx="5278517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494"/>
              </a:lnSpc>
              <a:buNone/>
            </a:pPr>
            <a:r>
              <a:rPr lang="en-US" sz="5195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Бизнес-модель</a:t>
            </a:r>
            <a:endParaRPr lang="en-US" sz="5195" dirty="0"/>
          </a:p>
        </p:txBody>
      </p:sp>
      <p:sp>
        <p:nvSpPr>
          <p:cNvPr id="5" name="Shape 3"/>
          <p:cNvSpPr/>
          <p:nvPr/>
        </p:nvSpPr>
        <p:spPr>
          <a:xfrm>
            <a:off x="989648" y="2312313"/>
            <a:ext cx="12651105" cy="3275409"/>
          </a:xfrm>
          <a:prstGeom prst="roundRect">
            <a:avLst>
              <a:gd name="adj" fmla="val 3626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69921" y="2592586"/>
            <a:ext cx="2639258" cy="4123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Тип рынка B2C</a:t>
            </a:r>
            <a:endParaRPr lang="en-US" sz="2598" dirty="0"/>
          </a:p>
        </p:txBody>
      </p:sp>
      <p:sp>
        <p:nvSpPr>
          <p:cNvPr id="7" name="Text 5"/>
          <p:cNvSpPr/>
          <p:nvPr/>
        </p:nvSpPr>
        <p:spPr>
          <a:xfrm>
            <a:off x="1692116" y="3301722"/>
            <a:ext cx="1166836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325"/>
              </a:lnSpc>
              <a:buSzPct val="100000"/>
              <a:buChar char="•"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Клиенты: Мужчины и женщины</a:t>
            </a:r>
            <a:endParaRPr lang="en-US" sz="2078" dirty="0"/>
          </a:p>
        </p:txBody>
      </p:sp>
      <p:sp>
        <p:nvSpPr>
          <p:cNvPr id="8" name="Text 6"/>
          <p:cNvSpPr/>
          <p:nvPr/>
        </p:nvSpPr>
        <p:spPr>
          <a:xfrm>
            <a:off x="1692116" y="3829526"/>
            <a:ext cx="1166836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325"/>
              </a:lnSpc>
              <a:buSzPct val="100000"/>
              <a:buChar char="•"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Продукт: Автомобильное литье</a:t>
            </a:r>
            <a:endParaRPr lang="en-US" sz="2078" dirty="0"/>
          </a:p>
        </p:txBody>
      </p:sp>
      <p:sp>
        <p:nvSpPr>
          <p:cNvPr id="9" name="Text 7"/>
          <p:cNvSpPr/>
          <p:nvPr/>
        </p:nvSpPr>
        <p:spPr>
          <a:xfrm>
            <a:off x="1692116" y="4357330"/>
            <a:ext cx="1166836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325"/>
              </a:lnSpc>
              <a:buSzPct val="100000"/>
              <a:buChar char="•"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Средний чек </a:t>
            </a:r>
            <a:r>
              <a:rPr lang="en-US" sz="2078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₽ </a:t>
            </a: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170.000 за один комплект</a:t>
            </a:r>
            <a:endParaRPr lang="en-US" sz="2078" dirty="0"/>
          </a:p>
        </p:txBody>
      </p:sp>
      <p:sp>
        <p:nvSpPr>
          <p:cNvPr id="10" name="Text 8"/>
          <p:cNvSpPr/>
          <p:nvPr/>
        </p:nvSpPr>
        <p:spPr>
          <a:xfrm>
            <a:off x="1692116" y="4885134"/>
            <a:ext cx="1166836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325"/>
              </a:lnSpc>
              <a:buSzPct val="100000"/>
              <a:buChar char="•"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Каналы продвижения: Сайт, реклама в социальных сетях (ВК)</a:t>
            </a:r>
            <a:endParaRPr lang="en-US" sz="2078" dirty="0"/>
          </a:p>
        </p:txBody>
      </p:sp>
      <p:sp>
        <p:nvSpPr>
          <p:cNvPr id="11" name="Shape 9"/>
          <p:cNvSpPr/>
          <p:nvPr/>
        </p:nvSpPr>
        <p:spPr>
          <a:xfrm>
            <a:off x="989648" y="5884545"/>
            <a:ext cx="12651105" cy="1385173"/>
          </a:xfrm>
          <a:prstGeom prst="roundRect">
            <a:avLst>
              <a:gd name="adj" fmla="val 8574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269921" y="6164818"/>
            <a:ext cx="12090559" cy="824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Помогаем людям сделать их машину ярче и получить удовольствие от процесса</a:t>
            </a:r>
            <a:endParaRPr lang="en-US" sz="2598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725802"/>
            <a:ext cx="14630400" cy="7503797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9240083"/>
          </a:xfrm>
          <a:prstGeom prst="rect">
            <a:avLst/>
          </a:prstGeom>
          <a:solidFill>
            <a:srgbClr val="050505"/>
          </a:solidFill>
          <a:ln w="16431">
            <a:solidFill>
              <a:srgbClr val="56515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52" y="-1"/>
            <a:ext cx="14630400" cy="924008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-18752" y="0"/>
            <a:ext cx="14630400" cy="9240083"/>
          </a:xfrm>
          <a:prstGeom prst="rect">
            <a:avLst/>
          </a:prstGeom>
          <a:solidFill>
            <a:srgbClr val="050505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989648" y="725805"/>
            <a:ext cx="5278517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494"/>
              </a:lnSpc>
              <a:buNone/>
            </a:pPr>
            <a:r>
              <a:rPr lang="en-US" sz="5195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Дорожная карта</a:t>
            </a:r>
            <a:endParaRPr lang="en-US" sz="5195" dirty="0"/>
          </a:p>
        </p:txBody>
      </p:sp>
      <p:sp>
        <p:nvSpPr>
          <p:cNvPr id="7" name="Shape 4"/>
          <p:cNvSpPr/>
          <p:nvPr/>
        </p:nvSpPr>
        <p:spPr>
          <a:xfrm>
            <a:off x="848976" y="4746902"/>
            <a:ext cx="12651105" cy="52745"/>
          </a:xfrm>
          <a:prstGeom prst="rect">
            <a:avLst/>
          </a:prstGeom>
          <a:solidFill>
            <a:srgbClr val="494950"/>
          </a:solidFill>
          <a:ln/>
        </p:spPr>
      </p:sp>
      <p:sp>
        <p:nvSpPr>
          <p:cNvPr id="8" name="Shape 5"/>
          <p:cNvSpPr/>
          <p:nvPr/>
        </p:nvSpPr>
        <p:spPr>
          <a:xfrm>
            <a:off x="2305050" y="4746843"/>
            <a:ext cx="52745" cy="923687"/>
          </a:xfrm>
          <a:prstGeom prst="rect">
            <a:avLst/>
          </a:prstGeom>
          <a:solidFill>
            <a:srgbClr val="494950"/>
          </a:solidFill>
          <a:ln/>
        </p:spPr>
      </p:sp>
      <p:sp>
        <p:nvSpPr>
          <p:cNvPr id="9" name="Shape 6"/>
          <p:cNvSpPr/>
          <p:nvPr/>
        </p:nvSpPr>
        <p:spPr>
          <a:xfrm>
            <a:off x="2034600" y="4450020"/>
            <a:ext cx="593765" cy="593765"/>
          </a:xfrm>
          <a:prstGeom prst="roundRect">
            <a:avLst>
              <a:gd name="adj" fmla="val 20002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274273" y="4499431"/>
            <a:ext cx="114300" cy="494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97"/>
              </a:lnSpc>
              <a:buNone/>
            </a:pPr>
            <a:r>
              <a:rPr lang="en-US" sz="3117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3117" dirty="0"/>
          </a:p>
        </p:txBody>
      </p:sp>
      <p:sp>
        <p:nvSpPr>
          <p:cNvPr id="11" name="Text 8"/>
          <p:cNvSpPr/>
          <p:nvPr/>
        </p:nvSpPr>
        <p:spPr>
          <a:xfrm>
            <a:off x="951528" y="5934551"/>
            <a:ext cx="2879963" cy="12369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Исследование и планирование</a:t>
            </a:r>
            <a:endParaRPr lang="en-US" sz="2598" dirty="0"/>
          </a:p>
        </p:txBody>
      </p:sp>
      <p:sp>
        <p:nvSpPr>
          <p:cNvPr id="12" name="Text 9"/>
          <p:cNvSpPr/>
          <p:nvPr/>
        </p:nvSpPr>
        <p:spPr>
          <a:xfrm>
            <a:off x="1112818" y="7017563"/>
            <a:ext cx="2437209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Октябрь 2023</a:t>
            </a:r>
            <a:endParaRPr lang="en-US" sz="2078" dirty="0"/>
          </a:p>
        </p:txBody>
      </p:sp>
      <p:sp>
        <p:nvSpPr>
          <p:cNvPr id="13" name="Text 10"/>
          <p:cNvSpPr/>
          <p:nvPr/>
        </p:nvSpPr>
        <p:spPr>
          <a:xfrm>
            <a:off x="1253490" y="8817769"/>
            <a:ext cx="2437209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endParaRPr lang="en-US" sz="2078" dirty="0"/>
          </a:p>
        </p:txBody>
      </p:sp>
      <p:sp>
        <p:nvSpPr>
          <p:cNvPr id="14" name="Shape 11"/>
          <p:cNvSpPr/>
          <p:nvPr/>
        </p:nvSpPr>
        <p:spPr>
          <a:xfrm>
            <a:off x="3919419" y="3823275"/>
            <a:ext cx="52745" cy="923687"/>
          </a:xfrm>
          <a:prstGeom prst="rect">
            <a:avLst/>
          </a:prstGeom>
          <a:solidFill>
            <a:srgbClr val="4D4D4D"/>
          </a:solidFill>
          <a:ln/>
        </p:spPr>
      </p:sp>
      <p:sp>
        <p:nvSpPr>
          <p:cNvPr id="15" name="Shape 12"/>
          <p:cNvSpPr/>
          <p:nvPr/>
        </p:nvSpPr>
        <p:spPr>
          <a:xfrm>
            <a:off x="3648968" y="4450020"/>
            <a:ext cx="593765" cy="593765"/>
          </a:xfrm>
          <a:prstGeom prst="roundRect">
            <a:avLst>
              <a:gd name="adj" fmla="val 20002"/>
            </a:avLst>
          </a:prstGeom>
          <a:solidFill>
            <a:srgbClr val="4D4D4D"/>
          </a:solidFill>
          <a:ln w="16431">
            <a:solidFill>
              <a:srgbClr val="4D4D4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831491" y="4499431"/>
            <a:ext cx="228600" cy="494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97"/>
              </a:lnSpc>
              <a:buNone/>
            </a:pPr>
            <a:r>
              <a:rPr lang="en-US" sz="3117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3117" dirty="0"/>
          </a:p>
        </p:txBody>
      </p:sp>
      <p:sp>
        <p:nvSpPr>
          <p:cNvPr id="17" name="Text 14"/>
          <p:cNvSpPr/>
          <p:nvPr/>
        </p:nvSpPr>
        <p:spPr>
          <a:xfrm>
            <a:off x="2274274" y="1825426"/>
            <a:ext cx="3312258" cy="12731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Юридические и организационные шаги</a:t>
            </a:r>
            <a:endParaRPr lang="en-US" sz="2598" dirty="0"/>
          </a:p>
        </p:txBody>
      </p:sp>
      <p:sp>
        <p:nvSpPr>
          <p:cNvPr id="18" name="Text 15"/>
          <p:cNvSpPr/>
          <p:nvPr/>
        </p:nvSpPr>
        <p:spPr>
          <a:xfrm>
            <a:off x="2727186" y="3136939"/>
            <a:ext cx="2437209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Январь 2024</a:t>
            </a:r>
            <a:endParaRPr lang="en-US" sz="2078" dirty="0"/>
          </a:p>
        </p:txBody>
      </p:sp>
      <p:sp>
        <p:nvSpPr>
          <p:cNvPr id="19" name="Shape 16"/>
          <p:cNvSpPr/>
          <p:nvPr/>
        </p:nvSpPr>
        <p:spPr>
          <a:xfrm>
            <a:off x="5533787" y="4746843"/>
            <a:ext cx="52745" cy="923687"/>
          </a:xfrm>
          <a:prstGeom prst="rect">
            <a:avLst/>
          </a:prstGeom>
          <a:solidFill>
            <a:srgbClr val="494950"/>
          </a:solidFill>
          <a:ln/>
        </p:spPr>
      </p:sp>
      <p:sp>
        <p:nvSpPr>
          <p:cNvPr id="20" name="Shape 17"/>
          <p:cNvSpPr/>
          <p:nvPr/>
        </p:nvSpPr>
        <p:spPr>
          <a:xfrm>
            <a:off x="5263337" y="4450020"/>
            <a:ext cx="593765" cy="593765"/>
          </a:xfrm>
          <a:prstGeom prst="roundRect">
            <a:avLst>
              <a:gd name="adj" fmla="val 20002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445860" y="4499431"/>
            <a:ext cx="228600" cy="494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97"/>
              </a:lnSpc>
              <a:buNone/>
            </a:pPr>
            <a:r>
              <a:rPr lang="en-US" sz="3117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3117" dirty="0"/>
          </a:p>
        </p:txBody>
      </p:sp>
      <p:sp>
        <p:nvSpPr>
          <p:cNvPr id="22" name="Text 19"/>
          <p:cNvSpPr/>
          <p:nvPr/>
        </p:nvSpPr>
        <p:spPr>
          <a:xfrm>
            <a:off x="4341555" y="5934551"/>
            <a:ext cx="2437209" cy="824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Оборудование и технологии</a:t>
            </a:r>
            <a:endParaRPr lang="en-US" sz="2598" dirty="0"/>
          </a:p>
        </p:txBody>
      </p:sp>
      <p:sp>
        <p:nvSpPr>
          <p:cNvPr id="23" name="Text 20"/>
          <p:cNvSpPr/>
          <p:nvPr/>
        </p:nvSpPr>
        <p:spPr>
          <a:xfrm>
            <a:off x="4341555" y="7023020"/>
            <a:ext cx="2437209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Февраль-май 2024</a:t>
            </a:r>
            <a:endParaRPr lang="en-US" sz="2078" dirty="0"/>
          </a:p>
        </p:txBody>
      </p:sp>
      <p:sp>
        <p:nvSpPr>
          <p:cNvPr id="24" name="Shape 21"/>
          <p:cNvSpPr/>
          <p:nvPr/>
        </p:nvSpPr>
        <p:spPr>
          <a:xfrm>
            <a:off x="7148156" y="3823275"/>
            <a:ext cx="52745" cy="923687"/>
          </a:xfrm>
          <a:prstGeom prst="rect">
            <a:avLst/>
          </a:prstGeom>
          <a:solidFill>
            <a:srgbClr val="494950"/>
          </a:solidFill>
          <a:ln/>
        </p:spPr>
      </p:sp>
      <p:sp>
        <p:nvSpPr>
          <p:cNvPr id="25" name="Shape 22"/>
          <p:cNvSpPr/>
          <p:nvPr/>
        </p:nvSpPr>
        <p:spPr>
          <a:xfrm>
            <a:off x="6877705" y="4450020"/>
            <a:ext cx="593765" cy="593765"/>
          </a:xfrm>
          <a:prstGeom prst="roundRect">
            <a:avLst>
              <a:gd name="adj" fmla="val 20002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052608" y="4499431"/>
            <a:ext cx="243840" cy="494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97"/>
              </a:lnSpc>
              <a:buNone/>
            </a:pPr>
            <a:r>
              <a:rPr lang="en-US" sz="3117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3117" dirty="0"/>
          </a:p>
        </p:txBody>
      </p:sp>
      <p:sp>
        <p:nvSpPr>
          <p:cNvPr id="27" name="Text 24"/>
          <p:cNvSpPr/>
          <p:nvPr/>
        </p:nvSpPr>
        <p:spPr>
          <a:xfrm>
            <a:off x="5955923" y="2048470"/>
            <a:ext cx="2437209" cy="824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Развитие продуктов</a:t>
            </a:r>
            <a:endParaRPr lang="en-US" sz="2598" dirty="0"/>
          </a:p>
        </p:txBody>
      </p:sp>
      <p:sp>
        <p:nvSpPr>
          <p:cNvPr id="28" name="Text 25"/>
          <p:cNvSpPr/>
          <p:nvPr/>
        </p:nvSpPr>
        <p:spPr>
          <a:xfrm>
            <a:off x="5955923" y="3136939"/>
            <a:ext cx="2437209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Май-Август 2024</a:t>
            </a:r>
            <a:endParaRPr lang="en-US" sz="2078" dirty="0"/>
          </a:p>
        </p:txBody>
      </p:sp>
      <p:sp>
        <p:nvSpPr>
          <p:cNvPr id="29" name="Shape 26"/>
          <p:cNvSpPr/>
          <p:nvPr/>
        </p:nvSpPr>
        <p:spPr>
          <a:xfrm>
            <a:off x="8762524" y="4746843"/>
            <a:ext cx="52745" cy="923687"/>
          </a:xfrm>
          <a:prstGeom prst="rect">
            <a:avLst/>
          </a:prstGeom>
          <a:solidFill>
            <a:srgbClr val="494950"/>
          </a:solidFill>
          <a:ln/>
        </p:spPr>
      </p:sp>
      <p:sp>
        <p:nvSpPr>
          <p:cNvPr id="30" name="Shape 27"/>
          <p:cNvSpPr/>
          <p:nvPr/>
        </p:nvSpPr>
        <p:spPr>
          <a:xfrm>
            <a:off x="8492074" y="4450020"/>
            <a:ext cx="593765" cy="593765"/>
          </a:xfrm>
          <a:prstGeom prst="roundRect">
            <a:avLst>
              <a:gd name="adj" fmla="val 20002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666976" y="4499431"/>
            <a:ext cx="243840" cy="494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97"/>
              </a:lnSpc>
              <a:buNone/>
            </a:pPr>
            <a:r>
              <a:rPr lang="en-US" sz="3117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endParaRPr lang="en-US" sz="3117" dirty="0"/>
          </a:p>
        </p:txBody>
      </p:sp>
      <p:sp>
        <p:nvSpPr>
          <p:cNvPr id="32" name="Text 29"/>
          <p:cNvSpPr/>
          <p:nvPr/>
        </p:nvSpPr>
        <p:spPr>
          <a:xfrm>
            <a:off x="7570292" y="5934551"/>
            <a:ext cx="2437209" cy="824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Маркетинг и продвижение</a:t>
            </a:r>
            <a:endParaRPr lang="en-US" sz="2598" dirty="0"/>
          </a:p>
        </p:txBody>
      </p:sp>
      <p:sp>
        <p:nvSpPr>
          <p:cNvPr id="33" name="Text 30"/>
          <p:cNvSpPr/>
          <p:nvPr/>
        </p:nvSpPr>
        <p:spPr>
          <a:xfrm>
            <a:off x="7570292" y="7023020"/>
            <a:ext cx="2437209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Июль 2024</a:t>
            </a:r>
            <a:endParaRPr lang="en-US" sz="2078" dirty="0"/>
          </a:p>
        </p:txBody>
      </p:sp>
      <p:sp>
        <p:nvSpPr>
          <p:cNvPr id="34" name="Shape 31"/>
          <p:cNvSpPr/>
          <p:nvPr/>
        </p:nvSpPr>
        <p:spPr>
          <a:xfrm>
            <a:off x="10376893" y="3823275"/>
            <a:ext cx="52745" cy="923687"/>
          </a:xfrm>
          <a:prstGeom prst="rect">
            <a:avLst/>
          </a:prstGeom>
          <a:solidFill>
            <a:srgbClr val="494950"/>
          </a:solidFill>
          <a:ln/>
        </p:spPr>
      </p:sp>
      <p:sp>
        <p:nvSpPr>
          <p:cNvPr id="35" name="Shape 32"/>
          <p:cNvSpPr/>
          <p:nvPr/>
        </p:nvSpPr>
        <p:spPr>
          <a:xfrm>
            <a:off x="10106442" y="4450020"/>
            <a:ext cx="593765" cy="593765"/>
          </a:xfrm>
          <a:prstGeom prst="roundRect">
            <a:avLst>
              <a:gd name="adj" fmla="val 20002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10277535" y="4499431"/>
            <a:ext cx="251460" cy="494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97"/>
              </a:lnSpc>
              <a:buNone/>
            </a:pPr>
            <a:r>
              <a:rPr lang="en-US" sz="3117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</a:t>
            </a:r>
            <a:endParaRPr lang="en-US" sz="3117" dirty="0"/>
          </a:p>
        </p:txBody>
      </p:sp>
      <p:sp>
        <p:nvSpPr>
          <p:cNvPr id="37" name="Text 34"/>
          <p:cNvSpPr/>
          <p:nvPr/>
        </p:nvSpPr>
        <p:spPr>
          <a:xfrm>
            <a:off x="9184660" y="2048470"/>
            <a:ext cx="2437209" cy="824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Обучение и поддержка</a:t>
            </a:r>
            <a:endParaRPr lang="en-US" sz="2598" dirty="0"/>
          </a:p>
        </p:txBody>
      </p:sp>
      <p:sp>
        <p:nvSpPr>
          <p:cNvPr id="38" name="Text 35"/>
          <p:cNvSpPr/>
          <p:nvPr/>
        </p:nvSpPr>
        <p:spPr>
          <a:xfrm>
            <a:off x="9184660" y="3136939"/>
            <a:ext cx="2437209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Июль 2024</a:t>
            </a:r>
            <a:endParaRPr lang="en-US" sz="2078" dirty="0"/>
          </a:p>
        </p:txBody>
      </p:sp>
      <p:sp>
        <p:nvSpPr>
          <p:cNvPr id="39" name="Shape 36"/>
          <p:cNvSpPr/>
          <p:nvPr/>
        </p:nvSpPr>
        <p:spPr>
          <a:xfrm>
            <a:off x="11991261" y="4746843"/>
            <a:ext cx="52745" cy="923687"/>
          </a:xfrm>
          <a:prstGeom prst="rect">
            <a:avLst/>
          </a:prstGeom>
          <a:solidFill>
            <a:srgbClr val="494950"/>
          </a:solidFill>
          <a:ln/>
        </p:spPr>
      </p:sp>
      <p:sp>
        <p:nvSpPr>
          <p:cNvPr id="40" name="Shape 37"/>
          <p:cNvSpPr/>
          <p:nvPr/>
        </p:nvSpPr>
        <p:spPr>
          <a:xfrm>
            <a:off x="11720811" y="4450020"/>
            <a:ext cx="593765" cy="593765"/>
          </a:xfrm>
          <a:prstGeom prst="roundRect">
            <a:avLst>
              <a:gd name="adj" fmla="val 20002"/>
            </a:avLst>
          </a:prstGeom>
          <a:solidFill>
            <a:srgbClr val="3D3D42"/>
          </a:solidFill>
          <a:ln w="16431">
            <a:solidFill>
              <a:srgbClr val="49495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11914763" y="4499431"/>
            <a:ext cx="205740" cy="4948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97"/>
              </a:lnSpc>
              <a:buNone/>
            </a:pPr>
            <a:r>
              <a:rPr lang="en-US" sz="3117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</a:t>
            </a:r>
            <a:endParaRPr lang="en-US" sz="3117" dirty="0"/>
          </a:p>
        </p:txBody>
      </p:sp>
      <p:sp>
        <p:nvSpPr>
          <p:cNvPr id="42" name="Text 39"/>
          <p:cNvSpPr/>
          <p:nvPr/>
        </p:nvSpPr>
        <p:spPr>
          <a:xfrm>
            <a:off x="10799029" y="5934551"/>
            <a:ext cx="2437209" cy="824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247"/>
              </a:lnSpc>
              <a:buNone/>
            </a:pPr>
            <a:r>
              <a:rPr lang="en-US" sz="2598" dirty="0">
                <a:solidFill>
                  <a:srgbClr val="E5E0D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Расширение и оптимизация</a:t>
            </a:r>
            <a:endParaRPr lang="en-US" sz="2598" dirty="0"/>
          </a:p>
        </p:txBody>
      </p:sp>
      <p:sp>
        <p:nvSpPr>
          <p:cNvPr id="43" name="Text 40"/>
          <p:cNvSpPr/>
          <p:nvPr/>
        </p:nvSpPr>
        <p:spPr>
          <a:xfrm>
            <a:off x="10799029" y="7023020"/>
            <a:ext cx="2437209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2025</a:t>
            </a:r>
            <a:endParaRPr lang="en-US" sz="2078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 w="16431">
            <a:solidFill>
              <a:srgbClr val="56515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89648" y="2290643"/>
            <a:ext cx="6598920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494"/>
              </a:lnSpc>
              <a:buNone/>
            </a:pPr>
            <a:r>
              <a:rPr lang="en-US" sz="5195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Пример партнерства</a:t>
            </a:r>
            <a:endParaRPr lang="en-US" sz="5195" dirty="0"/>
          </a:p>
        </p:txBody>
      </p:sp>
      <p:sp>
        <p:nvSpPr>
          <p:cNvPr id="5" name="Shape 3"/>
          <p:cNvSpPr/>
          <p:nvPr/>
        </p:nvSpPr>
        <p:spPr>
          <a:xfrm>
            <a:off x="989648" y="3643193"/>
            <a:ext cx="12651105" cy="2295644"/>
          </a:xfrm>
          <a:prstGeom prst="roundRect">
            <a:avLst>
              <a:gd name="adj" fmla="val 5174"/>
            </a:avLst>
          </a:prstGeom>
          <a:noFill/>
          <a:ln w="16431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6078" y="3659624"/>
            <a:ext cx="12618244" cy="75426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1269921" y="3825597"/>
            <a:ext cx="5777627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Поставщик сырья</a:t>
            </a:r>
            <a:endParaRPr lang="en-US" sz="2078" dirty="0"/>
          </a:p>
        </p:txBody>
      </p:sp>
      <p:sp>
        <p:nvSpPr>
          <p:cNvPr id="8" name="Text 6"/>
          <p:cNvSpPr/>
          <p:nvPr/>
        </p:nvSpPr>
        <p:spPr>
          <a:xfrm>
            <a:off x="7582853" y="3825597"/>
            <a:ext cx="5777627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МеталлПро</a:t>
            </a:r>
            <a:endParaRPr lang="en-US" sz="2078" dirty="0"/>
          </a:p>
        </p:txBody>
      </p:sp>
      <p:sp>
        <p:nvSpPr>
          <p:cNvPr id="9" name="Shape 7"/>
          <p:cNvSpPr/>
          <p:nvPr/>
        </p:nvSpPr>
        <p:spPr>
          <a:xfrm>
            <a:off x="1006078" y="4413885"/>
            <a:ext cx="12618244" cy="75426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1269921" y="4579858"/>
            <a:ext cx="5777627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Платежная система</a:t>
            </a:r>
            <a:endParaRPr lang="en-US" sz="2078" dirty="0"/>
          </a:p>
        </p:txBody>
      </p:sp>
      <p:sp>
        <p:nvSpPr>
          <p:cNvPr id="11" name="Text 9"/>
          <p:cNvSpPr/>
          <p:nvPr/>
        </p:nvSpPr>
        <p:spPr>
          <a:xfrm>
            <a:off x="7582853" y="4579858"/>
            <a:ext cx="5777627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Банк "Альфа-банк"</a:t>
            </a:r>
            <a:endParaRPr lang="en-US" sz="2078" dirty="0"/>
          </a:p>
        </p:txBody>
      </p:sp>
      <p:sp>
        <p:nvSpPr>
          <p:cNvPr id="12" name="Shape 10"/>
          <p:cNvSpPr/>
          <p:nvPr/>
        </p:nvSpPr>
        <p:spPr>
          <a:xfrm>
            <a:off x="1006078" y="5168146"/>
            <a:ext cx="12618244" cy="75426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269921" y="5334119"/>
            <a:ext cx="5777627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Логистическая поддержка</a:t>
            </a:r>
            <a:endParaRPr lang="en-US" sz="2078" dirty="0"/>
          </a:p>
        </p:txBody>
      </p:sp>
      <p:sp>
        <p:nvSpPr>
          <p:cNvPr id="14" name="Text 12"/>
          <p:cNvSpPr/>
          <p:nvPr/>
        </p:nvSpPr>
        <p:spPr>
          <a:xfrm>
            <a:off x="7582853" y="5334119"/>
            <a:ext cx="5777627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Транспортная компания "DHL"</a:t>
            </a:r>
            <a:endParaRPr lang="en-US" sz="2078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633341"/>
          </a:xfrm>
          <a:prstGeom prst="rect">
            <a:avLst/>
          </a:prstGeom>
          <a:solidFill>
            <a:srgbClr val="050505"/>
          </a:solidFill>
          <a:ln w="16431">
            <a:solidFill>
              <a:srgbClr val="56515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89648" y="725805"/>
            <a:ext cx="8877300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494"/>
              </a:lnSpc>
              <a:buNone/>
            </a:pPr>
            <a:r>
              <a:rPr lang="en-US" sz="5195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Заинтересованные стороны</a:t>
            </a:r>
            <a:endParaRPr lang="en-US" sz="5195" dirty="0"/>
          </a:p>
        </p:txBody>
      </p:sp>
      <p:sp>
        <p:nvSpPr>
          <p:cNvPr id="5" name="Shape 3"/>
          <p:cNvSpPr/>
          <p:nvPr/>
        </p:nvSpPr>
        <p:spPr>
          <a:xfrm>
            <a:off x="989648" y="2078355"/>
            <a:ext cx="12651105" cy="5829181"/>
          </a:xfrm>
          <a:prstGeom prst="roundRect">
            <a:avLst>
              <a:gd name="adj" fmla="val 2037"/>
            </a:avLst>
          </a:prstGeom>
          <a:noFill/>
          <a:ln w="16431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6078" y="2094786"/>
            <a:ext cx="12616934" cy="75426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1271349" y="2260759"/>
            <a:ext cx="367367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Стейкхолдеры</a:t>
            </a:r>
            <a:endParaRPr lang="en-US" sz="2078" dirty="0"/>
          </a:p>
        </p:txBody>
      </p:sp>
      <p:sp>
        <p:nvSpPr>
          <p:cNvPr id="8" name="Text 6"/>
          <p:cNvSpPr/>
          <p:nvPr/>
        </p:nvSpPr>
        <p:spPr>
          <a:xfrm>
            <a:off x="5480328" y="2260759"/>
            <a:ext cx="366986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Интересы</a:t>
            </a:r>
            <a:endParaRPr lang="en-US" sz="2078" dirty="0"/>
          </a:p>
        </p:txBody>
      </p:sp>
      <p:sp>
        <p:nvSpPr>
          <p:cNvPr id="9" name="Text 7"/>
          <p:cNvSpPr/>
          <p:nvPr/>
        </p:nvSpPr>
        <p:spPr>
          <a:xfrm>
            <a:off x="9685496" y="2260759"/>
            <a:ext cx="367367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Вклад</a:t>
            </a:r>
            <a:endParaRPr lang="en-US" sz="2078" dirty="0"/>
          </a:p>
        </p:txBody>
      </p:sp>
      <p:sp>
        <p:nvSpPr>
          <p:cNvPr id="10" name="Shape 8"/>
          <p:cNvSpPr/>
          <p:nvPr/>
        </p:nvSpPr>
        <p:spPr>
          <a:xfrm>
            <a:off x="1006078" y="2849047"/>
            <a:ext cx="12616934" cy="100726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1271349" y="3015020"/>
            <a:ext cx="3673673" cy="33766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Клиенты</a:t>
            </a:r>
            <a:endParaRPr lang="en-US" sz="1663" dirty="0"/>
          </a:p>
        </p:txBody>
      </p:sp>
      <p:sp>
        <p:nvSpPr>
          <p:cNvPr id="12" name="Text 10"/>
          <p:cNvSpPr/>
          <p:nvPr/>
        </p:nvSpPr>
        <p:spPr>
          <a:xfrm>
            <a:off x="5480328" y="3015020"/>
            <a:ext cx="3669863" cy="675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Качественные продукты, инновации, удовлетворение потребностей.</a:t>
            </a:r>
            <a:endParaRPr lang="en-US" sz="1663" dirty="0"/>
          </a:p>
        </p:txBody>
      </p:sp>
      <p:sp>
        <p:nvSpPr>
          <p:cNvPr id="13" name="Text 11"/>
          <p:cNvSpPr/>
          <p:nvPr/>
        </p:nvSpPr>
        <p:spPr>
          <a:xfrm>
            <a:off x="9685496" y="3015020"/>
            <a:ext cx="3673673" cy="675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Покупка продукции, обратная связь, рекомендации.</a:t>
            </a:r>
            <a:endParaRPr lang="en-US" sz="1663" dirty="0"/>
          </a:p>
        </p:txBody>
      </p:sp>
      <p:sp>
        <p:nvSpPr>
          <p:cNvPr id="14" name="Shape 12"/>
          <p:cNvSpPr/>
          <p:nvPr/>
        </p:nvSpPr>
        <p:spPr>
          <a:xfrm>
            <a:off x="1006078" y="3856315"/>
            <a:ext cx="12616934" cy="16825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1271349" y="4022288"/>
            <a:ext cx="3673673" cy="33766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Сотрудники</a:t>
            </a:r>
            <a:endParaRPr lang="en-US" sz="1663" dirty="0"/>
          </a:p>
        </p:txBody>
      </p:sp>
      <p:sp>
        <p:nvSpPr>
          <p:cNvPr id="16" name="Text 14"/>
          <p:cNvSpPr/>
          <p:nvPr/>
        </p:nvSpPr>
        <p:spPr>
          <a:xfrm>
            <a:off x="5480328" y="4022288"/>
            <a:ext cx="3669863" cy="675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Условия труда, профессиональное развитие.</a:t>
            </a:r>
            <a:endParaRPr lang="en-US" sz="1663" dirty="0"/>
          </a:p>
        </p:txBody>
      </p:sp>
      <p:sp>
        <p:nvSpPr>
          <p:cNvPr id="17" name="Text 15"/>
          <p:cNvSpPr/>
          <p:nvPr/>
        </p:nvSpPr>
        <p:spPr>
          <a:xfrm>
            <a:off x="9685496" y="4022288"/>
            <a:ext cx="3673673" cy="13506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Участие в производственных процессах, соблюдение безопасности, обучение новым технологиям.</a:t>
            </a:r>
            <a:endParaRPr lang="en-US" sz="1663" dirty="0"/>
          </a:p>
        </p:txBody>
      </p:sp>
      <p:sp>
        <p:nvSpPr>
          <p:cNvPr id="18" name="Shape 16"/>
          <p:cNvSpPr/>
          <p:nvPr/>
        </p:nvSpPr>
        <p:spPr>
          <a:xfrm>
            <a:off x="1006078" y="5538907"/>
            <a:ext cx="12616934" cy="100726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1271349" y="5704880"/>
            <a:ext cx="3673673" cy="33766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Партнеры</a:t>
            </a:r>
            <a:endParaRPr lang="en-US" sz="1663" dirty="0"/>
          </a:p>
        </p:txBody>
      </p:sp>
      <p:sp>
        <p:nvSpPr>
          <p:cNvPr id="20" name="Text 18"/>
          <p:cNvSpPr/>
          <p:nvPr/>
        </p:nvSpPr>
        <p:spPr>
          <a:xfrm>
            <a:off x="5480328" y="5704880"/>
            <a:ext cx="3669863" cy="33766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Провайдинг и реклама</a:t>
            </a:r>
            <a:endParaRPr lang="en-US" sz="1663" dirty="0"/>
          </a:p>
        </p:txBody>
      </p:sp>
      <p:sp>
        <p:nvSpPr>
          <p:cNvPr id="21" name="Text 19"/>
          <p:cNvSpPr/>
          <p:nvPr/>
        </p:nvSpPr>
        <p:spPr>
          <a:xfrm>
            <a:off x="9685496" y="5704880"/>
            <a:ext cx="3673673" cy="675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Финансирование и расширение бизнеса</a:t>
            </a:r>
            <a:endParaRPr lang="en-US" sz="1663" dirty="0"/>
          </a:p>
        </p:txBody>
      </p:sp>
      <p:sp>
        <p:nvSpPr>
          <p:cNvPr id="22" name="Shape 20"/>
          <p:cNvSpPr/>
          <p:nvPr/>
        </p:nvSpPr>
        <p:spPr>
          <a:xfrm>
            <a:off x="1006078" y="6546175"/>
            <a:ext cx="12616934" cy="134493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1271349" y="6712148"/>
            <a:ext cx="3673673" cy="33766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Поставщики сырья и материалов</a:t>
            </a:r>
            <a:endParaRPr lang="en-US" sz="1663" dirty="0"/>
          </a:p>
        </p:txBody>
      </p:sp>
      <p:sp>
        <p:nvSpPr>
          <p:cNvPr id="24" name="Text 22"/>
          <p:cNvSpPr/>
          <p:nvPr/>
        </p:nvSpPr>
        <p:spPr>
          <a:xfrm>
            <a:off x="5480328" y="6712148"/>
            <a:ext cx="3669863" cy="675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Стабильные заказы, долгосрочное сотрудничество.</a:t>
            </a:r>
            <a:endParaRPr lang="en-US" sz="1663" dirty="0"/>
          </a:p>
        </p:txBody>
      </p:sp>
      <p:sp>
        <p:nvSpPr>
          <p:cNvPr id="25" name="Text 23"/>
          <p:cNvSpPr/>
          <p:nvPr/>
        </p:nvSpPr>
        <p:spPr>
          <a:xfrm>
            <a:off x="9685496" y="6712148"/>
            <a:ext cx="3673673" cy="10129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60"/>
              </a:lnSpc>
              <a:buNone/>
            </a:pPr>
            <a:r>
              <a:rPr lang="en-US" sz="166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Поставка высококачественных материалов, своевременные поставки, снижение затрат.</a:t>
            </a:r>
            <a:endParaRPr lang="en-US" sz="1663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 w="16431">
            <a:solidFill>
              <a:srgbClr val="56515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807" y="790337"/>
            <a:ext cx="7052667" cy="66488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 w="16431">
            <a:solidFill>
              <a:srgbClr val="56515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989648" y="736997"/>
            <a:ext cx="6073140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494"/>
              </a:lnSpc>
              <a:buNone/>
            </a:pPr>
            <a:r>
              <a:rPr lang="en-US" sz="5195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Контакты для связи</a:t>
            </a:r>
            <a:endParaRPr lang="en-US" sz="5195" dirty="0"/>
          </a:p>
        </p:txBody>
      </p:sp>
      <p:sp>
        <p:nvSpPr>
          <p:cNvPr id="7" name="Shape 4"/>
          <p:cNvSpPr/>
          <p:nvPr/>
        </p:nvSpPr>
        <p:spPr>
          <a:xfrm>
            <a:off x="989648" y="2254448"/>
            <a:ext cx="6003608" cy="2414945"/>
          </a:xfrm>
          <a:prstGeom prst="roundRect">
            <a:avLst>
              <a:gd name="adj" fmla="val 4918"/>
            </a:avLst>
          </a:prstGeom>
          <a:solidFill>
            <a:srgbClr val="252528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490" y="2650569"/>
            <a:ext cx="329803" cy="26384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847136" y="2557939"/>
            <a:ext cx="4882277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Телефон   +7(914)652-05-08</a:t>
            </a:r>
            <a:endParaRPr lang="en-US" sz="2078" dirty="0"/>
          </a:p>
        </p:txBody>
      </p:sp>
      <p:sp>
        <p:nvSpPr>
          <p:cNvPr id="10" name="Text 6"/>
          <p:cNvSpPr/>
          <p:nvPr/>
        </p:nvSpPr>
        <p:spPr>
          <a:xfrm>
            <a:off x="1847136" y="3217783"/>
            <a:ext cx="4882277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telegram   @shmidt1111</a:t>
            </a:r>
            <a:endParaRPr lang="en-US" sz="2078" dirty="0"/>
          </a:p>
        </p:txBody>
      </p:sp>
      <p:sp>
        <p:nvSpPr>
          <p:cNvPr id="11" name="Text 7"/>
          <p:cNvSpPr/>
          <p:nvPr/>
        </p:nvSpPr>
        <p:spPr>
          <a:xfrm>
            <a:off x="1847136" y="3877628"/>
            <a:ext cx="4882277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E-mail   andrew.shuw@gmail.com</a:t>
            </a:r>
            <a:endParaRPr lang="en-US" sz="2078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765" y="2254448"/>
            <a:ext cx="4941332" cy="49413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 w="16431">
            <a:solidFill>
              <a:srgbClr val="56515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89648" y="1768316"/>
            <a:ext cx="11940540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494"/>
              </a:lnSpc>
              <a:buNone/>
            </a:pPr>
            <a:r>
              <a:rPr lang="en-US" sz="5195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Порядок и структура финансирования</a:t>
            </a:r>
            <a:endParaRPr lang="en-US" sz="5195" dirty="0"/>
          </a:p>
        </p:txBody>
      </p:sp>
      <p:sp>
        <p:nvSpPr>
          <p:cNvPr id="5" name="Shape 3"/>
          <p:cNvSpPr/>
          <p:nvPr/>
        </p:nvSpPr>
        <p:spPr>
          <a:xfrm>
            <a:off x="989648" y="2988945"/>
            <a:ext cx="12651105" cy="3472220"/>
          </a:xfrm>
          <a:prstGeom prst="roundRect">
            <a:avLst>
              <a:gd name="adj" fmla="val 3421"/>
            </a:avLst>
          </a:prstGeom>
          <a:noFill/>
          <a:ln w="16431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6078" y="3005376"/>
            <a:ext cx="12616934" cy="117657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1271349" y="3171349"/>
            <a:ext cx="367367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Источники финансирования</a:t>
            </a:r>
            <a:endParaRPr lang="en-US" sz="2078" dirty="0"/>
          </a:p>
        </p:txBody>
      </p:sp>
      <p:sp>
        <p:nvSpPr>
          <p:cNvPr id="8" name="Text 6"/>
          <p:cNvSpPr/>
          <p:nvPr/>
        </p:nvSpPr>
        <p:spPr>
          <a:xfrm>
            <a:off x="5480328" y="3171349"/>
            <a:ext cx="3669863" cy="8446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Направления распределения средств</a:t>
            </a:r>
            <a:endParaRPr lang="en-US" sz="2078" dirty="0"/>
          </a:p>
        </p:txBody>
      </p:sp>
      <p:sp>
        <p:nvSpPr>
          <p:cNvPr id="9" name="Text 7"/>
          <p:cNvSpPr/>
          <p:nvPr/>
        </p:nvSpPr>
        <p:spPr>
          <a:xfrm>
            <a:off x="9685496" y="3171349"/>
            <a:ext cx="367367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Примерная сумма в рублях</a:t>
            </a:r>
            <a:endParaRPr lang="en-US" sz="2078" dirty="0"/>
          </a:p>
        </p:txBody>
      </p:sp>
      <p:sp>
        <p:nvSpPr>
          <p:cNvPr id="10" name="Shape 8"/>
          <p:cNvSpPr/>
          <p:nvPr/>
        </p:nvSpPr>
        <p:spPr>
          <a:xfrm>
            <a:off x="1006078" y="4181951"/>
            <a:ext cx="12616934" cy="75426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1271349" y="4347924"/>
            <a:ext cx="367367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Инвестиции</a:t>
            </a:r>
            <a:endParaRPr lang="en-US" sz="2078" dirty="0"/>
          </a:p>
        </p:txBody>
      </p:sp>
      <p:sp>
        <p:nvSpPr>
          <p:cNvPr id="12" name="Text 10"/>
          <p:cNvSpPr/>
          <p:nvPr/>
        </p:nvSpPr>
        <p:spPr>
          <a:xfrm>
            <a:off x="5480328" y="4347924"/>
            <a:ext cx="366986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Развитие продукции</a:t>
            </a:r>
            <a:endParaRPr lang="en-US" sz="2078" dirty="0"/>
          </a:p>
        </p:txBody>
      </p:sp>
      <p:sp>
        <p:nvSpPr>
          <p:cNvPr id="13" name="Text 11"/>
          <p:cNvSpPr/>
          <p:nvPr/>
        </p:nvSpPr>
        <p:spPr>
          <a:xfrm>
            <a:off x="9685496" y="4347924"/>
            <a:ext cx="367367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1,000,000</a:t>
            </a:r>
            <a:endParaRPr lang="en-US" sz="2078" dirty="0"/>
          </a:p>
        </p:txBody>
      </p:sp>
      <p:sp>
        <p:nvSpPr>
          <p:cNvPr id="14" name="Shape 12"/>
          <p:cNvSpPr/>
          <p:nvPr/>
        </p:nvSpPr>
        <p:spPr>
          <a:xfrm>
            <a:off x="1006078" y="4936212"/>
            <a:ext cx="12616934" cy="75426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1271349" y="5102185"/>
            <a:ext cx="367367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Кредиты</a:t>
            </a:r>
            <a:endParaRPr lang="en-US" sz="2078" dirty="0"/>
          </a:p>
        </p:txBody>
      </p:sp>
      <p:sp>
        <p:nvSpPr>
          <p:cNvPr id="16" name="Text 14"/>
          <p:cNvSpPr/>
          <p:nvPr/>
        </p:nvSpPr>
        <p:spPr>
          <a:xfrm>
            <a:off x="5480328" y="5102185"/>
            <a:ext cx="366986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Маркетинг</a:t>
            </a:r>
            <a:endParaRPr lang="en-US" sz="2078" dirty="0"/>
          </a:p>
        </p:txBody>
      </p:sp>
      <p:sp>
        <p:nvSpPr>
          <p:cNvPr id="17" name="Text 15"/>
          <p:cNvSpPr/>
          <p:nvPr/>
        </p:nvSpPr>
        <p:spPr>
          <a:xfrm>
            <a:off x="9685496" y="5102185"/>
            <a:ext cx="367367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200,000</a:t>
            </a:r>
            <a:endParaRPr lang="en-US" sz="2078" dirty="0"/>
          </a:p>
        </p:txBody>
      </p:sp>
      <p:sp>
        <p:nvSpPr>
          <p:cNvPr id="18" name="Shape 16"/>
          <p:cNvSpPr/>
          <p:nvPr/>
        </p:nvSpPr>
        <p:spPr>
          <a:xfrm>
            <a:off x="1006078" y="5690473"/>
            <a:ext cx="12616934" cy="75426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1271349" y="5856446"/>
            <a:ext cx="367367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Собственные средства</a:t>
            </a:r>
            <a:endParaRPr lang="en-US" sz="2078" dirty="0"/>
          </a:p>
        </p:txBody>
      </p:sp>
      <p:sp>
        <p:nvSpPr>
          <p:cNvPr id="20" name="Text 18"/>
          <p:cNvSpPr/>
          <p:nvPr/>
        </p:nvSpPr>
        <p:spPr>
          <a:xfrm>
            <a:off x="5480328" y="5856446"/>
            <a:ext cx="366986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Операционные расходы</a:t>
            </a:r>
            <a:endParaRPr lang="en-US" sz="2078" dirty="0"/>
          </a:p>
        </p:txBody>
      </p:sp>
      <p:sp>
        <p:nvSpPr>
          <p:cNvPr id="21" name="Text 19"/>
          <p:cNvSpPr/>
          <p:nvPr/>
        </p:nvSpPr>
        <p:spPr>
          <a:xfrm>
            <a:off x="9685496" y="5856446"/>
            <a:ext cx="3673673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100,000</a:t>
            </a:r>
            <a:endParaRPr lang="en-US" sz="20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 w="16431">
            <a:solidFill>
              <a:srgbClr val="56515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989648" y="2142053"/>
            <a:ext cx="5943600" cy="824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494"/>
              </a:lnSpc>
              <a:buNone/>
            </a:pPr>
            <a:r>
              <a:rPr lang="en-US" sz="5195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Календарный план</a:t>
            </a:r>
            <a:endParaRPr lang="en-US" sz="5195" dirty="0"/>
          </a:p>
        </p:txBody>
      </p:sp>
      <p:sp>
        <p:nvSpPr>
          <p:cNvPr id="7" name="Text 4"/>
          <p:cNvSpPr/>
          <p:nvPr/>
        </p:nvSpPr>
        <p:spPr>
          <a:xfrm>
            <a:off x="1411843" y="3362682"/>
            <a:ext cx="12228909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325"/>
              </a:lnSpc>
              <a:buSzPct val="100000"/>
              <a:buChar char="•"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Сентябрь 2023: Разработка дизайна сайта</a:t>
            </a:r>
            <a:endParaRPr lang="en-US" sz="2078" dirty="0"/>
          </a:p>
        </p:txBody>
      </p:sp>
      <p:sp>
        <p:nvSpPr>
          <p:cNvPr id="8" name="Text 5"/>
          <p:cNvSpPr/>
          <p:nvPr/>
        </p:nvSpPr>
        <p:spPr>
          <a:xfrm>
            <a:off x="1411843" y="3890486"/>
            <a:ext cx="12228909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325"/>
              </a:lnSpc>
              <a:buSzPct val="100000"/>
              <a:buChar char="•"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Октябрь 2023- февраль 2024: Написание сайта</a:t>
            </a:r>
            <a:endParaRPr lang="en-US" sz="2078" dirty="0"/>
          </a:p>
        </p:txBody>
      </p:sp>
      <p:sp>
        <p:nvSpPr>
          <p:cNvPr id="9" name="Text 6"/>
          <p:cNvSpPr/>
          <p:nvPr/>
        </p:nvSpPr>
        <p:spPr>
          <a:xfrm>
            <a:off x="1411843" y="4418290"/>
            <a:ext cx="12228909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325"/>
              </a:lnSpc>
              <a:buSzPct val="100000"/>
              <a:buChar char="•"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Февраль-апрель 2024: Создание собственного производства</a:t>
            </a:r>
            <a:endParaRPr lang="en-US" sz="2078" dirty="0"/>
          </a:p>
        </p:txBody>
      </p:sp>
      <p:sp>
        <p:nvSpPr>
          <p:cNvPr id="10" name="Text 7"/>
          <p:cNvSpPr/>
          <p:nvPr/>
        </p:nvSpPr>
        <p:spPr>
          <a:xfrm>
            <a:off x="1411843" y="4946094"/>
            <a:ext cx="12228909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325"/>
              </a:lnSpc>
              <a:buSzPct val="100000"/>
              <a:buChar char="•"/>
            </a:pPr>
            <a:r>
              <a:rPr lang="en-US" sz="207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Май 2024: Открытие магазина</a:t>
            </a:r>
            <a:endParaRPr lang="en-US" sz="2078" dirty="0"/>
          </a:p>
        </p:txBody>
      </p:sp>
      <p:sp>
        <p:nvSpPr>
          <p:cNvPr id="11" name="Text 8"/>
          <p:cNvSpPr/>
          <p:nvPr/>
        </p:nvSpPr>
        <p:spPr>
          <a:xfrm>
            <a:off x="989648" y="5665232"/>
            <a:ext cx="12651105" cy="4223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325"/>
              </a:lnSpc>
              <a:buNone/>
            </a:pPr>
            <a:endParaRPr lang="en-US" sz="207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438</Words>
  <Application>Microsoft Office PowerPoint</Application>
  <PresentationFormat>Произвольный</PresentationFormat>
  <Paragraphs>157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Poppins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Учетная запись Майкрософт</cp:lastModifiedBy>
  <cp:revision>2</cp:revision>
  <dcterms:created xsi:type="dcterms:W3CDTF">2023-11-24T06:51:47Z</dcterms:created>
  <dcterms:modified xsi:type="dcterms:W3CDTF">2023-11-24T07:00:24Z</dcterms:modified>
</cp:coreProperties>
</file>