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6"/>
  </p:normalViewPr>
  <p:slideViewPr>
    <p:cSldViewPr snapToGrid="0">
      <p:cViewPr>
        <p:scale>
          <a:sx n="81" d="100"/>
          <a:sy n="81" d="100"/>
        </p:scale>
        <p:origin x="1824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78269-5758-1AB4-61CC-B4EABC863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A6FCCC-6309-8771-1588-C107478D1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52A50C-51E2-CB04-0B49-D7D26CDFA8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E48D6-9675-3848-BA74-5EA7751024CD}" type="datetimeFigureOut">
              <a:rPr lang="en-RU" smtClean="0"/>
              <a:t>09.12.2024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4228C-395A-5B76-2519-F1F4613A2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F0348F-6E2D-4AB7-8A61-8757EE154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BBB7-6131-7F44-B373-2B5BD407E7BB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43477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DCFBA-034F-7D36-DE0B-AA06FFF7E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FB23A-4CEF-7150-211F-314CE9944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49633-8B15-A2C9-7F0F-10D74C3349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E48D6-9675-3848-BA74-5EA7751024CD}" type="datetimeFigureOut">
              <a:rPr lang="en-RU" smtClean="0"/>
              <a:t>09.12.2024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5F37B-2888-CAFF-4612-62E707F14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BDE48-1913-9E5F-FEBC-D67DC7A82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BBB7-6131-7F44-B373-2B5BD407E7BB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524943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94BBA-65A8-3DFE-617C-2A466AD3D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31D32-4CF2-7457-E325-8726396A9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AC0B4-4911-7199-7384-D8C1F51C67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E48D6-9675-3848-BA74-5EA7751024CD}" type="datetimeFigureOut">
              <a:rPr lang="en-RU" smtClean="0"/>
              <a:t>09.12.2024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41F39-17C6-EA55-8757-6A878BFE0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C1FA7-2A98-39E7-30C8-C3311E78D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BBB7-6131-7F44-B373-2B5BD407E7BB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53102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6296B-5619-E997-FBD3-2606D12C0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4AD8B-D076-6D1F-933E-F99011F3DA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18966C-03FE-3AB1-2737-CCFB2F2AFC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A4EF8E-40CD-36DD-3075-45FDA04F32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E48D6-9675-3848-BA74-5EA7751024CD}" type="datetimeFigureOut">
              <a:rPr lang="en-RU" smtClean="0"/>
              <a:t>09.12.2024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A274AC-2608-4181-71F3-C667173E7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5F1EC9-A3FB-4E85-49D5-53E27911F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BBB7-6131-7F44-B373-2B5BD407E7BB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809590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53927-2B88-8A39-6681-E932C7460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3E3B0-7039-E716-C308-34335381A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4D532-1EB9-760B-4F64-771D5B883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53B88F-7A7E-7A9F-FCCC-D0E086C824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D8D357-44A3-7105-2D96-EEBFBD9A17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5C9275-ED5C-ECA3-D1E5-0D08062B5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E48D6-9675-3848-BA74-5EA7751024CD}" type="datetimeFigureOut">
              <a:rPr lang="en-RU" smtClean="0"/>
              <a:t>09.12.2024</a:t>
            </a:fld>
            <a:endParaRPr lang="en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B610FB-5E42-0451-8AEF-1B62BAB52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14F197-EA48-EFF6-4E99-2B1FAA246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BBB7-6131-7F44-B373-2B5BD407E7BB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358808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2274D-948A-E585-8E64-37B1DB8A7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FD055A-BC2C-0326-619A-CD245D970B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E48D6-9675-3848-BA74-5EA7751024CD}" type="datetimeFigureOut">
              <a:rPr lang="en-RU" smtClean="0"/>
              <a:t>09.12.2024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1DC144-3D1E-C76D-3F12-22C4F8E82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FC693A-0C64-E93C-ABC3-357E3EF30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BBB7-6131-7F44-B373-2B5BD407E7BB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32437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A6CC86-6EEE-40C2-E021-C1ABFE1CDA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E48D6-9675-3848-BA74-5EA7751024CD}" type="datetimeFigureOut">
              <a:rPr lang="en-RU" smtClean="0"/>
              <a:t>09.12.2024</a:t>
            </a:fld>
            <a:endParaRPr lang="en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28BC96-3B64-1FE6-4E5E-F4D75349D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CB08E-278B-28DA-0ACA-3D15F2274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BBB7-6131-7F44-B373-2B5BD407E7BB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979494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B229-628D-9A0F-7A12-E8FC173D7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4FECD-6A06-6E18-8552-7F614F228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9211E-9D49-DABB-477F-95161CF32C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51FC2-D2AF-7994-BBFF-77676F88DC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E48D6-9675-3848-BA74-5EA7751024CD}" type="datetimeFigureOut">
              <a:rPr lang="en-RU" smtClean="0"/>
              <a:t>09.12.2024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6ACE84-85FD-172B-5947-0ED0291A3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1177BC-E357-BD1A-7A6D-274B65846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BBB7-6131-7F44-B373-2B5BD407E7BB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257990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5B3F8-8468-7F1C-B343-A0C29A2FE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D761BD-B824-B04F-D775-D037CE26CA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AFE7B-B2CD-FD0E-9762-2EA924E8C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8FEB5-8A12-B72D-AF3C-4DE656E73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E48D6-9675-3848-BA74-5EA7751024CD}" type="datetimeFigureOut">
              <a:rPr lang="en-RU" smtClean="0"/>
              <a:t>09.12.2024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1AF5F-B851-5921-5806-1D188148A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5C6869-855E-F26D-5D8B-76DF8371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BBB7-6131-7F44-B373-2B5BD407E7BB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28119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BAA6D-08FE-3481-AA5B-2A46EC1AE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6CB87A-A2B8-7F48-101B-BDCAB91CB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63810C-7647-349B-BE02-2080B93408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E48D6-9675-3848-BA74-5EA7751024CD}" type="datetimeFigureOut">
              <a:rPr lang="en-RU" smtClean="0"/>
              <a:t>09.12.2024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9BAE8-5B49-85E5-56C6-B3DE49171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85257-8BE1-B367-C039-E7DDC85AD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BBB7-6131-7F44-B373-2B5BD407E7BB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990119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FB8B11-B6F0-EAF1-3173-3AC756DE5E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1EF6F4-8A39-B3E2-0EA2-094FA47F1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C1D59-88A5-25BD-0AFD-0BEF32E86F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8E48D6-9675-3848-BA74-5EA7751024CD}" type="datetimeFigureOut">
              <a:rPr lang="en-RU" smtClean="0"/>
              <a:t>09.12.2024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04D08-712A-7248-B970-E7A14EFF1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02B1F-1A23-A2B9-EFFF-823FDA72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BBB7-6131-7F44-B373-2B5BD407E7BB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66224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5DC155-B848-C328-9ECE-A338A7E67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66CDA-0C45-A98A-F777-9CC417B4C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684F9-639C-F7BC-DFAA-A487815D3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6BBB7-6131-7F44-B373-2B5BD407E7BB}" type="slidenum">
              <a:rPr lang="en-RU" smtClean="0"/>
              <a:t>‹#›</a:t>
            </a:fld>
            <a:endParaRPr lang="en-RU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F65D49C-71C8-D21F-7940-4B9A74C4A8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DE7141E-75AC-A9D2-7A71-10097B9C38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55495-9666-1442-B912-251021760CA4}" type="datetimeFigureOut">
              <a:rPr lang="en-RU" smtClean="0"/>
              <a:t>09.12.2024</a:t>
            </a:fld>
            <a:endParaRPr lang="en-RU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75E4C96-8C90-977F-5C77-04883A44884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869904" y="365125"/>
            <a:ext cx="967792" cy="9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2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DE2ED-43C8-A9E6-351C-183DE45C0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43010"/>
            <a:ext cx="9144000" cy="2387600"/>
          </a:xfrm>
        </p:spPr>
        <p:txBody>
          <a:bodyPr>
            <a:norm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3600" b="1" i="0" u="none" strike="noStrike" dirty="0">
                <a:solidFill>
                  <a:srgbClr val="FFFFFF"/>
                </a:solidFill>
                <a:effectLst/>
                <a:latin typeface="Playfair Display Black" pitchFamily="2" charset="77"/>
              </a:rPr>
              <a:t>Сервис по работе с иностранными </a:t>
            </a:r>
            <a:br>
              <a:rPr lang="ru-RU" sz="9600" dirty="0">
                <a:latin typeface="Playfair Display Medium" pitchFamily="2" charset="77"/>
              </a:rPr>
            </a:br>
            <a:r>
              <a:rPr lang="ru-RU" sz="3600" b="1" i="0" u="none" strike="noStrike" dirty="0">
                <a:solidFill>
                  <a:srgbClr val="FFFFFF"/>
                </a:solidFill>
                <a:effectLst/>
                <a:latin typeface="Playfair Display Black" pitchFamily="2" charset="77"/>
              </a:rPr>
              <a:t>абитуриентами “</a:t>
            </a:r>
            <a:r>
              <a:rPr lang="en-GB" sz="3600" b="1" i="0" u="none" strike="noStrike" dirty="0" err="1">
                <a:solidFill>
                  <a:srgbClr val="FFFFFF"/>
                </a:solidFill>
                <a:effectLst/>
                <a:latin typeface="Playfair Display Black" pitchFamily="2" charset="77"/>
              </a:rPr>
              <a:t>RuStudy</a:t>
            </a:r>
            <a:r>
              <a:rPr lang="en-GB" sz="3600" b="1" i="0" u="none" strike="noStrike" dirty="0">
                <a:solidFill>
                  <a:srgbClr val="FFFFFF"/>
                </a:solidFill>
                <a:effectLst/>
                <a:latin typeface="Playfair Display Black" pitchFamily="2" charset="77"/>
              </a:rPr>
              <a:t>”</a:t>
            </a:r>
            <a:endParaRPr lang="en-RU" sz="9600" dirty="0">
              <a:latin typeface="Playfair Display Medium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FA4FA6-8496-7F74-79BA-4983CAD66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2685"/>
            <a:ext cx="9144000" cy="1655762"/>
          </a:xfrm>
        </p:spPr>
        <p:txBody>
          <a:bodyPr/>
          <a:lstStyle/>
          <a:p>
            <a:r>
              <a:rPr lang="ru-RU" sz="1800" b="0" i="0" u="none" strike="noStrike" dirty="0">
                <a:solidFill>
                  <a:srgbClr val="FFFFFF"/>
                </a:solidFill>
                <a:effectLst/>
                <a:latin typeface="Noto Sans" panose="020B0502040504020204" pitchFamily="34" charset="0"/>
              </a:rPr>
              <a:t>РУКОВОДИТЕЛЬ: Лебедева Полина Александровна </a:t>
            </a:r>
            <a:endParaRPr lang="ru-RU" dirty="0">
              <a:effectLst/>
              <a:latin typeface="Noto Sans" panose="020B050204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BF1F70-2FDD-CDD2-C6FA-9DF83D84A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58321" y="-493776"/>
            <a:ext cx="11272317" cy="7045198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FC5824FC-AF87-C91E-290E-1F9A11CCBB01}"/>
              </a:ext>
            </a:extLst>
          </p:cNvPr>
          <p:cNvSpPr/>
          <p:nvPr/>
        </p:nvSpPr>
        <p:spPr>
          <a:xfrm>
            <a:off x="-207264" y="-24384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506FEE2A-B7BB-2E6A-0437-B883D253060C}"/>
              </a:ext>
            </a:extLst>
          </p:cNvPr>
          <p:cNvSpPr/>
          <p:nvPr/>
        </p:nvSpPr>
        <p:spPr>
          <a:xfrm>
            <a:off x="6327647" y="3705570"/>
            <a:ext cx="6071616" cy="3718560"/>
          </a:xfrm>
          <a:custGeom>
            <a:avLst/>
            <a:gdLst>
              <a:gd name="connsiteX0" fmla="*/ 6071616 w 6071616"/>
              <a:gd name="connsiteY0" fmla="*/ 0 h 3718560"/>
              <a:gd name="connsiteX1" fmla="*/ 5047488 w 6071616"/>
              <a:gd name="connsiteY1" fmla="*/ 548640 h 3718560"/>
              <a:gd name="connsiteX2" fmla="*/ 4218432 w 6071616"/>
              <a:gd name="connsiteY2" fmla="*/ 1182624 h 3718560"/>
              <a:gd name="connsiteX3" fmla="*/ 3852672 w 6071616"/>
              <a:gd name="connsiteY3" fmla="*/ 1999488 h 3718560"/>
              <a:gd name="connsiteX4" fmla="*/ 3194304 w 6071616"/>
              <a:gd name="connsiteY4" fmla="*/ 2901696 h 3718560"/>
              <a:gd name="connsiteX5" fmla="*/ 1194816 w 6071616"/>
              <a:gd name="connsiteY5" fmla="*/ 3364992 h 3718560"/>
              <a:gd name="connsiteX6" fmla="*/ 0 w 6071616"/>
              <a:gd name="connsiteY6" fmla="*/ 3718560 h 3718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71616" h="3718560">
                <a:moveTo>
                  <a:pt x="6071616" y="0"/>
                </a:moveTo>
                <a:cubicBezTo>
                  <a:pt x="5713984" y="175768"/>
                  <a:pt x="5356352" y="351536"/>
                  <a:pt x="5047488" y="548640"/>
                </a:cubicBezTo>
                <a:cubicBezTo>
                  <a:pt x="4738624" y="745744"/>
                  <a:pt x="4417568" y="940816"/>
                  <a:pt x="4218432" y="1182624"/>
                </a:cubicBezTo>
                <a:cubicBezTo>
                  <a:pt x="4019296" y="1424432"/>
                  <a:pt x="4023360" y="1712976"/>
                  <a:pt x="3852672" y="1999488"/>
                </a:cubicBezTo>
                <a:cubicBezTo>
                  <a:pt x="3681984" y="2286000"/>
                  <a:pt x="3637280" y="2674112"/>
                  <a:pt x="3194304" y="2901696"/>
                </a:cubicBezTo>
                <a:cubicBezTo>
                  <a:pt x="2751328" y="3129280"/>
                  <a:pt x="1727200" y="3228848"/>
                  <a:pt x="1194816" y="3364992"/>
                </a:cubicBezTo>
                <a:cubicBezTo>
                  <a:pt x="662432" y="3501136"/>
                  <a:pt x="331216" y="3609848"/>
                  <a:pt x="0" y="371856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02798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3718-2AD4-2554-F8C8-6F36477C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0" u="none" strike="noStrike" dirty="0">
                <a:solidFill>
                  <a:schemeClr val="tx2"/>
                </a:solidFill>
                <a:effectLst/>
                <a:latin typeface="Playfair Display Black" pitchFamily="2" charset="77"/>
              </a:rPr>
              <a:t>Описание продукта и его характеристик</a:t>
            </a:r>
            <a:endParaRPr lang="en-RU" sz="6600" b="1" dirty="0">
              <a:solidFill>
                <a:schemeClr val="tx2"/>
              </a:solidFill>
              <a:latin typeface="Playfair Display Black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88C30-E874-F24F-6572-984070827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Создание онлайн-сервиса (сайт) для абитуриентов, которые поступают в Россию. На данном сайте они могут ознакомиться со всеми ВУЗами и программами на которые планируют поступать, также будет актуальная информация по экзаменам и возможность перевести свои документы с нотариальным заверением.</a:t>
            </a:r>
            <a:endParaRPr lang="en-US" sz="1800" b="0" i="0" u="none" strike="noStrike" dirty="0">
              <a:latin typeface="Noto Sans" panose="020B050204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endParaRPr lang="en-US" sz="1800" b="0" i="0" u="none" strike="noStrike" dirty="0">
              <a:effectLst/>
              <a:latin typeface="Noto Sans" panose="020B050204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Кроме того, данный проект направлен на продвижение российской культуры и языка за рубежом, что позволит формировать положительный имидж России как страны с высоким уровнем образования и богатым культурным наследием. </a:t>
            </a:r>
            <a:endParaRPr lang="ru-RU" dirty="0">
              <a:effectLst/>
              <a:latin typeface="Noto Sans" panose="020B050204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endParaRPr lang="en-US" sz="1800" b="0" i="0" u="none" strike="noStrike" dirty="0">
              <a:effectLst/>
              <a:latin typeface="Noto Sans" panose="020B050204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В результате реализации проекта мы ожидаем не только увеличение числа иностранных студентов, но и развитие партнерств с зарубежными учебными заведениями, что будет способствовать интеграции России в мировое образовательное пространство и развитию страны в целом. </a:t>
            </a:r>
            <a:endParaRPr lang="ru-RU" dirty="0">
              <a:effectLst/>
              <a:latin typeface="Noto Sans" panose="020B0502040504020204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F01A575-220B-1BE2-10DE-6B006CB2C913}"/>
              </a:ext>
            </a:extLst>
          </p:cNvPr>
          <p:cNvSpPr/>
          <p:nvPr/>
        </p:nvSpPr>
        <p:spPr>
          <a:xfrm rot="4428940">
            <a:off x="-3889971" y="1985869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3A1928-C3D9-1C88-2903-1CE199A90133}"/>
              </a:ext>
            </a:extLst>
          </p:cNvPr>
          <p:cNvSpPr/>
          <p:nvPr/>
        </p:nvSpPr>
        <p:spPr>
          <a:xfrm rot="4428940">
            <a:off x="7303545" y="-2047224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039583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F01A575-220B-1BE2-10DE-6B006CB2C913}"/>
              </a:ext>
            </a:extLst>
          </p:cNvPr>
          <p:cNvSpPr/>
          <p:nvPr/>
        </p:nvSpPr>
        <p:spPr>
          <a:xfrm rot="4428940">
            <a:off x="-7669490" y="2290669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3A1928-C3D9-1C88-2903-1CE199A90133}"/>
              </a:ext>
            </a:extLst>
          </p:cNvPr>
          <p:cNvSpPr/>
          <p:nvPr/>
        </p:nvSpPr>
        <p:spPr>
          <a:xfrm rot="4428940">
            <a:off x="9320784" y="-3413760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5CD4A7A-FCED-5538-FB89-D14C623CF204}"/>
              </a:ext>
            </a:extLst>
          </p:cNvPr>
          <p:cNvSpPr/>
          <p:nvPr/>
        </p:nvSpPr>
        <p:spPr>
          <a:xfrm>
            <a:off x="1256578" y="1045873"/>
            <a:ext cx="3902777" cy="1799643"/>
          </a:xfrm>
          <a:prstGeom prst="roundRect">
            <a:avLst/>
          </a:prstGeom>
          <a:solidFill>
            <a:schemeClr val="tx2"/>
          </a:solidFill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A26676-3FE0-2F75-7818-DC6BF85A7E68}"/>
              </a:ext>
            </a:extLst>
          </p:cNvPr>
          <p:cNvSpPr/>
          <p:nvPr/>
        </p:nvSpPr>
        <p:spPr>
          <a:xfrm>
            <a:off x="1476940" y="3708943"/>
            <a:ext cx="9238114" cy="2344484"/>
          </a:xfrm>
          <a:prstGeom prst="roundRect">
            <a:avLst/>
          </a:prstGeom>
          <a:solidFill>
            <a:schemeClr val="tx2"/>
          </a:solidFill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AF4AB69-0A36-BB67-6FF2-955DCF32AEB3}"/>
              </a:ext>
            </a:extLst>
          </p:cNvPr>
          <p:cNvSpPr/>
          <p:nvPr/>
        </p:nvSpPr>
        <p:spPr>
          <a:xfrm>
            <a:off x="6655700" y="1003835"/>
            <a:ext cx="4059354" cy="1799643"/>
          </a:xfrm>
          <a:prstGeom prst="roundRect">
            <a:avLst/>
          </a:prstGeom>
          <a:solidFill>
            <a:schemeClr val="tx2"/>
          </a:solidFill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88C30-E874-F24F-6572-984070827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961" y="1432608"/>
            <a:ext cx="4088636" cy="4351338"/>
          </a:xfrm>
        </p:spPr>
        <p:txBody>
          <a:bodyPr>
            <a:norm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Noto Sans" panose="020B0502040504020204" pitchFamily="34" charset="0"/>
              </a:rPr>
              <a:t>Абитуриент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Noto Sans" panose="020B0502040504020204" pitchFamily="34" charset="0"/>
              </a:rPr>
              <a:t>Родители студентов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Noto Sans" panose="020B0502040504020204" pitchFamily="34" charset="0"/>
              </a:rPr>
              <a:t>ВУЗы и </a:t>
            </a:r>
            <a:r>
              <a:rPr lang="ru-RU" sz="1800" b="0" i="0" u="none" strike="noStrike" dirty="0" err="1">
                <a:solidFill>
                  <a:schemeClr val="bg1"/>
                </a:solidFill>
                <a:effectLst/>
                <a:latin typeface="Noto Sans" panose="020B0502040504020204" pitchFamily="34" charset="0"/>
              </a:rPr>
              <a:t>ссузы</a:t>
            </a: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Noto Sans" panose="020B0502040504020204" pitchFamily="34" charset="0"/>
              </a:rPr>
              <a:t>, которым нужны иностранные студенты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9896D8D-C479-8BA0-D087-EFCBEC36CE18}"/>
              </a:ext>
            </a:extLst>
          </p:cNvPr>
          <p:cNvSpPr txBox="1">
            <a:spLocks/>
          </p:cNvSpPr>
          <p:nvPr/>
        </p:nvSpPr>
        <p:spPr>
          <a:xfrm>
            <a:off x="6791404" y="1353091"/>
            <a:ext cx="378794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Noto Sans" panose="020B0502040504020204" pitchFamily="34" charset="0"/>
              </a:rPr>
              <a:t>Иностранным абитуриентам возраст от 17 до 25 лет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Noto Sans" panose="020B0502040504020204" pitchFamily="34" charset="0"/>
              </a:rPr>
              <a:t>Родителям иностранных абитуриентов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40652-6977-717A-D906-D977DDEBB4B3}"/>
              </a:ext>
            </a:extLst>
          </p:cNvPr>
          <p:cNvSpPr txBox="1"/>
          <p:nvPr/>
        </p:nvSpPr>
        <p:spPr>
          <a:xfrm>
            <a:off x="1569723" y="3869493"/>
            <a:ext cx="8896450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Noto Sans" panose="020B0502040504020204" pitchFamily="34" charset="0"/>
              </a:rPr>
              <a:t>Поступление в Россию без преград, языкового барьера и без проблем с документацией</a:t>
            </a:r>
            <a:endParaRPr lang="ru-RU" sz="1600" dirty="0">
              <a:solidFill>
                <a:schemeClr val="bg1"/>
              </a:solidFill>
              <a:effectLst/>
              <a:latin typeface="Noto Sans" panose="020B050204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dirty="0">
                <a:latin typeface="Noto Sans" panose="020B0502040504020204" pitchFamily="34" charset="0"/>
              </a:rPr>
            </a:br>
            <a:r>
              <a:rPr lang="ru-RU" sz="1200" b="0" i="0" u="none" strike="noStrike" dirty="0">
                <a:solidFill>
                  <a:schemeClr val="bg1"/>
                </a:solidFill>
                <a:effectLst/>
                <a:latin typeface="Noto Sans" panose="020B0502040504020204" pitchFamily="34" charset="0"/>
              </a:rPr>
              <a:t>Знакомство - опрос - подбор ВУЗа и специальности, поиск нужных направлений, связь с приемной комиссией и уточнение деталей поступление - помощь в регистрации на платформах для сдачи вступительных экзаменов - сбор, перевод, нотариальное заверение всех необходимых документов (если нужно еще и </a:t>
            </a:r>
            <a:r>
              <a:rPr lang="ru-RU" sz="1200" b="0" i="0" u="none" strike="noStrike" dirty="0" err="1">
                <a:solidFill>
                  <a:schemeClr val="bg1"/>
                </a:solidFill>
                <a:effectLst/>
                <a:latin typeface="Noto Sans" panose="020B0502040504020204" pitchFamily="34" charset="0"/>
              </a:rPr>
              <a:t>апостилирование</a:t>
            </a:r>
            <a:r>
              <a:rPr lang="ru-RU" sz="1200" b="0" i="0" u="none" strike="noStrike" dirty="0">
                <a:solidFill>
                  <a:schemeClr val="bg1"/>
                </a:solidFill>
                <a:effectLst/>
                <a:latin typeface="Noto Sans" panose="020B0502040504020204" pitchFamily="34" charset="0"/>
              </a:rPr>
              <a:t> и перевод апостиля) - подача документов в ВУЗ - ожидание результатов </a:t>
            </a:r>
            <a:endParaRPr lang="ru-RU" dirty="0">
              <a:solidFill>
                <a:schemeClr val="bg1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CD9833-D059-824E-A063-47664C908737}"/>
              </a:ext>
            </a:extLst>
          </p:cNvPr>
          <p:cNvSpPr txBox="1"/>
          <p:nvPr/>
        </p:nvSpPr>
        <p:spPr>
          <a:xfrm>
            <a:off x="3356279" y="3211293"/>
            <a:ext cx="12593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u="none" strike="noStrike" dirty="0">
                <a:solidFill>
                  <a:schemeClr val="tx2"/>
                </a:solidFill>
                <a:effectLst/>
                <a:latin typeface="Playfair Display Black" pitchFamily="2" charset="77"/>
              </a:rPr>
              <a:t>Потребность/задача, которую решаем для ЦА</a:t>
            </a:r>
            <a:endParaRPr lang="en-RU" b="1" dirty="0">
              <a:solidFill>
                <a:schemeClr val="tx2"/>
              </a:solidFill>
              <a:latin typeface="Playfair Display Black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1D09E5-DC7F-A2F0-0BE9-E34C79232555}"/>
              </a:ext>
            </a:extLst>
          </p:cNvPr>
          <p:cNvSpPr txBox="1"/>
          <p:nvPr/>
        </p:nvSpPr>
        <p:spPr>
          <a:xfrm>
            <a:off x="890006" y="382876"/>
            <a:ext cx="463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i="0" u="none" strike="noStrike" dirty="0">
                <a:solidFill>
                  <a:schemeClr val="tx2"/>
                </a:solidFill>
                <a:effectLst/>
                <a:latin typeface="Playfair Display Black" pitchFamily="2" charset="77"/>
              </a:rPr>
              <a:t>Сегменты</a:t>
            </a:r>
          </a:p>
          <a:p>
            <a:pPr algn="ctr"/>
            <a:r>
              <a:rPr lang="ru-RU" b="1" dirty="0">
                <a:solidFill>
                  <a:schemeClr val="tx2"/>
                </a:solidFill>
                <a:latin typeface="Playfair Display Black" pitchFamily="2" charset="77"/>
              </a:rPr>
              <a:t>клиентов</a:t>
            </a:r>
            <a:endParaRPr lang="ru-RU" b="1" dirty="0">
              <a:solidFill>
                <a:schemeClr val="tx2"/>
              </a:solidFill>
              <a:effectLst/>
              <a:latin typeface="Playfair Display Black" pitchFamily="2" charset="77"/>
            </a:endParaRPr>
          </a:p>
          <a:p>
            <a:endParaRPr lang="en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F29DBB-1440-D008-0C0B-36A59892F96D}"/>
              </a:ext>
            </a:extLst>
          </p:cNvPr>
          <p:cNvSpPr txBox="1"/>
          <p:nvPr/>
        </p:nvSpPr>
        <p:spPr>
          <a:xfrm>
            <a:off x="6367417" y="382876"/>
            <a:ext cx="463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i="0" u="none" strike="noStrike" dirty="0">
                <a:solidFill>
                  <a:schemeClr val="tx2"/>
                </a:solidFill>
                <a:effectLst/>
                <a:latin typeface="Playfair Display Black" pitchFamily="2" charset="77"/>
              </a:rPr>
              <a:t>Кому Вы планируете продавать продукт?</a:t>
            </a:r>
            <a:endParaRPr lang="ru-RU" b="1" dirty="0">
              <a:solidFill>
                <a:schemeClr val="tx2"/>
              </a:solidFill>
              <a:effectLst/>
              <a:latin typeface="Playfair Display Black" pitchFamily="2" charset="77"/>
            </a:endParaRPr>
          </a:p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546081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3718-2AD4-2554-F8C8-6F36477C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>
                <a:solidFill>
                  <a:schemeClr val="tx2"/>
                </a:solidFill>
                <a:latin typeface="Playfair Display Black" pitchFamily="2" charset="77"/>
              </a:rPr>
              <a:t>Б</a:t>
            </a:r>
            <a:r>
              <a:rPr lang="ru-RU" sz="3200" b="1" dirty="0" err="1">
                <a:solidFill>
                  <a:schemeClr val="tx2"/>
                </a:solidFill>
                <a:latin typeface="Playfair Display Black" pitchFamily="2" charset="77"/>
              </a:rPr>
              <a:t>изнес</a:t>
            </a:r>
            <a:r>
              <a:rPr lang="ru-RU" sz="3200" b="1" dirty="0">
                <a:solidFill>
                  <a:schemeClr val="tx2"/>
                </a:solidFill>
                <a:latin typeface="Playfair Display Black" pitchFamily="2" charset="77"/>
              </a:rPr>
              <a:t>-модель </a:t>
            </a:r>
            <a:r>
              <a:rPr lang="ru-RU" sz="3200" b="1" dirty="0" err="1">
                <a:solidFill>
                  <a:schemeClr val="tx2"/>
                </a:solidFill>
                <a:latin typeface="Playfair Display Black" pitchFamily="2" charset="77"/>
              </a:rPr>
              <a:t>проек</a:t>
            </a:r>
            <a:r>
              <a:rPr lang="ru-RU" sz="3200" b="1" dirty="0">
                <a:solidFill>
                  <a:schemeClr val="tx2"/>
                </a:solidFill>
                <a:latin typeface="Playfair Display Black" pitchFamily="2" charset="77"/>
              </a:rPr>
              <a:t> а</a:t>
            </a:r>
            <a:endParaRPr lang="en-RU" sz="6600" b="1" dirty="0">
              <a:solidFill>
                <a:schemeClr val="tx2"/>
              </a:solidFill>
              <a:latin typeface="Playfair Display Black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88C30-E874-F24F-6572-984070827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8855" y="-3523901"/>
            <a:ext cx="10515600" cy="4351338"/>
          </a:xfrm>
        </p:spPr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Создание онлайн-сервиса (сайт) для абитуриентов, которые поступают в Россию. На данном сайте они могут ознакомиться со всеми ВУЗами и программами на которые планируют поступать, также будет актуальная информация по экзаменам и возможность перевести свои документы с нотариальным заверением.</a:t>
            </a:r>
            <a:endParaRPr lang="en-US" sz="1800" b="0" i="0" u="none" strike="noStrike" dirty="0">
              <a:latin typeface="Noto Sans" panose="020B050204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endParaRPr lang="en-US" sz="1800" b="0" i="0" u="none" strike="noStrike" dirty="0">
              <a:effectLst/>
              <a:latin typeface="Noto Sans" panose="020B050204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Кроме того, данный проект направлен на продвижение российской культуры и языка за рубежом, что позволит формировать положительный имидж России как страны с высоким уровнем образования и богатым культурным наследием. </a:t>
            </a:r>
            <a:endParaRPr lang="ru-RU" dirty="0">
              <a:effectLst/>
              <a:latin typeface="Noto Sans" panose="020B050204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endParaRPr lang="en-US" sz="1800" b="0" i="0" u="none" strike="noStrike" dirty="0">
              <a:effectLst/>
              <a:latin typeface="Noto Sans" panose="020B050204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В результате реализации проекта мы ожидаем не только увеличение числа иностранных студентов, но и развитие партнерств с зарубежными учебными заведениями, что будет способствовать интеграции России в мировое образовательное пространство и развитию страны в целом. </a:t>
            </a:r>
            <a:endParaRPr lang="ru-RU" dirty="0">
              <a:effectLst/>
              <a:latin typeface="Noto Sans" panose="020B0502040504020204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F01A575-220B-1BE2-10DE-6B006CB2C913}"/>
              </a:ext>
            </a:extLst>
          </p:cNvPr>
          <p:cNvSpPr/>
          <p:nvPr/>
        </p:nvSpPr>
        <p:spPr>
          <a:xfrm rot="4428940">
            <a:off x="-3889971" y="1985869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3A1928-C3D9-1C88-2903-1CE199A90133}"/>
              </a:ext>
            </a:extLst>
          </p:cNvPr>
          <p:cNvSpPr/>
          <p:nvPr/>
        </p:nvSpPr>
        <p:spPr>
          <a:xfrm rot="4428940">
            <a:off x="7303545" y="-2047224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E156DB-B01F-928A-238C-A217D53C14C0}"/>
              </a:ext>
            </a:extLst>
          </p:cNvPr>
          <p:cNvCxnSpPr>
            <a:cxnSpLocks/>
          </p:cNvCxnSpPr>
          <p:nvPr/>
        </p:nvCxnSpPr>
        <p:spPr>
          <a:xfrm flipV="1">
            <a:off x="1636295" y="5040309"/>
            <a:ext cx="8636850" cy="35169"/>
          </a:xfrm>
          <a:prstGeom prst="line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E8CFDAD-7BE7-5D17-7077-D3D249774DBF}"/>
              </a:ext>
            </a:extLst>
          </p:cNvPr>
          <p:cNvCxnSpPr>
            <a:cxnSpLocks/>
          </p:cNvCxnSpPr>
          <p:nvPr/>
        </p:nvCxnSpPr>
        <p:spPr>
          <a:xfrm>
            <a:off x="3013682" y="1817691"/>
            <a:ext cx="0" cy="3349622"/>
          </a:xfrm>
          <a:prstGeom prst="line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B1FF2F-20C1-6F29-9377-9159175B247C}"/>
              </a:ext>
            </a:extLst>
          </p:cNvPr>
          <p:cNvCxnSpPr>
            <a:cxnSpLocks/>
          </p:cNvCxnSpPr>
          <p:nvPr/>
        </p:nvCxnSpPr>
        <p:spPr>
          <a:xfrm>
            <a:off x="4801924" y="1817691"/>
            <a:ext cx="0" cy="3349622"/>
          </a:xfrm>
          <a:prstGeom prst="line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F83E40C-1A37-FEE2-DF39-9EAC973DF2E6}"/>
              </a:ext>
            </a:extLst>
          </p:cNvPr>
          <p:cNvCxnSpPr>
            <a:cxnSpLocks/>
          </p:cNvCxnSpPr>
          <p:nvPr/>
        </p:nvCxnSpPr>
        <p:spPr>
          <a:xfrm>
            <a:off x="6542583" y="1817691"/>
            <a:ext cx="0" cy="3349622"/>
          </a:xfrm>
          <a:prstGeom prst="line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53EC650-1FB2-676C-EDD1-8442FF6D7061}"/>
              </a:ext>
            </a:extLst>
          </p:cNvPr>
          <p:cNvCxnSpPr>
            <a:cxnSpLocks/>
          </p:cNvCxnSpPr>
          <p:nvPr/>
        </p:nvCxnSpPr>
        <p:spPr>
          <a:xfrm>
            <a:off x="8328269" y="1817691"/>
            <a:ext cx="0" cy="3349622"/>
          </a:xfrm>
          <a:prstGeom prst="line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65526AA-4252-3036-1A32-677F1AEFAA05}"/>
              </a:ext>
            </a:extLst>
          </p:cNvPr>
          <p:cNvCxnSpPr>
            <a:cxnSpLocks/>
          </p:cNvCxnSpPr>
          <p:nvPr/>
        </p:nvCxnSpPr>
        <p:spPr>
          <a:xfrm>
            <a:off x="5642037" y="5040309"/>
            <a:ext cx="0" cy="1305073"/>
          </a:xfrm>
          <a:prstGeom prst="line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30EFBDF-A132-1A82-DAEB-A81A10523F01}"/>
              </a:ext>
            </a:extLst>
          </p:cNvPr>
          <p:cNvCxnSpPr>
            <a:cxnSpLocks/>
          </p:cNvCxnSpPr>
          <p:nvPr/>
        </p:nvCxnSpPr>
        <p:spPr>
          <a:xfrm flipV="1">
            <a:off x="3013682" y="3365498"/>
            <a:ext cx="1788242" cy="35169"/>
          </a:xfrm>
          <a:prstGeom prst="line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386F2DD-B221-19F4-77AD-91498C673037}"/>
              </a:ext>
            </a:extLst>
          </p:cNvPr>
          <p:cNvCxnSpPr>
            <a:cxnSpLocks/>
          </p:cNvCxnSpPr>
          <p:nvPr/>
        </p:nvCxnSpPr>
        <p:spPr>
          <a:xfrm flipV="1">
            <a:off x="6542411" y="3409906"/>
            <a:ext cx="1788242" cy="35169"/>
          </a:xfrm>
          <a:prstGeom prst="line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BB3747E-F52E-CABE-A1CC-4507D3D84952}"/>
              </a:ext>
            </a:extLst>
          </p:cNvPr>
          <p:cNvSpPr txBox="1"/>
          <p:nvPr/>
        </p:nvSpPr>
        <p:spPr>
          <a:xfrm>
            <a:off x="1220988" y="1761345"/>
            <a:ext cx="1857626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Ключевые партнеры</a:t>
            </a:r>
            <a:endParaRPr lang="ru-RU" dirty="0">
              <a:effectLst/>
              <a:latin typeface="Noto Sans" panose="020B0502040504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 Агентства переводов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 Нотариальные компании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 Университеты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 Юридические компании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B345DB9-574F-6942-4E4F-33152D3C673E}"/>
              </a:ext>
            </a:extLst>
          </p:cNvPr>
          <p:cNvSpPr txBox="1"/>
          <p:nvPr/>
        </p:nvSpPr>
        <p:spPr>
          <a:xfrm>
            <a:off x="3002765" y="1794687"/>
            <a:ext cx="1741076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Вид деятельности</a:t>
            </a:r>
            <a:endParaRPr lang="ru-RU" dirty="0">
              <a:effectLst/>
              <a:latin typeface="Noto Sans" panose="020B0502040504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Noto Sans" panose="020B0502040504020204" pitchFamily="34" charset="0"/>
              </a:rPr>
              <a:t> </a:t>
            </a: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Организация поступления в ВУЗы России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6ABC65A-3E8D-2A43-AF71-657350263B62}"/>
              </a:ext>
            </a:extLst>
          </p:cNvPr>
          <p:cNvSpPr txBox="1"/>
          <p:nvPr/>
        </p:nvSpPr>
        <p:spPr>
          <a:xfrm>
            <a:off x="3053347" y="3500012"/>
            <a:ext cx="24506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Ресурсы</a:t>
            </a:r>
            <a:endParaRPr lang="en-US" sz="1800" b="0" i="0" u="none" strike="noStrike" dirty="0">
              <a:effectLst/>
              <a:latin typeface="Noto Sans" panose="020B050204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dirty="0">
              <a:effectLst/>
              <a:latin typeface="Noto Sans" panose="020B0502040504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 Грант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 Инвесторы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559BFA-E0B9-9AB1-E20D-ED1532C4C526}"/>
              </a:ext>
            </a:extLst>
          </p:cNvPr>
          <p:cNvSpPr txBox="1"/>
          <p:nvPr/>
        </p:nvSpPr>
        <p:spPr>
          <a:xfrm>
            <a:off x="4797612" y="1790033"/>
            <a:ext cx="1758543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Ценностное предложение</a:t>
            </a:r>
            <a:endParaRPr lang="en-US" sz="1800" b="0" i="0" u="none" strike="noStrike" dirty="0">
              <a:effectLst/>
              <a:latin typeface="Noto Sans" panose="020B050204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dirty="0">
              <a:effectLst/>
              <a:latin typeface="Noto Sans" panose="020B0502040504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 Анализ вариантов для поступления в ВУЗ России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effectLst/>
                <a:latin typeface="Noto Sans" panose="020B0502040504020204" pitchFamily="34" charset="0"/>
              </a:rPr>
              <a:t> </a:t>
            </a: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Подборка ВИ и стипендий, олимпиад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CB754CE-E6D1-C58D-2F00-31D810C85C1F}"/>
              </a:ext>
            </a:extLst>
          </p:cNvPr>
          <p:cNvSpPr txBox="1"/>
          <p:nvPr/>
        </p:nvSpPr>
        <p:spPr>
          <a:xfrm>
            <a:off x="6542411" y="1858488"/>
            <a:ext cx="1794000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 err="1">
                <a:effectLst/>
                <a:latin typeface="Noto Sans" panose="020B0502040504020204" pitchFamily="34" charset="0"/>
              </a:rPr>
              <a:t>Взаимо</a:t>
            </a:r>
            <a:r>
              <a:rPr lang="en-US" sz="1800" b="0" i="0" u="none" strike="noStrike" dirty="0">
                <a:effectLst/>
                <a:latin typeface="Noto Sans" panose="020B0502040504020204" pitchFamily="34" charset="0"/>
              </a:rPr>
              <a:t>-</a:t>
            </a: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отношение с клиентами:</a:t>
            </a:r>
            <a:endParaRPr lang="ru-RU" dirty="0">
              <a:effectLst/>
              <a:latin typeface="Noto Sans" panose="020B0502040504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0" i="0" u="none" strike="noStrike" dirty="0" err="1">
                <a:effectLst/>
                <a:latin typeface="Noto Sans" panose="020B0502040504020204" pitchFamily="34" charset="0"/>
              </a:rPr>
              <a:t>Клиентоцентричность</a:t>
            </a:r>
            <a:endParaRPr lang="ru-RU" sz="1600" b="0" i="0" u="none" strike="noStrike" dirty="0">
              <a:effectLst/>
              <a:latin typeface="Noto Sans" panose="020B0502040504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9C2120-D6C8-9607-7DB0-8ABF1359B263}"/>
              </a:ext>
            </a:extLst>
          </p:cNvPr>
          <p:cNvSpPr txBox="1"/>
          <p:nvPr/>
        </p:nvSpPr>
        <p:spPr>
          <a:xfrm>
            <a:off x="6606622" y="3537481"/>
            <a:ext cx="173256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Каналы сбыта:</a:t>
            </a:r>
            <a:endParaRPr lang="ru-RU" dirty="0">
              <a:effectLst/>
              <a:latin typeface="Noto Sans" panose="020B0502040504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i="0" u="none" strike="noStrike" dirty="0">
                <a:effectLst/>
                <a:latin typeface="Noto Sans" panose="020B0502040504020204" pitchFamily="34" charset="0"/>
              </a:rPr>
              <a:t> </a:t>
            </a:r>
            <a:r>
              <a:rPr lang="ru-RU" sz="1200" b="0" i="0" u="none" strike="noStrike" dirty="0">
                <a:effectLst/>
                <a:latin typeface="Noto Sans" panose="020B0502040504020204" pitchFamily="34" charset="0"/>
              </a:rPr>
              <a:t>Собственная платформа компании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i="0" u="none" strike="noStrike" dirty="0">
                <a:effectLst/>
                <a:latin typeface="Noto Sans" panose="020B0502040504020204" pitchFamily="34" charset="0"/>
              </a:rPr>
              <a:t> </a:t>
            </a:r>
            <a:r>
              <a:rPr lang="ru-RU" sz="1200" b="0" i="0" u="none" strike="noStrike" dirty="0">
                <a:effectLst/>
                <a:latin typeface="Noto Sans" panose="020B0502040504020204" pitchFamily="34" charset="0"/>
              </a:rPr>
              <a:t>Социальные сети</a:t>
            </a:r>
          </a:p>
          <a:p>
            <a:endParaRPr lang="en-RU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9A3BD43-38D7-E298-76E1-6D2EC0BEA339}"/>
              </a:ext>
            </a:extLst>
          </p:cNvPr>
          <p:cNvSpPr txBox="1"/>
          <p:nvPr/>
        </p:nvSpPr>
        <p:spPr>
          <a:xfrm>
            <a:off x="8389654" y="1785595"/>
            <a:ext cx="27235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Потребительские сегменты:</a:t>
            </a:r>
            <a:endParaRPr lang="ru-RU" dirty="0">
              <a:effectLst/>
              <a:latin typeface="Noto Sans" panose="020B050204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GB" dirty="0">
                <a:latin typeface="Noto Sans" panose="020B0502040504020204" pitchFamily="34" charset="0"/>
              </a:rPr>
            </a:br>
            <a:r>
              <a:rPr lang="en-GB" sz="1600" b="0" i="0" u="none" strike="noStrike" dirty="0">
                <a:effectLst/>
                <a:latin typeface="Noto Sans" panose="020B0502040504020204" pitchFamily="34" charset="0"/>
              </a:rPr>
              <a:t>B2C:</a:t>
            </a:r>
            <a:endParaRPr lang="en-GB" sz="1600" dirty="0">
              <a:effectLst/>
              <a:latin typeface="Noto Sans" panose="020B050204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Абитуриенты (Иностранцы)</a:t>
            </a:r>
            <a:endParaRPr lang="ru-RU" sz="1600" dirty="0">
              <a:effectLst/>
              <a:latin typeface="Noto Sans" panose="020B050204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sz="1600" dirty="0">
                <a:latin typeface="Noto Sans" panose="020B0502040504020204" pitchFamily="34" charset="0"/>
              </a:rPr>
            </a:b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В2В:</a:t>
            </a:r>
            <a:endParaRPr lang="ru-RU" sz="1600" dirty="0">
              <a:effectLst/>
              <a:latin typeface="Noto Sans" panose="020B0502040504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effectLst/>
                <a:latin typeface="Noto Sans" panose="020B0502040504020204" pitchFamily="34" charset="0"/>
              </a:rPr>
              <a:t> </a:t>
            </a: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Сотрудничество</a:t>
            </a:r>
            <a:endParaRPr lang="en-US" sz="1600" b="0" i="0" u="none" strike="noStrike" dirty="0">
              <a:effectLst/>
              <a:latin typeface="Noto Sans" panose="020B0502040504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с агентствами переводов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effectLst/>
                <a:latin typeface="Noto Sans" panose="020B0502040504020204" pitchFamily="34" charset="0"/>
              </a:rPr>
              <a:t> </a:t>
            </a: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Работа</a:t>
            </a:r>
            <a:endParaRPr lang="en-US" sz="1600" b="0" i="0" u="none" strike="noStrike" dirty="0">
              <a:effectLst/>
              <a:latin typeface="Noto Sans" panose="020B0502040504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с</a:t>
            </a:r>
            <a:r>
              <a:rPr lang="en-US" sz="1600" b="0" i="0" u="none" strike="noStrike" dirty="0">
                <a:effectLst/>
                <a:latin typeface="Noto Sans" panose="020B0502040504020204" pitchFamily="34" charset="0"/>
              </a:rPr>
              <a:t> </a:t>
            </a: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университетами</a:t>
            </a:r>
          </a:p>
          <a:p>
            <a:endParaRPr lang="en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56ED992-13F6-ADE5-0167-44957559D16B}"/>
              </a:ext>
            </a:extLst>
          </p:cNvPr>
          <p:cNvSpPr txBox="1"/>
          <p:nvPr/>
        </p:nvSpPr>
        <p:spPr>
          <a:xfrm>
            <a:off x="2053112" y="5223659"/>
            <a:ext cx="10676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Структуры издержек:</a:t>
            </a:r>
            <a:endParaRPr lang="ru-RU" dirty="0">
              <a:effectLst/>
              <a:latin typeface="Noto Sans" panose="020B0502040504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Noto Sans" panose="020B0502040504020204" pitchFamily="34" charset="0"/>
              </a:rPr>
              <a:t> </a:t>
            </a: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Перевод документов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Noto Sans" panose="020B0502040504020204" pitchFamily="34" charset="0"/>
              </a:rPr>
              <a:t> </a:t>
            </a: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Поддержание сайта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Noto Sans" panose="020B0502040504020204" pitchFamily="34" charset="0"/>
              </a:rPr>
              <a:t> </a:t>
            </a: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З/П кураторам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A5B1407-3217-9B06-6F85-2FD42A15ABEE}"/>
              </a:ext>
            </a:extLst>
          </p:cNvPr>
          <p:cNvSpPr txBox="1"/>
          <p:nvPr/>
        </p:nvSpPr>
        <p:spPr>
          <a:xfrm>
            <a:off x="5956422" y="5183327"/>
            <a:ext cx="41824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effectLst/>
                <a:latin typeface="Noto Sans" panose="020B0502040504020204" pitchFamily="34" charset="0"/>
              </a:rPr>
              <a:t>Потоки доходов:</a:t>
            </a:r>
            <a:endParaRPr lang="ru-RU" dirty="0">
              <a:effectLst/>
              <a:latin typeface="Noto Sans" panose="020B0502040504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effectLst/>
                <a:latin typeface="Noto Sans" panose="020B0502040504020204" pitchFamily="34" charset="0"/>
              </a:rPr>
              <a:t> </a:t>
            </a: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Консультация и подбор программ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effectLst/>
                <a:latin typeface="Noto Sans" panose="020B0502040504020204" pitchFamily="34" charset="0"/>
              </a:rPr>
              <a:t> </a:t>
            </a: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Перевод документов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effectLst/>
                <a:latin typeface="Noto Sans" panose="020B0502040504020204" pitchFamily="34" charset="0"/>
              </a:rPr>
              <a:t> </a:t>
            </a:r>
            <a:r>
              <a:rPr lang="ru-RU" sz="1600" b="0" i="0" u="none" strike="noStrike" dirty="0">
                <a:effectLst/>
                <a:latin typeface="Noto Sans" panose="020B0502040504020204" pitchFamily="34" charset="0"/>
              </a:rPr>
              <a:t>Поиск куратора-переводчика для сопровождения в России</a:t>
            </a:r>
          </a:p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786737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3718-2AD4-2554-F8C8-6F36477C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0" u="none" strike="noStrike" dirty="0">
                <a:solidFill>
                  <a:schemeClr val="tx2"/>
                </a:solidFill>
                <a:effectLst/>
                <a:latin typeface="Playfair Display Black" pitchFamily="2" charset="77"/>
              </a:rPr>
              <a:t>Анализ конкурентов</a:t>
            </a:r>
            <a:endParaRPr lang="en-RU" sz="6600" b="1" dirty="0">
              <a:solidFill>
                <a:schemeClr val="tx2"/>
              </a:solidFill>
              <a:latin typeface="Playfair Display Black" pitchFamily="2" charset="77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F01A575-220B-1BE2-10DE-6B006CB2C913}"/>
              </a:ext>
            </a:extLst>
          </p:cNvPr>
          <p:cNvSpPr/>
          <p:nvPr/>
        </p:nvSpPr>
        <p:spPr>
          <a:xfrm rot="4428940">
            <a:off x="-3889971" y="1985869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3A1928-C3D9-1C88-2903-1CE199A90133}"/>
              </a:ext>
            </a:extLst>
          </p:cNvPr>
          <p:cNvSpPr/>
          <p:nvPr/>
        </p:nvSpPr>
        <p:spPr>
          <a:xfrm rot="4428940">
            <a:off x="7303545" y="-2047224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3AF07A6-15CA-EF46-C271-BD11E5999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6"/>
            <a:ext cx="12192000" cy="419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722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3718-2AD4-2554-F8C8-6F36477C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0" u="none" strike="noStrike" dirty="0">
                <a:solidFill>
                  <a:schemeClr val="tx2"/>
                </a:solidFill>
                <a:effectLst/>
                <a:latin typeface="Playfair Display Black" pitchFamily="2" charset="77"/>
              </a:rPr>
              <a:t>Анализ конкурентов</a:t>
            </a:r>
            <a:endParaRPr lang="en-RU" sz="6600" b="1" dirty="0">
              <a:solidFill>
                <a:schemeClr val="tx2"/>
              </a:solidFill>
              <a:latin typeface="Playfair Display Black" pitchFamily="2" charset="77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F01A575-220B-1BE2-10DE-6B006CB2C913}"/>
              </a:ext>
            </a:extLst>
          </p:cNvPr>
          <p:cNvSpPr/>
          <p:nvPr/>
        </p:nvSpPr>
        <p:spPr>
          <a:xfrm rot="4428940">
            <a:off x="-3889971" y="1985869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3A1928-C3D9-1C88-2903-1CE199A90133}"/>
              </a:ext>
            </a:extLst>
          </p:cNvPr>
          <p:cNvSpPr/>
          <p:nvPr/>
        </p:nvSpPr>
        <p:spPr>
          <a:xfrm rot="4428940">
            <a:off x="7303545" y="-2047224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969CAE5-1313-33CA-A86A-D192D4693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8600"/>
            <a:ext cx="121920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021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3718-2AD4-2554-F8C8-6F36477C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layfair Display Black" pitchFamily="2" charset="77"/>
              </a:rPr>
              <a:t>MVP</a:t>
            </a:r>
            <a:endParaRPr lang="en-RU" sz="6600" b="1" dirty="0">
              <a:solidFill>
                <a:schemeClr val="tx2"/>
              </a:solidFill>
              <a:latin typeface="Playfair Display Black" pitchFamily="2" charset="77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F01A575-220B-1BE2-10DE-6B006CB2C913}"/>
              </a:ext>
            </a:extLst>
          </p:cNvPr>
          <p:cNvSpPr/>
          <p:nvPr/>
        </p:nvSpPr>
        <p:spPr>
          <a:xfrm rot="4428940">
            <a:off x="-4030648" y="2120807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3A1928-C3D9-1C88-2903-1CE199A90133}"/>
              </a:ext>
            </a:extLst>
          </p:cNvPr>
          <p:cNvSpPr/>
          <p:nvPr/>
        </p:nvSpPr>
        <p:spPr>
          <a:xfrm rot="4428940">
            <a:off x="7303545" y="-2047224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9386DF-CD1D-CF1F-6C13-800805BCE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120"/>
          <a:stretch/>
        </p:blipFill>
        <p:spPr>
          <a:xfrm>
            <a:off x="1523998" y="1506587"/>
            <a:ext cx="9144000" cy="467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416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3718-2AD4-2554-F8C8-6F36477C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Playfair Display Black" pitchFamily="2" charset="77"/>
              </a:rPr>
              <a:t>Финансовая модель</a:t>
            </a:r>
            <a:endParaRPr lang="en-RU" sz="6600" b="1" dirty="0">
              <a:solidFill>
                <a:schemeClr val="tx2"/>
              </a:solidFill>
              <a:latin typeface="Playfair Display Black" pitchFamily="2" charset="77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F01A575-220B-1BE2-10DE-6B006CB2C913}"/>
              </a:ext>
            </a:extLst>
          </p:cNvPr>
          <p:cNvSpPr/>
          <p:nvPr/>
        </p:nvSpPr>
        <p:spPr>
          <a:xfrm rot="4428940">
            <a:off x="-4030648" y="2120807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3A1928-C3D9-1C88-2903-1CE199A90133}"/>
              </a:ext>
            </a:extLst>
          </p:cNvPr>
          <p:cNvSpPr/>
          <p:nvPr/>
        </p:nvSpPr>
        <p:spPr>
          <a:xfrm rot="4428940">
            <a:off x="7303545" y="-2047224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925EF5-2190-05E2-2214-6D8DDA40A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785" y="1690688"/>
            <a:ext cx="5694426" cy="463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205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3718-2AD4-2554-F8C8-6F36477C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Playfair Display Black" pitchFamily="2" charset="77"/>
              </a:rPr>
              <a:t>Финансовая модель</a:t>
            </a:r>
            <a:endParaRPr lang="en-RU" sz="6600" b="1" dirty="0">
              <a:solidFill>
                <a:schemeClr val="tx2"/>
              </a:solidFill>
              <a:latin typeface="Playfair Display Black" pitchFamily="2" charset="77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F01A575-220B-1BE2-10DE-6B006CB2C913}"/>
              </a:ext>
            </a:extLst>
          </p:cNvPr>
          <p:cNvSpPr/>
          <p:nvPr/>
        </p:nvSpPr>
        <p:spPr>
          <a:xfrm rot="4428940">
            <a:off x="-4030648" y="2120807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3A1928-C3D9-1C88-2903-1CE199A90133}"/>
              </a:ext>
            </a:extLst>
          </p:cNvPr>
          <p:cNvSpPr/>
          <p:nvPr/>
        </p:nvSpPr>
        <p:spPr>
          <a:xfrm rot="4428940">
            <a:off x="7303545" y="-2047224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5EC6A7-BF3F-7ABA-0A15-C97399313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4" y="2280017"/>
            <a:ext cx="10458446" cy="325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73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3718-2AD4-2554-F8C8-6F36477C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Playfair Display Black" pitchFamily="2" charset="77"/>
              </a:rPr>
              <a:t>Финансовая модель</a:t>
            </a:r>
            <a:endParaRPr lang="en-RU" sz="6600" b="1" dirty="0">
              <a:solidFill>
                <a:schemeClr val="tx2"/>
              </a:solidFill>
              <a:latin typeface="Playfair Display Black" pitchFamily="2" charset="77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F01A575-220B-1BE2-10DE-6B006CB2C913}"/>
              </a:ext>
            </a:extLst>
          </p:cNvPr>
          <p:cNvSpPr/>
          <p:nvPr/>
        </p:nvSpPr>
        <p:spPr>
          <a:xfrm rot="4428940">
            <a:off x="-4030648" y="2120807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3A1928-C3D9-1C88-2903-1CE199A90133}"/>
              </a:ext>
            </a:extLst>
          </p:cNvPr>
          <p:cNvSpPr/>
          <p:nvPr/>
        </p:nvSpPr>
        <p:spPr>
          <a:xfrm rot="4428940">
            <a:off x="7303545" y="-2047224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6E4862-C04C-3D7E-0C8C-9F75CAA48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886" y="1842248"/>
            <a:ext cx="10208223" cy="393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64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3718-2AD4-2554-F8C8-6F36477C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Playfair Display Black" pitchFamily="2" charset="77"/>
              </a:rPr>
              <a:t>Финансовая модель</a:t>
            </a:r>
            <a:endParaRPr lang="en-RU" sz="6600" b="1" dirty="0">
              <a:solidFill>
                <a:schemeClr val="tx2"/>
              </a:solidFill>
              <a:latin typeface="Playfair Display Black" pitchFamily="2" charset="77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F01A575-220B-1BE2-10DE-6B006CB2C913}"/>
              </a:ext>
            </a:extLst>
          </p:cNvPr>
          <p:cNvSpPr/>
          <p:nvPr/>
        </p:nvSpPr>
        <p:spPr>
          <a:xfrm rot="4428940">
            <a:off x="-4030648" y="2120807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3A1928-C3D9-1C88-2903-1CE199A90133}"/>
              </a:ext>
            </a:extLst>
          </p:cNvPr>
          <p:cNvSpPr/>
          <p:nvPr/>
        </p:nvSpPr>
        <p:spPr>
          <a:xfrm rot="4428940">
            <a:off x="7303545" y="-2047224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1B0748-0DD4-47A9-02ED-84B3847C5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40" y="2261145"/>
            <a:ext cx="11527716" cy="300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912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3718-2AD4-2554-F8C8-6F36477C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Playfair Display Black" pitchFamily="2" charset="77"/>
              </a:rPr>
              <a:t>Финансовая модель</a:t>
            </a:r>
            <a:endParaRPr lang="en-RU" sz="6600" b="1" dirty="0">
              <a:solidFill>
                <a:schemeClr val="tx2"/>
              </a:solidFill>
              <a:latin typeface="Playfair Display Black" pitchFamily="2" charset="77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F01A575-220B-1BE2-10DE-6B006CB2C913}"/>
              </a:ext>
            </a:extLst>
          </p:cNvPr>
          <p:cNvSpPr/>
          <p:nvPr/>
        </p:nvSpPr>
        <p:spPr>
          <a:xfrm rot="4428940">
            <a:off x="-4030648" y="2120807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3A1928-C3D9-1C88-2903-1CE199A90133}"/>
              </a:ext>
            </a:extLst>
          </p:cNvPr>
          <p:cNvSpPr/>
          <p:nvPr/>
        </p:nvSpPr>
        <p:spPr>
          <a:xfrm rot="4428940">
            <a:off x="7303545" y="-2047224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C4ADB3-977C-9172-6C94-82DDEB5C8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8" y="1387999"/>
            <a:ext cx="9144000" cy="510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30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3718-2AD4-2554-F8C8-6F36477C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Playfair Display Black" pitchFamily="2" charset="77"/>
              </a:rPr>
              <a:t>Финансовая модель</a:t>
            </a:r>
            <a:endParaRPr lang="en-RU" sz="6600" b="1" dirty="0">
              <a:solidFill>
                <a:schemeClr val="tx2"/>
              </a:solidFill>
              <a:latin typeface="Playfair Display Black" pitchFamily="2" charset="77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F01A575-220B-1BE2-10DE-6B006CB2C913}"/>
              </a:ext>
            </a:extLst>
          </p:cNvPr>
          <p:cNvSpPr/>
          <p:nvPr/>
        </p:nvSpPr>
        <p:spPr>
          <a:xfrm rot="4428940">
            <a:off x="-4030648" y="2120807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3A1928-C3D9-1C88-2903-1CE199A90133}"/>
              </a:ext>
            </a:extLst>
          </p:cNvPr>
          <p:cNvSpPr/>
          <p:nvPr/>
        </p:nvSpPr>
        <p:spPr>
          <a:xfrm rot="4428940">
            <a:off x="7303545" y="-2047224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24A171-580C-D6FE-021B-A52CC6137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357" y="1825625"/>
            <a:ext cx="10977282" cy="396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01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3718-2AD4-2554-F8C8-6F36477C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Playfair Display Black" pitchFamily="2" charset="77"/>
              </a:rPr>
              <a:t>Финансовая модель</a:t>
            </a:r>
            <a:endParaRPr lang="en-RU" sz="6600" b="1" dirty="0">
              <a:solidFill>
                <a:schemeClr val="tx2"/>
              </a:solidFill>
              <a:latin typeface="Playfair Display Black" pitchFamily="2" charset="77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F01A575-220B-1BE2-10DE-6B006CB2C913}"/>
              </a:ext>
            </a:extLst>
          </p:cNvPr>
          <p:cNvSpPr/>
          <p:nvPr/>
        </p:nvSpPr>
        <p:spPr>
          <a:xfrm rot="4428940">
            <a:off x="-4030648" y="2120807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3A1928-C3D9-1C88-2903-1CE199A90133}"/>
              </a:ext>
            </a:extLst>
          </p:cNvPr>
          <p:cNvSpPr/>
          <p:nvPr/>
        </p:nvSpPr>
        <p:spPr>
          <a:xfrm rot="4428940">
            <a:off x="7303545" y="-2047224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D5BEEA-0B7B-D267-4BD2-00CC1EAD1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456" y="1499386"/>
            <a:ext cx="9525083" cy="461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03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3718-2AD4-2554-F8C8-6F36477C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Playfair Display Black" pitchFamily="2" charset="77"/>
              </a:rPr>
              <a:t>Финансовая модель</a:t>
            </a:r>
            <a:endParaRPr lang="en-RU" sz="6600" b="1" dirty="0">
              <a:solidFill>
                <a:schemeClr val="tx2"/>
              </a:solidFill>
              <a:latin typeface="Playfair Display Black" pitchFamily="2" charset="77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F01A575-220B-1BE2-10DE-6B006CB2C913}"/>
              </a:ext>
            </a:extLst>
          </p:cNvPr>
          <p:cNvSpPr/>
          <p:nvPr/>
        </p:nvSpPr>
        <p:spPr>
          <a:xfrm rot="4428940">
            <a:off x="-4030648" y="2120807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A3A1928-C3D9-1C88-2903-1CE199A90133}"/>
              </a:ext>
            </a:extLst>
          </p:cNvPr>
          <p:cNvSpPr/>
          <p:nvPr/>
        </p:nvSpPr>
        <p:spPr>
          <a:xfrm rot="4428940">
            <a:off x="7303545" y="-2047224"/>
            <a:ext cx="5742432" cy="6827520"/>
          </a:xfrm>
          <a:custGeom>
            <a:avLst/>
            <a:gdLst>
              <a:gd name="connsiteX0" fmla="*/ 5742432 w 5742432"/>
              <a:gd name="connsiteY0" fmla="*/ 0 h 6827520"/>
              <a:gd name="connsiteX1" fmla="*/ 5279136 w 5742432"/>
              <a:gd name="connsiteY1" fmla="*/ 853440 h 6827520"/>
              <a:gd name="connsiteX2" fmla="*/ 3803904 w 5742432"/>
              <a:gd name="connsiteY2" fmla="*/ 1280160 h 6827520"/>
              <a:gd name="connsiteX3" fmla="*/ 2231136 w 5742432"/>
              <a:gd name="connsiteY3" fmla="*/ 1402080 h 6827520"/>
              <a:gd name="connsiteX4" fmla="*/ 1243584 w 5742432"/>
              <a:gd name="connsiteY4" fmla="*/ 2353056 h 6827520"/>
              <a:gd name="connsiteX5" fmla="*/ 1267968 w 5742432"/>
              <a:gd name="connsiteY5" fmla="*/ 4133088 h 6827520"/>
              <a:gd name="connsiteX6" fmla="*/ 1109472 w 5742432"/>
              <a:gd name="connsiteY6" fmla="*/ 5693664 h 6827520"/>
              <a:gd name="connsiteX7" fmla="*/ 0 w 5742432"/>
              <a:gd name="connsiteY7" fmla="*/ 6827520 h 68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42432" h="6827520">
                <a:moveTo>
                  <a:pt x="5742432" y="0"/>
                </a:moveTo>
                <a:cubicBezTo>
                  <a:pt x="5672328" y="320040"/>
                  <a:pt x="5602224" y="640080"/>
                  <a:pt x="5279136" y="853440"/>
                </a:cubicBezTo>
                <a:cubicBezTo>
                  <a:pt x="4956048" y="1066800"/>
                  <a:pt x="4311904" y="1188720"/>
                  <a:pt x="3803904" y="1280160"/>
                </a:cubicBezTo>
                <a:cubicBezTo>
                  <a:pt x="3295904" y="1371600"/>
                  <a:pt x="2657856" y="1223264"/>
                  <a:pt x="2231136" y="1402080"/>
                </a:cubicBezTo>
                <a:cubicBezTo>
                  <a:pt x="1804416" y="1580896"/>
                  <a:pt x="1404112" y="1897888"/>
                  <a:pt x="1243584" y="2353056"/>
                </a:cubicBezTo>
                <a:cubicBezTo>
                  <a:pt x="1083056" y="2808224"/>
                  <a:pt x="1290320" y="3576320"/>
                  <a:pt x="1267968" y="4133088"/>
                </a:cubicBezTo>
                <a:cubicBezTo>
                  <a:pt x="1245616" y="4689856"/>
                  <a:pt x="1320800" y="5244592"/>
                  <a:pt x="1109472" y="5693664"/>
                </a:cubicBezTo>
                <a:cubicBezTo>
                  <a:pt x="898144" y="6142736"/>
                  <a:pt x="449072" y="6485128"/>
                  <a:pt x="0" y="682752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82D809-5576-27E1-99A5-818A8FDDE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39814"/>
            <a:ext cx="10216435" cy="237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54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uStudy">
      <a:dk1>
        <a:srgbClr val="9DACCD"/>
      </a:dk1>
      <a:lt1>
        <a:srgbClr val="FFFFFF"/>
      </a:lt1>
      <a:dk2>
        <a:srgbClr val="D4AEB9"/>
      </a:dk2>
      <a:lt2>
        <a:srgbClr val="E7E6E6"/>
      </a:lt2>
      <a:accent1>
        <a:srgbClr val="6E72C4"/>
      </a:accent1>
      <a:accent2>
        <a:srgbClr val="E4BDBD"/>
      </a:accent2>
      <a:accent3>
        <a:srgbClr val="AC7893"/>
      </a:accent3>
      <a:accent4>
        <a:srgbClr val="FFBBB8"/>
      </a:accent4>
      <a:accent5>
        <a:srgbClr val="6C81D6"/>
      </a:accent5>
      <a:accent6>
        <a:srgbClr val="B84FA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</TotalTime>
  <Words>496</Words>
  <Application>Microsoft Macintosh PowerPoint</Application>
  <PresentationFormat>Widescreen</PresentationFormat>
  <Paragraphs>72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Noto Sans</vt:lpstr>
      <vt:lpstr>Playfair Display Black</vt:lpstr>
      <vt:lpstr>Playfair Display Medium</vt:lpstr>
      <vt:lpstr>Office Theme</vt:lpstr>
      <vt:lpstr>Сервис по работе с иностранными  абитуриентами “RuStudy”</vt:lpstr>
      <vt:lpstr>Описание продукта и его характеристик</vt:lpstr>
      <vt:lpstr>PowerPoint Presentation</vt:lpstr>
      <vt:lpstr>Бизнес-модель проек а</vt:lpstr>
      <vt:lpstr>Анализ конкурентов</vt:lpstr>
      <vt:lpstr>Анализ конкурентов</vt:lpstr>
      <vt:lpstr>MVP</vt:lpstr>
      <vt:lpstr>Финансовая модель</vt:lpstr>
      <vt:lpstr>Финансовая модель</vt:lpstr>
      <vt:lpstr>Финансовая модель</vt:lpstr>
      <vt:lpstr>Финансовая модель</vt:lpstr>
      <vt:lpstr>Финансовая модель</vt:lpstr>
      <vt:lpstr>Финансовая модель</vt:lpstr>
      <vt:lpstr>Финансовая модель</vt:lpstr>
      <vt:lpstr>Финансовая модель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Сервис по работе с иностранными  абитуриентами “RuStudy”</dc:title>
  <dc:creator>Polina Bazhenova</dc:creator>
  <cp:lastModifiedBy>Polina Bazhenova</cp:lastModifiedBy>
  <cp:revision>4</cp:revision>
  <dcterms:created xsi:type="dcterms:W3CDTF">2024-12-08T16:08:12Z</dcterms:created>
  <dcterms:modified xsi:type="dcterms:W3CDTF">2024-12-09T13:30:11Z</dcterms:modified>
</cp:coreProperties>
</file>