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y="5143500" cx="9144000"/>
  <p:notesSz cx="6858000" cy="9144000"/>
  <p:embeddedFontLst>
    <p:embeddedFont>
      <p:font typeface="Raleway SemiBold"/>
      <p:regular r:id="rId34"/>
      <p:bold r:id="rId35"/>
      <p:italic r:id="rId36"/>
      <p:boldItalic r:id="rId37"/>
    </p:embeddedFont>
    <p:embeddedFont>
      <p:font typeface="Raleway"/>
      <p:regular r:id="rId38"/>
      <p:bold r:id="rId39"/>
      <p:italic r:id="rId40"/>
      <p:boldItalic r:id="rId41"/>
    </p:embeddedFont>
    <p:embeddedFont>
      <p:font typeface="Helvetica Neue"/>
      <p:regular r:id="rId42"/>
      <p:bold r:id="rId43"/>
      <p:italic r:id="rId44"/>
      <p:boldItalic r:id="rId45"/>
    </p:embeddedFont>
    <p:embeddedFont>
      <p:font typeface="Century Gothic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A7E93F6-4D41-4CE5-BACC-52AE694C8317}">
  <a:tblStyle styleId="{AA7E93F6-4D41-4CE5-BACC-52AE694C83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-italic.fntdata"/><Relationship Id="rId42" Type="http://schemas.openxmlformats.org/officeDocument/2006/relationships/font" Target="fonts/HelveticaNeue-regular.fntdata"/><Relationship Id="rId41" Type="http://schemas.openxmlformats.org/officeDocument/2006/relationships/font" Target="fonts/Raleway-boldItalic.fntdata"/><Relationship Id="rId44" Type="http://schemas.openxmlformats.org/officeDocument/2006/relationships/font" Target="fonts/HelveticaNeue-italic.fntdata"/><Relationship Id="rId43" Type="http://schemas.openxmlformats.org/officeDocument/2006/relationships/font" Target="fonts/HelveticaNeue-bold.fntdata"/><Relationship Id="rId46" Type="http://schemas.openxmlformats.org/officeDocument/2006/relationships/font" Target="fonts/CenturyGothic-regular.fntdata"/><Relationship Id="rId45" Type="http://schemas.openxmlformats.org/officeDocument/2006/relationships/font" Target="fonts/HelveticaNeue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CenturyGothic-italic.fntdata"/><Relationship Id="rId47" Type="http://schemas.openxmlformats.org/officeDocument/2006/relationships/font" Target="fonts/CenturyGothic-bold.fntdata"/><Relationship Id="rId49" Type="http://schemas.openxmlformats.org/officeDocument/2006/relationships/font" Target="fonts/CenturyGothic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font" Target="fonts/RalewaySemiBold-bold.fntdata"/><Relationship Id="rId34" Type="http://schemas.openxmlformats.org/officeDocument/2006/relationships/font" Target="fonts/RalewaySemiBold-regular.fntdata"/><Relationship Id="rId37" Type="http://schemas.openxmlformats.org/officeDocument/2006/relationships/font" Target="fonts/RalewaySemiBold-boldItalic.fntdata"/><Relationship Id="rId36" Type="http://schemas.openxmlformats.org/officeDocument/2006/relationships/font" Target="fonts/RalewaySemiBold-italic.fntdata"/><Relationship Id="rId39" Type="http://schemas.openxmlformats.org/officeDocument/2006/relationships/font" Target="fonts/Raleway-bold.fntdata"/><Relationship Id="rId38" Type="http://schemas.openxmlformats.org/officeDocument/2006/relationships/font" Target="fonts/Raleway-regular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22c67d0a74f_0_15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22c67d0a74f_0_1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2c67d0a74f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22c67d0a74f_0_3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2c67d0a74f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22c67d0a74f_0_37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2c67d0a74f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22c67d0a74f_0_43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2cbdce98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22cbdce98a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2c67d0a74f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22c67d0a74f_0_49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5aa927d0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25aa927d06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2c67d0a74f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22c67d0a74f_0_50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2cbdce98a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2cbdce98a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2c67d0a74f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2c67d0a74f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2c67d0a74f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22c67d0a74f_0_57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a0f53afeae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g2a0f53afeae_2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a0f53afeae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g2a0f53afeae_2_1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a0f53afeae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2a0f53afeae_2_3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a0f53afeae_2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2a0f53afeae_2_5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a0f53afeae_2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g2a0f53afeae_2_6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a0f53afeae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g2a0f53afeae_2_7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a0f53afeae_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2a0f53afeae_2_8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a0f53afeae_2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g2a0f53afeae_2_9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a0f53afeae_2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g2a0f53afeae_2_10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2a0f53afeae_2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2a0f53afeae_2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a0f53afeae_2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2a0f53afeae_2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a0f53afeae_2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g2a0f53afeae_2_14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a0f53afeae_2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2a0f53afeae_2_15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2c67d0a74f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g22c67d0a74f_0_58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Relationship Id="rId3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9" name="Google Shape;59;p15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0" name="Google Shape;8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7" name="Google Shape;8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3" name="Google Shape;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9" name="Google Shape;99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sz="27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png"/><Relationship Id="rId4" Type="http://schemas.openxmlformats.org/officeDocument/2006/relationships/image" Target="../media/image32.png"/><Relationship Id="rId5" Type="http://schemas.openxmlformats.org/officeDocument/2006/relationships/image" Target="../media/image25.jpg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28.png"/><Relationship Id="rId5" Type="http://schemas.openxmlformats.org/officeDocument/2006/relationships/image" Target="../media/image26.png"/><Relationship Id="rId6" Type="http://schemas.openxmlformats.org/officeDocument/2006/relationships/image" Target="../media/image3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Relationship Id="rId4" Type="http://schemas.openxmlformats.org/officeDocument/2006/relationships/image" Target="../media/image32.png"/><Relationship Id="rId5" Type="http://schemas.openxmlformats.org/officeDocument/2006/relationships/image" Target="../media/image25.jpg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png"/><Relationship Id="rId4" Type="http://schemas.openxmlformats.org/officeDocument/2006/relationships/image" Target="../media/image28.png"/><Relationship Id="rId5" Type="http://schemas.openxmlformats.org/officeDocument/2006/relationships/image" Target="../media/image26.png"/><Relationship Id="rId6" Type="http://schemas.openxmlformats.org/officeDocument/2006/relationships/image" Target="../media/image3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098456"/>
            <a:ext cx="4655700" cy="161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chemeClr val="dk1"/>
                </a:solidFill>
              </a:rPr>
              <a:t>Способ изготовления бюшельного протеза с замковым креплением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01718" y="3820506"/>
            <a:ext cx="38253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5062" y="297008"/>
            <a:ext cx="1282488" cy="43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26575" y="130526"/>
            <a:ext cx="932599" cy="7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73550" y="105700"/>
            <a:ext cx="1896500" cy="7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25" y="1883036"/>
            <a:ext cx="6004800" cy="26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классическом ремонте бюгельного протеза, производится новое изготовление несъемной конструкции. Само собой такой метод дорогостоящ, требует времени и задействует использование большего количества материала. Это не эффективно как для техника, так и для врача с пациентом.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Самое же не приятное для пациента – нежелательное повреждение опорных зубов при снятии поврежденной конструкции. 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стоматологи-ортопеды </a:t>
            </a:r>
            <a:b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стоматологи общей практики </a:t>
            </a:r>
            <a:b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зубные техники 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25" y="2005376"/>
            <a:ext cx="6568200" cy="40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Поломка бюгельного протеза на замковом креплении не так распространена среди пациентов, однако в среднем 1 из 10 пациентов уже в первый год использования протеза сталкивается с такой проблемой.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Стоит отметить несколько причины поломок: 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         Нарушение техники изготовления составных элементов;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         Некорректный слепок;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         Повреждение опорных зубов;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         Качество материала. 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Как видно причины могут достаточно легко возникнуть. Из-за этого починка протеза актуальна в любом случае. 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2626031"/>
            <a:ext cx="7993200" cy="15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Наш метод способен минимизировать вред, так как предполагает сохранение состоятельных несъемных конструкций в полости рта с последующей установкой на них бюгельного протеза с замковым креплением. </a:t>
            </a:r>
            <a:b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Естественно, это уменьшит использование материала, снизит время изготовления, что благоприятно повлияет на работу врача, техника и улучшит оказания услуги для пациента. 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808047" y="2355650"/>
            <a:ext cx="72921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предлагаем сэкономить на изготовлении бюгельного протеза. Вместо того, чтобы изготавливать новый бюгельный протез для пациента, у вас появится возможность отремонтировать протез, при помощи нашей методики, а именно:</a:t>
            </a:r>
            <a:b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Вам понадобиться снять оттиск (слепок) с патрицы протеза, для того, чтобы изготовить матрицу замка, тем самым вы сохраняете коронку с патрицей.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2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Импланты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Их особенность в удобстве и эстетике, менее требовательная гигиена полости рта.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Особенность нашей методики в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экономии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ресурсов и времени как врача, так и пациента.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3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*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шеринг (аренда вместо покупки), подписка, freemium, lock-in (бритва и лезвие), самообслуживание, лицензия,  комиссия и другие</a:t>
            </a:r>
            <a:endParaRPr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4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Опишите ваши </a:t>
            </a:r>
            <a:r>
              <a:rPr lang="ru"/>
              <a:t>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{AA7E93F6-4D41-4CE5-BACC-52AE694C8317}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Бакиев Саид-Ислам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Иванушкин Иван, Рыскулова Ангелина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Хафизова Эльвина, Рыскулова Ангелина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0" name="Google Shape;250;p35"/>
          <p:cNvPicPr preferRelativeResize="0"/>
          <p:nvPr/>
        </p:nvPicPr>
        <p:blipFill rotWithShape="1">
          <a:blip r:embed="rId3">
            <a:alphaModFix/>
          </a:blip>
          <a:srcRect b="-5678" l="-118266" r="-32989" t="-145577"/>
          <a:stretch/>
        </p:blipFill>
        <p:spPr>
          <a:xfrm>
            <a:off x="5406925" y="1911125"/>
            <a:ext cx="2029626" cy="202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1650" y="2180813"/>
            <a:ext cx="781875" cy="78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3125" y="2180813"/>
            <a:ext cx="781875" cy="78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3525" y="1306725"/>
            <a:ext cx="781875" cy="78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</a:t>
            </a:r>
            <a:r>
              <a:rPr lang="ru" sz="2800">
                <a:solidFill>
                  <a:schemeClr val="dk1"/>
                </a:solidFill>
              </a:rPr>
              <a:t>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9" name="Google Shape;259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</a:t>
            </a:r>
            <a:r>
              <a:rPr lang="ru" sz="1600">
                <a:solidFill>
                  <a:srgbClr val="132C40"/>
                </a:solidFill>
              </a:rPr>
              <a:t>ланы развития, основные </a:t>
            </a:r>
            <a:r>
              <a:rPr lang="ru" sz="1600">
                <a:solidFill>
                  <a:srgbClr val="132C40"/>
                </a:solidFill>
              </a:rPr>
              <a:t>укрупненные</a:t>
            </a:r>
            <a:r>
              <a:rPr lang="ru" sz="1600">
                <a:solidFill>
                  <a:srgbClr val="132C40"/>
                </a:solidFill>
              </a:rPr>
              <a:t>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3" name="Google Shape;26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8" name="Google Shape;268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{AA7E93F6-4D41-4CE5-BACC-52AE694C8317}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9" name="Google Shape;269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ближайшие 2-4  недели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275" name="Google Shape;27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7"/>
          <p:cNvSpPr txBox="1"/>
          <p:nvPr>
            <p:ph type="title"/>
          </p:nvPr>
        </p:nvSpPr>
        <p:spPr>
          <a:xfrm>
            <a:off x="456817" y="1098456"/>
            <a:ext cx="4655700" cy="161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chemeClr val="dk1"/>
                </a:solidFill>
              </a:rPr>
              <a:t>Способ изготовления бюшельного протеза с замковым креплением</a:t>
            </a:r>
            <a:endParaRPr sz="3100"/>
          </a:p>
        </p:txBody>
      </p:sp>
      <p:sp>
        <p:nvSpPr>
          <p:cNvPr id="277" name="Google Shape;277;p37"/>
          <p:cNvSpPr txBox="1"/>
          <p:nvPr>
            <p:ph idx="1" type="body"/>
          </p:nvPr>
        </p:nvSpPr>
        <p:spPr>
          <a:xfrm>
            <a:off x="401718" y="3820506"/>
            <a:ext cx="38253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78" name="Google Shape;278;p37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7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7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7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7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3" name="Google Shape;283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5062" y="297008"/>
            <a:ext cx="1282488" cy="43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26575" y="130526"/>
            <a:ext cx="932599" cy="7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287" name="Google Shape;287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73550" y="105700"/>
            <a:ext cx="1896500" cy="7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8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8"/>
          <p:cNvSpPr txBox="1"/>
          <p:nvPr>
            <p:ph idx="1" type="body"/>
          </p:nvPr>
        </p:nvSpPr>
        <p:spPr>
          <a:xfrm>
            <a:off x="456825" y="1883036"/>
            <a:ext cx="6004800" cy="26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классическом ремонте бюгельного протеза, производится новое изготовление несъемной конструкции. Само собой такой метод дорогостоящ, требует времени и задействует использование большего количества материала. Это не эффективно как для техника, так и для врача с пациентом.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Самое же не приятное для пациента – нежелательное повреждение опорных зубов при снятии поврежденной конструкции. 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8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8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38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38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8" name="Google Shape;29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8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38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302" name="Google Shape;302;p38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303" name="Google Shape;303;p3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4" name="Google Shape;304;p3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5" name="Google Shape;305;p3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6" name="Google Shape;306;p3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7" name="Google Shape;307;p3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13" name="Google Shape;313;p39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стоматологи-ортопеды </a:t>
            </a:r>
            <a:b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стоматологи общей практики </a:t>
            </a:r>
            <a:b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зубные техники 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314" name="Google Shape;314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316" name="Google Shape;316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9" name="Google Shape;319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0" name="Google Shape;320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1" name="Google Shape;32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0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27" name="Google Shape;327;p40"/>
          <p:cNvSpPr txBox="1"/>
          <p:nvPr>
            <p:ph idx="1" type="body"/>
          </p:nvPr>
        </p:nvSpPr>
        <p:spPr>
          <a:xfrm>
            <a:off x="456825" y="2005376"/>
            <a:ext cx="6568200" cy="40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Поломка бюгельного протеза на замковом креплении не так распространена среди пациентов, однако в среднем 1 из 10 пациентов уже в первый год использования протеза сталкивается с такой проблемой.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Стоит отметить несколько причины поломок: 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         Нарушение техники изготовления составных элементов;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         Некорректный слепок;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         Повреждение опорных зубов;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         Качество материала. 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Как видно причины могут достаточно легко возникнуть. Из-за этого починка протеза актуальна в любом случае. 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328" name="Google Shape;328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9" name="Google Shape;329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330" name="Google Shape;330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2" name="Google Shape;332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3" name="Google Shape;333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4" name="Google Shape;334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5" name="Google Shape;33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1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41" name="Google Shape;341;p41"/>
          <p:cNvSpPr txBox="1"/>
          <p:nvPr>
            <p:ph idx="1" type="body"/>
          </p:nvPr>
        </p:nvSpPr>
        <p:spPr>
          <a:xfrm>
            <a:off x="456818" y="2626031"/>
            <a:ext cx="7993200" cy="15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Наш метод способен минимизировать вред, так как предполагает сохранение состоятельных несъемных конструкций в полости рта с последующей установкой на них бюгельного протеза с замковым креплением. </a:t>
            </a:r>
            <a:b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Естественно, это уменьшит использование материала, снизит время изготовления, что благоприятно повлияет на работу врача, техника и улучшит оказания услуги для пациента. 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342" name="Google Shape;342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3" name="Google Shape;343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344" name="Google Shape;344;p4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6" name="Google Shape;346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7" name="Google Shape;347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8" name="Google Shape;348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9" name="Google Shape;34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2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55" name="Google Shape;355;p42"/>
          <p:cNvSpPr txBox="1"/>
          <p:nvPr/>
        </p:nvSpPr>
        <p:spPr>
          <a:xfrm>
            <a:off x="808047" y="2355650"/>
            <a:ext cx="72921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предлагаем сэкономить на изготовлении бюгельного протеза. Вместо того, чтобы изготавливать новый бюгельный протез для пациента, у вас появится возможность отремонтировать протез, при помощи нашей методики, а именно:</a:t>
            </a:r>
            <a:b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Вам понадобиться снять оттиск (слепок) с патрицы протеза, для того, чтобы изготовить матрицу замка, тем самым вы сохраняете коронку с патрицей.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6" name="Google Shape;356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7" name="Google Shape;357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3" name="Google Shape;363;p4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364" name="Google Shape;364;p43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3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66" name="Google Shape;366;p43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67" name="Google Shape;367;p4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8" name="Google Shape;368;p4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9" name="Google Shape;369;p4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0" name="Google Shape;370;p4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6" name="Google Shape;376;p4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377" name="Google Shape;377;p44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44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Импланты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Их особенность в удобстве и эстетике, менее требовательная гигиена полости рта.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Особенность нашей методики в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экономии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ресурсов и времени как врача, так и пациента.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9" name="Google Shape;379;p44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80" name="Google Shape;380;p4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1" name="Google Shape;381;p4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2" name="Google Shape;382;p4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3" name="Google Shape;383;p4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5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9" name="Google Shape;389;p4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0" name="Google Shape;390;p4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391" name="Google Shape;391;p45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45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93" name="Google Shape;393;p4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4" name="Google Shape;394;p4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5" name="Google Shape;395;p4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6" name="Google Shape;396;p4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7" name="Google Shape;397;p45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*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шеринг (аренда вместо покупки), подписка, freemium, lock-in (бритва и лезвие), самообслуживание, лицензия,  комиссия и другие</a:t>
            </a:r>
            <a:endParaRPr sz="15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6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3" name="Google Shape;403;p46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Опишите ваши </a:t>
            </a:r>
            <a:r>
              <a:rPr lang="ru"/>
              <a:t>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4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5" name="Google Shape;405;p4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6" name="Google Shape;406;p4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7" name="Google Shape;407;p4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7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413" name="Google Shape;413;p47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{AA7E93F6-4D41-4CE5-BACC-52AE694C8317}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Бакиев Саид-Ислам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Иванушкин Иван, Рыскулова Ангелина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Хафизова Эльвина, Рыскулова Ангелина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14" name="Google Shape;414;p4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5" name="Google Shape;415;p4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416" name="Google Shape;416;p4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7" name="Google Shape;417;p4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8" name="Google Shape;418;p4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9" name="Google Shape;419;p4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20" name="Google Shape;420;p47"/>
          <p:cNvPicPr preferRelativeResize="0"/>
          <p:nvPr/>
        </p:nvPicPr>
        <p:blipFill rotWithShape="1">
          <a:blip r:embed="rId3">
            <a:alphaModFix/>
          </a:blip>
          <a:srcRect b="-5678" l="-118266" r="-32989" t="-145577"/>
          <a:stretch/>
        </p:blipFill>
        <p:spPr>
          <a:xfrm>
            <a:off x="5406925" y="1911125"/>
            <a:ext cx="2029626" cy="202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1650" y="2180813"/>
            <a:ext cx="781875" cy="78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3125" y="2180813"/>
            <a:ext cx="781875" cy="78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3525" y="1306725"/>
            <a:ext cx="781875" cy="78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8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</a:t>
            </a:r>
            <a:r>
              <a:rPr lang="ru" sz="2800">
                <a:solidFill>
                  <a:schemeClr val="dk1"/>
                </a:solidFill>
              </a:rPr>
              <a:t>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429" name="Google Shape;429;p48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</a:t>
            </a:r>
            <a:r>
              <a:rPr lang="ru" sz="1600">
                <a:solidFill>
                  <a:srgbClr val="132C40"/>
                </a:solidFill>
              </a:rPr>
              <a:t>ланы развития, основные </a:t>
            </a:r>
            <a:r>
              <a:rPr lang="ru" sz="1600">
                <a:solidFill>
                  <a:srgbClr val="132C40"/>
                </a:solidFill>
              </a:rPr>
              <a:t>укрупненные</a:t>
            </a:r>
            <a:r>
              <a:rPr lang="ru" sz="1600">
                <a:solidFill>
                  <a:srgbClr val="132C40"/>
                </a:solidFill>
              </a:rPr>
              <a:t>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430" name="Google Shape;430;p4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1" name="Google Shape;431;p4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432" name="Google Shape;432;p4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3" name="Google Shape;43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4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5" name="Google Shape;435;p4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6" name="Google Shape;436;p4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7" name="Google Shape;437;p4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38" name="Google Shape;438;p48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{AA7E93F6-4D41-4CE5-BACC-52AE694C8317}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39" name="Google Shape;439;p48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ближайшие 2-4  недели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9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445" name="Google Shape;445;p49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446" name="Google Shape;446;p49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447" name="Google Shape;447;p4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8" name="Google Shape;448;p4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449" name="Google Shape;449;p4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0" name="Google Shape;450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4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2" name="Google Shape;452;p4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3" name="Google Shape;453;p4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4" name="Google Shape;454;p4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0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460" name="Google Shape;460;p50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461" name="Google Shape;461;p50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462" name="Google Shape;462;p5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3" name="Google Shape;463;p5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464" name="Google Shape;464;p5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5" name="Google Shape;465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5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7" name="Google Shape;467;p5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8" name="Google Shape;468;p5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9" name="Google Shape;469;p5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