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63" r:id="rId5"/>
    <p:sldId id="285" r:id="rId6"/>
    <p:sldId id="286" r:id="rId7"/>
    <p:sldId id="301" r:id="rId8"/>
    <p:sldId id="287" r:id="rId9"/>
    <p:sldId id="288" r:id="rId10"/>
    <p:sldId id="308" r:id="rId11"/>
    <p:sldId id="302" r:id="rId12"/>
    <p:sldId id="304" r:id="rId13"/>
    <p:sldId id="305" r:id="rId14"/>
    <p:sldId id="289" r:id="rId15"/>
    <p:sldId id="309" r:id="rId16"/>
    <p:sldId id="290" r:id="rId17"/>
    <p:sldId id="293" r:id="rId18"/>
    <p:sldId id="295" r:id="rId19"/>
    <p:sldId id="296" r:id="rId20"/>
    <p:sldId id="307" r:id="rId21"/>
    <p:sldId id="292" r:id="rId22"/>
    <p:sldId id="299" r:id="rId23"/>
    <p:sldId id="298" r:id="rId24"/>
    <p:sldId id="264" r:id="rId25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365" y="8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/>
      <dgm:spPr/>
      <dgm:t>
        <a:bodyPr/>
        <a:lstStyle/>
        <a:p>
          <a:r>
            <a:rPr lang="ru-RU" dirty="0"/>
            <a:t>Владельцы спортивных залов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/>
        </a:p>
      </dgm:t>
    </dgm:pt>
    <dgm:pt modelId="{684F60A0-79DD-4DC4-8B93-F71DCB5F72ED}">
      <dgm:prSet phldrT="[Текст]"/>
      <dgm:spPr/>
      <dgm:t>
        <a:bodyPr/>
        <a:lstStyle/>
        <a:p>
          <a:r>
            <a:rPr lang="ru-RU" dirty="0"/>
            <a:t>Отсутствие квалифицированных тренеров по фитнесу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A0F223B3-8F6C-402A-8A44-D4773530D8C1}" type="presOf" srcId="{684F60A0-79DD-4DC4-8B93-F71DCB5F72ED}" destId="{F974BE2A-CEEC-4ADA-B641-ABA1F5F10AA0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C5C139C4-E897-407F-8FA1-007ABB93A987}" type="presOf" srcId="{40823609-9E1F-477F-970E-0797297793BB}" destId="{25CE82D9-9946-4501-ADAF-4D9AD60E2680}" srcOrd="0" destOrd="0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18A908FD-A5C9-4581-8C33-136BED66AFD6}" type="presOf" srcId="{EDC6676D-03CD-492E-B9FA-5BC403847C2A}" destId="{698EA119-0AA3-4DA2-993B-2B610C8DC3B2}" srcOrd="0" destOrd="0" presId="urn:microsoft.com/office/officeart/2005/8/layout/vList5"/>
    <dgm:cxn modelId="{765FECEC-0524-4858-B5C1-E1B2028929D8}" type="presParOf" srcId="{698EA119-0AA3-4DA2-993B-2B610C8DC3B2}" destId="{385953E8-A4B7-4A5B-ABF1-AE499D5EDF7C}" srcOrd="0" destOrd="0" presId="urn:microsoft.com/office/officeart/2005/8/layout/vList5"/>
    <dgm:cxn modelId="{82D575BF-D64E-4F18-9664-AFFA7F98EC21}" type="presParOf" srcId="{385953E8-A4B7-4A5B-ABF1-AE499D5EDF7C}" destId="{25CE82D9-9946-4501-ADAF-4D9AD60E2680}" srcOrd="0" destOrd="0" presId="urn:microsoft.com/office/officeart/2005/8/layout/vList5"/>
    <dgm:cxn modelId="{2225FBF1-F5B3-4915-A6E0-4A3F4930356F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/>
      <dgm:spPr/>
      <dgm:t>
        <a:bodyPr/>
        <a:lstStyle/>
        <a:p>
          <a:r>
            <a:rPr lang="ru-RU" dirty="0"/>
            <a:t>Граждане, следящие за своим внешним видом (в частности, за фигурой)</a:t>
          </a:r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/>
        </a:p>
      </dgm:t>
    </dgm:pt>
    <dgm:pt modelId="{684F60A0-79DD-4DC4-8B93-F71DCB5F72ED}">
      <dgm:prSet phldrT="[Текст]"/>
      <dgm:spPr/>
      <dgm:t>
        <a:bodyPr/>
        <a:lstStyle/>
        <a:p>
          <a:r>
            <a:rPr lang="ru-RU" dirty="0"/>
            <a:t>Нехватка времени, чтобы добраться до спортивного зала</a:t>
          </a:r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/>
        </a:p>
      </dgm:t>
    </dgm:pt>
    <dgm:pt modelId="{DE182AF1-56B6-416F-BE58-AD8166C2994E}">
      <dgm:prSet phldrT="[Текст]"/>
      <dgm:spPr/>
      <dgm:t>
        <a:bodyPr/>
        <a:lstStyle/>
        <a:p>
          <a:r>
            <a:rPr lang="ru-RU" dirty="0"/>
            <a:t>Нежелание заниматься на виду посторонних граждан</a:t>
          </a:r>
        </a:p>
      </dgm:t>
    </dgm:pt>
    <dgm:pt modelId="{86DB477E-676A-4B17-BE01-2767D02A5E2B}" type="parTrans" cxnId="{E94B9078-188A-4B0E-AB79-35EE671D9DE9}">
      <dgm:prSet/>
      <dgm:spPr/>
      <dgm:t>
        <a:bodyPr/>
        <a:lstStyle/>
        <a:p>
          <a:endParaRPr lang="ru-RU"/>
        </a:p>
      </dgm:t>
    </dgm:pt>
    <dgm:pt modelId="{B7D6B588-54D8-442B-90C2-3DF217297306}" type="sibTrans" cxnId="{E94B9078-188A-4B0E-AB79-35EE671D9DE9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C4C33F23-76E8-4364-94B2-C62AB34F92B7}" type="presOf" srcId="{DE182AF1-56B6-416F-BE58-AD8166C2994E}" destId="{F974BE2A-CEEC-4ADA-B641-ABA1F5F10AA0}" srcOrd="0" destOrd="1" presId="urn:microsoft.com/office/officeart/2005/8/layout/vList5"/>
    <dgm:cxn modelId="{BD3D916B-4A77-46B4-9923-A8CA75D105C0}" type="presOf" srcId="{684F60A0-79DD-4DC4-8B93-F71DCB5F72ED}" destId="{F974BE2A-CEEC-4ADA-B641-ABA1F5F10AA0}" srcOrd="0" destOrd="0" presId="urn:microsoft.com/office/officeart/2005/8/layout/vList5"/>
    <dgm:cxn modelId="{E94B9078-188A-4B0E-AB79-35EE671D9DE9}" srcId="{40823609-9E1F-477F-970E-0797297793BB}" destId="{DE182AF1-56B6-416F-BE58-AD8166C2994E}" srcOrd="1" destOrd="0" parTransId="{86DB477E-676A-4B17-BE01-2767D02A5E2B}" sibTransId="{B7D6B588-54D8-442B-90C2-3DF217297306}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4B1FA4D3-D37F-45C5-B081-ED7E3C1E2EA2}" type="presOf" srcId="{EDC6676D-03CD-492E-B9FA-5BC403847C2A}" destId="{698EA119-0AA3-4DA2-993B-2B610C8DC3B2}" srcOrd="0" destOrd="0" presId="urn:microsoft.com/office/officeart/2005/8/layout/vList5"/>
    <dgm:cxn modelId="{2EEB72EE-F2E3-4065-8302-04B21E59F374}" type="presOf" srcId="{40823609-9E1F-477F-970E-0797297793BB}" destId="{25CE82D9-9946-4501-ADAF-4D9AD60E2680}" srcOrd="0" destOrd="0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43C157FE-ED4E-4D6E-826E-A241C6870233}" type="presParOf" srcId="{698EA119-0AA3-4DA2-993B-2B610C8DC3B2}" destId="{385953E8-A4B7-4A5B-ABF1-AE499D5EDF7C}" srcOrd="0" destOrd="0" presId="urn:microsoft.com/office/officeart/2005/8/layout/vList5"/>
    <dgm:cxn modelId="{031C2273-37CC-4840-8449-A6B7FB4FCBBF}" type="presParOf" srcId="{385953E8-A4B7-4A5B-ABF1-AE499D5EDF7C}" destId="{25CE82D9-9946-4501-ADAF-4D9AD60E2680}" srcOrd="0" destOrd="0" presId="urn:microsoft.com/office/officeart/2005/8/layout/vList5"/>
    <dgm:cxn modelId="{972751E7-D923-4F17-8F97-92C5865DB87E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>
              <a:latin typeface="Arial"/>
              <a:cs typeface="Arial"/>
            </a:rPr>
            <a:t>2000000 человек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>
              <a:latin typeface="Arial"/>
              <a:cs typeface="Arial"/>
            </a:rPr>
            <a:t>750000 человек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0 человек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SOM</a:t>
          </a:r>
        </a:p>
        <a:p>
          <a:r>
            <a:rPr lang="ru-RU" sz="1000" b="1" dirty="0">
              <a:solidFill>
                <a:schemeClr val="tx1"/>
              </a:solidFill>
              <a:latin typeface="Arial"/>
              <a:cs typeface="Arial"/>
            </a:rPr>
            <a:t>60 человек</a:t>
          </a:r>
          <a:endParaRPr lang="ru-RU" sz="1000" b="1" dirty="0">
            <a:solidFill>
              <a:schemeClr val="tx1"/>
            </a:solidFill>
          </a:endParaRP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87AC992E-72C3-4D7F-A44D-8ABA6D4898D1}" type="presOf" srcId="{A5C99BE3-4D64-4E7A-B18B-8B213C86CDEC}" destId="{71F9D321-AD24-4B2F-9858-808383740F5B}" srcOrd="0" destOrd="0" presId="urn:microsoft.com/office/officeart/2005/8/layout/venn2"/>
    <dgm:cxn modelId="{0ABF6332-DE5C-4F20-BA79-55D8B37E0BE7}" type="presOf" srcId="{A5C99BE3-4D64-4E7A-B18B-8B213C86CDEC}" destId="{1BAB291C-2D12-4C6C-AF57-8F3D2971ECEF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70D6A3F-8760-4171-BFEF-5635A1364BCD}" type="presOf" srcId="{37AF65A7-7E5E-427D-BA82-D110CBC1AE77}" destId="{F4F73ED0-32D2-41A1-B72D-C2D81FC80C1A}" srcOrd="0" destOrd="0" presId="urn:microsoft.com/office/officeart/2005/8/layout/venn2"/>
    <dgm:cxn modelId="{9475954C-8C25-4025-AC73-CB77562E0CF7}" type="presOf" srcId="{4B8D2A1B-1AF5-4C7B-861F-7B6A3BC87275}" destId="{C12AB981-CE2A-46AD-A1EC-BC438E315F66}" srcOrd="0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E8385D71-3BFD-4C89-B97A-55FAF6E44D54}" type="presOf" srcId="{55BFBAC8-337F-499E-9BC4-6FD1736C15A7}" destId="{0AA7055B-6A39-42CE-9DAA-F774E35C7CE0}" srcOrd="0" destOrd="0" presId="urn:microsoft.com/office/officeart/2005/8/layout/venn2"/>
    <dgm:cxn modelId="{32B0B185-ECB3-4144-949C-538B299ACDE3}" type="presOf" srcId="{0818C206-01D3-42CA-8284-93BDB68F62D6}" destId="{E9939ED1-4562-48D9-BE1C-4783B0C5CCC3}" srcOrd="1" destOrd="0" presId="urn:microsoft.com/office/officeart/2005/8/layout/venn2"/>
    <dgm:cxn modelId="{86CF56A4-6661-4601-9115-B1A3C3BDE8FE}" type="presOf" srcId="{4B8D2A1B-1AF5-4C7B-861F-7B6A3BC87275}" destId="{35FD8772-767A-40C1-9DBC-28B8FDCDD168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4DC50CF9-49D0-4132-985A-34F7C1FC66B5}" type="presOf" srcId="{37AF65A7-7E5E-427D-BA82-D110CBC1AE77}" destId="{2C29A3DA-C316-42BB-A5C2-535CBF0E275C}" srcOrd="1" destOrd="0" presId="urn:microsoft.com/office/officeart/2005/8/layout/venn2"/>
    <dgm:cxn modelId="{2EC39BF9-48C5-4B47-8E23-62572F220332}" type="presOf" srcId="{0818C206-01D3-42CA-8284-93BDB68F62D6}" destId="{A493D662-2D6B-4213-8BCC-C3E77744DC58}" srcOrd="0" destOrd="0" presId="urn:microsoft.com/office/officeart/2005/8/layout/venn2"/>
    <dgm:cxn modelId="{7730C82D-9745-4E86-8615-8E7E7C90FDC8}" type="presParOf" srcId="{0AA7055B-6A39-42CE-9DAA-F774E35C7CE0}" destId="{BC414194-CF75-48E5-A718-61A934C9264C}" srcOrd="0" destOrd="0" presId="urn:microsoft.com/office/officeart/2005/8/layout/venn2"/>
    <dgm:cxn modelId="{C692A04A-E1CC-41E5-81CC-2CADE95F9F7C}" type="presParOf" srcId="{BC414194-CF75-48E5-A718-61A934C9264C}" destId="{A493D662-2D6B-4213-8BCC-C3E77744DC58}" srcOrd="0" destOrd="0" presId="urn:microsoft.com/office/officeart/2005/8/layout/venn2"/>
    <dgm:cxn modelId="{291D015C-D132-4219-A894-7607AD1D3BBF}" type="presParOf" srcId="{BC414194-CF75-48E5-A718-61A934C9264C}" destId="{E9939ED1-4562-48D9-BE1C-4783B0C5CCC3}" srcOrd="1" destOrd="0" presId="urn:microsoft.com/office/officeart/2005/8/layout/venn2"/>
    <dgm:cxn modelId="{CD6308BD-21F8-4F01-B432-C9615CFCC051}" type="presParOf" srcId="{0AA7055B-6A39-42CE-9DAA-F774E35C7CE0}" destId="{2D8272D6-E575-4238-A0D6-5D8B76F9C1BD}" srcOrd="1" destOrd="0" presId="urn:microsoft.com/office/officeart/2005/8/layout/venn2"/>
    <dgm:cxn modelId="{2BC978D4-C71D-4250-B8CB-89FAB82E8810}" type="presParOf" srcId="{2D8272D6-E575-4238-A0D6-5D8B76F9C1BD}" destId="{71F9D321-AD24-4B2F-9858-808383740F5B}" srcOrd="0" destOrd="0" presId="urn:microsoft.com/office/officeart/2005/8/layout/venn2"/>
    <dgm:cxn modelId="{D122FDEC-C9F1-4BFD-8E74-7D4A70990ACC}" type="presParOf" srcId="{2D8272D6-E575-4238-A0D6-5D8B76F9C1BD}" destId="{1BAB291C-2D12-4C6C-AF57-8F3D2971ECEF}" srcOrd="1" destOrd="0" presId="urn:microsoft.com/office/officeart/2005/8/layout/venn2"/>
    <dgm:cxn modelId="{7502CF0F-7A00-4035-A477-05952085392F}" type="presParOf" srcId="{0AA7055B-6A39-42CE-9DAA-F774E35C7CE0}" destId="{7B9134C8-35FA-4C35-943A-88376E3E58B3}" srcOrd="2" destOrd="0" presId="urn:microsoft.com/office/officeart/2005/8/layout/venn2"/>
    <dgm:cxn modelId="{60D7C779-9001-49F8-B81C-5B9F69F62FFD}" type="presParOf" srcId="{7B9134C8-35FA-4C35-943A-88376E3E58B3}" destId="{F4F73ED0-32D2-41A1-B72D-C2D81FC80C1A}" srcOrd="0" destOrd="0" presId="urn:microsoft.com/office/officeart/2005/8/layout/venn2"/>
    <dgm:cxn modelId="{C8F70381-B10A-4739-A3CF-9D9D230C69A8}" type="presParOf" srcId="{7B9134C8-35FA-4C35-943A-88376E3E58B3}" destId="{2C29A3DA-C316-42BB-A5C2-535CBF0E275C}" srcOrd="1" destOrd="0" presId="urn:microsoft.com/office/officeart/2005/8/layout/venn2"/>
    <dgm:cxn modelId="{5987D4D0-F21B-417C-88B7-B24A2882E181}" type="presParOf" srcId="{0AA7055B-6A39-42CE-9DAA-F774E35C7CE0}" destId="{92275A94-14E9-4F05-A906-105908E0C9A4}" srcOrd="3" destOrd="0" presId="urn:microsoft.com/office/officeart/2005/8/layout/venn2"/>
    <dgm:cxn modelId="{F27DF20F-094F-469C-A8D5-AF220A78CCC0}" type="presParOf" srcId="{92275A94-14E9-4F05-A906-105908E0C9A4}" destId="{C12AB981-CE2A-46AD-A1EC-BC438E315F66}" srcOrd="0" destOrd="0" presId="urn:microsoft.com/office/officeart/2005/8/layout/venn2"/>
    <dgm:cxn modelId="{13AEBCBF-82A1-440D-B32A-B38EB8DC9143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Умные устройства, следящие за здоровьем человека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Консервативные граждане, которые будут противиться прогрессу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Xiaomi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Samsung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Эксклюзивность на территории РФ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Доставка по всей России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F52A27BD-C51B-4134-A57B-18D9338EDBE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Mirror sport</a:t>
          </a:r>
          <a:endParaRPr lang="ru-RU" dirty="0"/>
        </a:p>
      </dgm:t>
    </dgm:pt>
    <dgm:pt modelId="{06F0F55B-C1D4-4984-ADC5-18DAD5327A42}" type="parTrans" cxnId="{3BC53B2F-0027-4240-9F0B-97B6374CD7C4}">
      <dgm:prSet/>
      <dgm:spPr/>
    </dgm:pt>
    <dgm:pt modelId="{039ED996-FA2D-4A37-A4CD-186C0BB0584A}" type="sibTrans" cxnId="{3BC53B2F-0027-4240-9F0B-97B6374CD7C4}">
      <dgm:prSet/>
      <dgm:spPr/>
    </dgm:pt>
    <dgm:pt modelId="{7C7F30EA-06A1-42C4-B1E0-6A99F825B3F0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LG</a:t>
          </a:r>
          <a:endParaRPr lang="ru-RU" dirty="0"/>
        </a:p>
      </dgm:t>
    </dgm:pt>
    <dgm:pt modelId="{23357714-8098-4CBC-8087-DB12EE663EBA}" type="parTrans" cxnId="{09D8A667-2BBE-41F8-90CF-99D5494A19BD}">
      <dgm:prSet/>
      <dgm:spPr/>
    </dgm:pt>
    <dgm:pt modelId="{F6879901-4A3C-4220-A400-298946A87244}" type="sibTrans" cxnId="{09D8A667-2BBE-41F8-90CF-99D5494A19BD}">
      <dgm:prSet/>
      <dgm:spPr/>
    </dgm:pt>
    <dgm:pt modelId="{1F17FB5C-C376-42C7-8A24-67CC91F6C0B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450F1CF4-9CFC-4096-A5F1-E380723DEFF6}" type="parTrans" cxnId="{972B039F-E7BA-4094-8110-BDD6B5337567}">
      <dgm:prSet/>
      <dgm:spPr/>
    </dgm:pt>
    <dgm:pt modelId="{B5822F99-7841-4C1C-B339-A11E26138A9E}" type="sibTrans" cxnId="{972B039F-E7BA-4094-8110-BDD6B5337567}">
      <dgm:prSet/>
      <dgm:spPr/>
    </dgm:pt>
    <dgm:pt modelId="{F9E0C1ED-CADA-4F6C-AA98-19F4F38FD5F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Длительная гарантия</a:t>
          </a:r>
        </a:p>
      </dgm:t>
    </dgm:pt>
    <dgm:pt modelId="{369B1F18-F91D-40F2-94F7-19D6703DE597}" type="parTrans" cxnId="{9E9D67EF-56BF-4B91-B66B-9B10FA2A08E8}">
      <dgm:prSet/>
      <dgm:spPr/>
    </dgm:pt>
    <dgm:pt modelId="{F5CB5A44-A3BB-4A45-B175-356E6098519B}" type="sibTrans" cxnId="{9E9D67EF-56BF-4B91-B66B-9B10FA2A08E8}">
      <dgm:prSet/>
      <dgm:spPr/>
    </dgm:pt>
    <dgm:pt modelId="{B21D8AB9-2FEC-4067-8B4B-0EAFFA10743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Надежные поставщики</a:t>
          </a:r>
        </a:p>
      </dgm:t>
    </dgm:pt>
    <dgm:pt modelId="{B8FB7E29-C568-4508-8A7A-BB413DF16F18}" type="parTrans" cxnId="{05D513C9-2D0E-4BF3-A80C-BBA5C32663D6}">
      <dgm:prSet/>
      <dgm:spPr/>
    </dgm:pt>
    <dgm:pt modelId="{9AA2BD45-63F1-421A-A310-D004A0F2503C}" type="sibTrans" cxnId="{05D513C9-2D0E-4BF3-A80C-BBA5C32663D6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C520604-9F03-41CA-A4BB-2504939E3C95}" type="presOf" srcId="{1F17FB5C-C376-42C7-8A24-67CC91F6C0B2}" destId="{400F4E5D-F016-41EA-97FB-BF5BA36522C2}" srcOrd="0" destOrd="4" presId="urn:microsoft.com/office/officeart/2005/8/layout/hList1"/>
    <dgm:cxn modelId="{957AC111-E044-4036-A393-5F2BB10E1F50}" type="presOf" srcId="{C1DCF8D2-41C8-416E-B988-A9BFE3AC37E6}" destId="{869E6585-1C72-4E82-914E-39E2C4E28665}" srcOrd="0" destOrd="0" presId="urn:microsoft.com/office/officeart/2005/8/layout/hList1"/>
    <dgm:cxn modelId="{C6509121-1554-47EE-BAF9-B063A0E05B1A}" type="presOf" srcId="{377675BF-60C8-4DBD-A646-E86AA93ABE52}" destId="{B206DAC4-D1DF-4053-8506-5DE426BC8BEF}" srcOrd="0" destOrd="0" presId="urn:microsoft.com/office/officeart/2005/8/layout/hList1"/>
    <dgm:cxn modelId="{A20FF922-F99B-490A-B4A3-F12EA15023A4}" type="presOf" srcId="{8C35BD44-1BEF-4152-B737-36207728F3AA}" destId="{0C85A15E-56D2-44B3-8E52-7FFFB1AE2983}" srcOrd="0" destOrd="0" presId="urn:microsoft.com/office/officeart/2005/8/layout/hList1"/>
    <dgm:cxn modelId="{F8B75623-4375-4E7A-BAB4-5DF70EAA2546}" type="presOf" srcId="{F9E0C1ED-CADA-4F6C-AA98-19F4F38FD5F7}" destId="{0C85A15E-56D2-44B3-8E52-7FFFB1AE2983}" srcOrd="0" destOrd="2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3BC53B2F-0027-4240-9F0B-97B6374CD7C4}" srcId="{FD45624C-83CF-47B9-8EDE-C4DE60E9F279}" destId="{F52A27BD-C51B-4134-A57B-18D9338EDBE2}" srcOrd="2" destOrd="0" parTransId="{06F0F55B-C1D4-4984-ADC5-18DAD5327A42}" sibTransId="{039ED996-FA2D-4A37-A4CD-186C0BB0584A}"/>
    <dgm:cxn modelId="{56BC7632-AAD3-4F19-BF54-1ADF4E4D2FC1}" type="presOf" srcId="{8E49249E-D487-4D9F-ACF1-780CF7A785B8}" destId="{CA0ACA70-C3D6-4950-A293-826CA31D4D77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09D8A667-2BBE-41F8-90CF-99D5494A19BD}" srcId="{FD45624C-83CF-47B9-8EDE-C4DE60E9F279}" destId="{7C7F30EA-06A1-42C4-B1E0-6A99F825B3F0}" srcOrd="3" destOrd="0" parTransId="{23357714-8098-4CBC-8087-DB12EE663EBA}" sibTransId="{F6879901-4A3C-4220-A400-298946A87244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22ACBF6A-EAC0-4C41-90C4-4E3D0FC799A5}" type="presOf" srcId="{B21D8AB9-2FEC-4067-8B4B-0EAFFA107433}" destId="{0C85A15E-56D2-44B3-8E52-7FFFB1AE2983}" srcOrd="0" destOrd="3" presId="urn:microsoft.com/office/officeart/2005/8/layout/hList1"/>
    <dgm:cxn modelId="{3AB32F6D-35DD-48E4-B989-CC0F3B2D3992}" type="presOf" srcId="{7C7F30EA-06A1-42C4-B1E0-6A99F825B3F0}" destId="{400F4E5D-F016-41EA-97FB-BF5BA36522C2}" srcOrd="0" destOrd="3" presId="urn:microsoft.com/office/officeart/2005/8/layout/hList1"/>
    <dgm:cxn modelId="{C39A5173-A670-4B25-AF74-63A12F8ABF55}" type="presOf" srcId="{2883D5F5-E7FF-401B-8EC6-F928AFB44B13}" destId="{400F4E5D-F016-41EA-97FB-BF5BA36522C2}" srcOrd="0" destOrd="0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1499D39E-1C27-4B40-A0C7-B699AC7ABF96}" type="presOf" srcId="{FD45624C-83CF-47B9-8EDE-C4DE60E9F279}" destId="{34E68AF3-FEED-4A3D-869A-6E2B7BBFBA4D}" srcOrd="0" destOrd="0" presId="urn:microsoft.com/office/officeart/2005/8/layout/hList1"/>
    <dgm:cxn modelId="{972B039F-E7BA-4094-8110-BDD6B5337567}" srcId="{FD45624C-83CF-47B9-8EDE-C4DE60E9F279}" destId="{1F17FB5C-C376-42C7-8A24-67CC91F6C0B2}" srcOrd="4" destOrd="0" parTransId="{450F1CF4-9CFC-4096-A5F1-E380723DEFF6}" sibTransId="{B5822F99-7841-4C1C-B339-A11E26138A9E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E5E598AE-8CA6-49AA-B1AC-64DE2F5EF1D3}" type="presOf" srcId="{E9C0C10C-D089-4C45-8689-1A221423929E}" destId="{0C85A15E-56D2-44B3-8E52-7FFFB1AE2983}" srcOrd="0" destOrd="1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8F74EB0-14F6-49FC-8003-74AC6D4AFC57}" type="presOf" srcId="{70FEF942-57F6-4407-9CA8-343290DE9E26}" destId="{400F4E5D-F016-41EA-97FB-BF5BA36522C2}" srcOrd="0" destOrd="1" presId="urn:microsoft.com/office/officeart/2005/8/layout/hList1"/>
    <dgm:cxn modelId="{AFE692BB-C7AA-46DD-BE9C-06624B8B20D9}" type="presOf" srcId="{440AE72F-6F96-46F5-AAA1-B129294D9E3F}" destId="{B206DAC4-D1DF-4053-8506-5DE426BC8BEF}" srcOrd="0" destOrd="1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05D513C9-2D0E-4BF3-A80C-BBA5C32663D6}" srcId="{C1DCF8D2-41C8-416E-B988-A9BFE3AC37E6}" destId="{B21D8AB9-2FEC-4067-8B4B-0EAFFA107433}" srcOrd="3" destOrd="0" parTransId="{B8FB7E29-C568-4508-8A7A-BB413DF16F18}" sibTransId="{9AA2BD45-63F1-421A-A310-D004A0F2503C}"/>
    <dgm:cxn modelId="{E62DCFD0-A379-4051-908B-A75EB8C98E3B}" type="presOf" srcId="{861A968E-9660-4770-82EB-9C2FFC889440}" destId="{69089CAB-F69C-48F1-B73A-68DA3AB2CB28}" srcOrd="0" destOrd="0" presId="urn:microsoft.com/office/officeart/2005/8/layout/hList1"/>
    <dgm:cxn modelId="{466A6FD4-DB44-4F76-B051-F9709A8968B9}" type="presOf" srcId="{F52A27BD-C51B-4134-A57B-18D9338EDBE2}" destId="{400F4E5D-F016-41EA-97FB-BF5BA36522C2}" srcOrd="0" destOrd="2" presId="urn:microsoft.com/office/officeart/2005/8/layout/hList1"/>
    <dgm:cxn modelId="{9E9D67EF-56BF-4B91-B66B-9B10FA2A08E8}" srcId="{C1DCF8D2-41C8-416E-B988-A9BFE3AC37E6}" destId="{F9E0C1ED-CADA-4F6C-AA98-19F4F38FD5F7}" srcOrd="2" destOrd="0" parTransId="{369B1F18-F91D-40F2-94F7-19D6703DE597}" sibTransId="{F5CB5A44-A3BB-4A45-B175-356E6098519B}"/>
    <dgm:cxn modelId="{7B63E671-A592-46E7-A7AE-D2EA68DF39F6}" type="presParOf" srcId="{CA0ACA70-C3D6-4950-A293-826CA31D4D77}" destId="{77421869-CF36-491C-BA53-1F920B19AEB1}" srcOrd="0" destOrd="0" presId="urn:microsoft.com/office/officeart/2005/8/layout/hList1"/>
    <dgm:cxn modelId="{54957F0D-29C9-4353-BB7D-186D4E5EE6D2}" type="presParOf" srcId="{77421869-CF36-491C-BA53-1F920B19AEB1}" destId="{69089CAB-F69C-48F1-B73A-68DA3AB2CB28}" srcOrd="0" destOrd="0" presId="urn:microsoft.com/office/officeart/2005/8/layout/hList1"/>
    <dgm:cxn modelId="{78CC6A2C-0A72-45B9-A346-FD2CBF7DE937}" type="presParOf" srcId="{77421869-CF36-491C-BA53-1F920B19AEB1}" destId="{B206DAC4-D1DF-4053-8506-5DE426BC8BEF}" srcOrd="1" destOrd="0" presId="urn:microsoft.com/office/officeart/2005/8/layout/hList1"/>
    <dgm:cxn modelId="{0CF2A350-AA0C-4B0C-8727-D4D7157F9C33}" type="presParOf" srcId="{CA0ACA70-C3D6-4950-A293-826CA31D4D77}" destId="{4538DDEF-FF29-49EA-B0F6-2B2B7EFBE06A}" srcOrd="1" destOrd="0" presId="urn:microsoft.com/office/officeart/2005/8/layout/hList1"/>
    <dgm:cxn modelId="{B5660ED7-5C23-421D-A323-F9894D7C671D}" type="presParOf" srcId="{CA0ACA70-C3D6-4950-A293-826CA31D4D77}" destId="{5458525B-D6B1-444E-BD3E-33F2D6911EC5}" srcOrd="2" destOrd="0" presId="urn:microsoft.com/office/officeart/2005/8/layout/hList1"/>
    <dgm:cxn modelId="{DB176B19-3E76-46D8-8CA4-BAEAD21F41D6}" type="presParOf" srcId="{5458525B-D6B1-444E-BD3E-33F2D6911EC5}" destId="{34E68AF3-FEED-4A3D-869A-6E2B7BBFBA4D}" srcOrd="0" destOrd="0" presId="urn:microsoft.com/office/officeart/2005/8/layout/hList1"/>
    <dgm:cxn modelId="{2BE59041-C152-4E02-9196-EEDF3C3F9D34}" type="presParOf" srcId="{5458525B-D6B1-444E-BD3E-33F2D6911EC5}" destId="{400F4E5D-F016-41EA-97FB-BF5BA36522C2}" srcOrd="1" destOrd="0" presId="urn:microsoft.com/office/officeart/2005/8/layout/hList1"/>
    <dgm:cxn modelId="{1457711D-39C0-473C-9EB6-CBDCE36AD920}" type="presParOf" srcId="{CA0ACA70-C3D6-4950-A293-826CA31D4D77}" destId="{DE1CCA6C-0CB4-4F35-81EC-2A0957C7E3C7}" srcOrd="3" destOrd="0" presId="urn:microsoft.com/office/officeart/2005/8/layout/hList1"/>
    <dgm:cxn modelId="{43F1A451-2F6F-422F-8523-9862C612E222}" type="presParOf" srcId="{CA0ACA70-C3D6-4950-A293-826CA31D4D77}" destId="{157F03D9-AB27-4BEC-A1E6-85F2952B306D}" srcOrd="4" destOrd="0" presId="urn:microsoft.com/office/officeart/2005/8/layout/hList1"/>
    <dgm:cxn modelId="{B2E42A47-BDA8-425E-BEE7-81CCE234FF8E}" type="presParOf" srcId="{157F03D9-AB27-4BEC-A1E6-85F2952B306D}" destId="{869E6585-1C72-4E82-914E-39E2C4E28665}" srcOrd="0" destOrd="0" presId="urn:microsoft.com/office/officeart/2005/8/layout/hList1"/>
    <dgm:cxn modelId="{FE4D2CC2-61CB-40F8-8172-2CF79AB9218D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F06E44-FCE5-4AA2-A1B3-1957CD2B3B8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F76A0A-3FC5-43A5-8653-9AF8CE040EC7}">
      <dgm:prSet phldrT="[Текст]" custT="1"/>
      <dgm:spPr/>
      <dgm:t>
        <a:bodyPr/>
        <a:lstStyle/>
        <a:p>
          <a:r>
            <a:rPr lang="ru-RU" sz="1600" dirty="0"/>
            <a:t>Покупка зеркала</a:t>
          </a:r>
        </a:p>
      </dgm:t>
    </dgm:pt>
    <dgm:pt modelId="{72A6E952-0A79-47E0-92FC-086B9C34819B}" type="parTrans" cxnId="{0DC9C77B-2DBF-4A6C-81C2-AC4F18F229AB}">
      <dgm:prSet/>
      <dgm:spPr/>
      <dgm:t>
        <a:bodyPr/>
        <a:lstStyle/>
        <a:p>
          <a:endParaRPr lang="ru-RU"/>
        </a:p>
      </dgm:t>
    </dgm:pt>
    <dgm:pt modelId="{83513BBF-76F2-49C5-91D3-C4E7CC6EE0DB}" type="sibTrans" cxnId="{0DC9C77B-2DBF-4A6C-81C2-AC4F18F229AB}">
      <dgm:prSet/>
      <dgm:spPr/>
      <dgm:t>
        <a:bodyPr/>
        <a:lstStyle/>
        <a:p>
          <a:endParaRPr lang="ru-RU"/>
        </a:p>
      </dgm:t>
    </dgm:pt>
    <dgm:pt modelId="{4FF54828-6790-48A1-8A7B-A0C4E19E9592}">
      <dgm:prSet phldrT="[Текст]" custT="1"/>
      <dgm:spPr/>
      <dgm:t>
        <a:bodyPr/>
        <a:lstStyle/>
        <a:p>
          <a:r>
            <a:rPr lang="ru-RU" sz="1200" dirty="0"/>
            <a:t>Обустройство  зеркала гаджетами и электроникой</a:t>
          </a:r>
        </a:p>
      </dgm:t>
    </dgm:pt>
    <dgm:pt modelId="{A4C2F393-278C-46DC-A327-F2EB38BA528C}" type="parTrans" cxnId="{6E329445-62F8-4750-9C10-650B98555826}">
      <dgm:prSet/>
      <dgm:spPr/>
      <dgm:t>
        <a:bodyPr/>
        <a:lstStyle/>
        <a:p>
          <a:endParaRPr lang="ru-RU"/>
        </a:p>
      </dgm:t>
    </dgm:pt>
    <dgm:pt modelId="{5B99F17A-54C1-4433-BB66-B01755103564}" type="sibTrans" cxnId="{6E329445-62F8-4750-9C10-650B98555826}">
      <dgm:prSet/>
      <dgm:spPr/>
      <dgm:t>
        <a:bodyPr/>
        <a:lstStyle/>
        <a:p>
          <a:endParaRPr lang="ru-RU"/>
        </a:p>
      </dgm:t>
    </dgm:pt>
    <dgm:pt modelId="{84B9E66C-A4C9-4263-812B-89348B7613DA}">
      <dgm:prSet phldrT="[Текст]" custT="1"/>
      <dgm:spPr/>
      <dgm:t>
        <a:bodyPr/>
        <a:lstStyle/>
        <a:p>
          <a:r>
            <a:rPr lang="ru-RU" sz="1200" dirty="0"/>
            <a:t>Сбор готовой модели зеркала</a:t>
          </a:r>
        </a:p>
      </dgm:t>
    </dgm:pt>
    <dgm:pt modelId="{E870B177-1F8E-466D-B3DE-4E8C66E0CFD9}" type="parTrans" cxnId="{4DCBB209-43CA-483E-A6FC-452D10644174}">
      <dgm:prSet/>
      <dgm:spPr/>
      <dgm:t>
        <a:bodyPr/>
        <a:lstStyle/>
        <a:p>
          <a:endParaRPr lang="ru-RU"/>
        </a:p>
      </dgm:t>
    </dgm:pt>
    <dgm:pt modelId="{B6AF224C-A520-4304-938D-8F5077F8FC48}" type="sibTrans" cxnId="{4DCBB209-43CA-483E-A6FC-452D10644174}">
      <dgm:prSet/>
      <dgm:spPr/>
      <dgm:t>
        <a:bodyPr/>
        <a:lstStyle/>
        <a:p>
          <a:endParaRPr lang="ru-RU"/>
        </a:p>
      </dgm:t>
    </dgm:pt>
    <dgm:pt modelId="{70EC908D-6A93-4ABE-A18C-6A8A1056E825}">
      <dgm:prSet phldrT="[Текст]" custT="1"/>
      <dgm:spPr/>
      <dgm:t>
        <a:bodyPr/>
        <a:lstStyle/>
        <a:p>
          <a:r>
            <a:rPr lang="ru-RU" sz="1600" dirty="0"/>
            <a:t>Тестирование зеркала</a:t>
          </a:r>
        </a:p>
      </dgm:t>
    </dgm:pt>
    <dgm:pt modelId="{452AF66F-642B-445C-9C5F-CD8B505CDC66}" type="parTrans" cxnId="{8C519540-7A88-46DF-A448-EB625E79C8D6}">
      <dgm:prSet/>
      <dgm:spPr/>
      <dgm:t>
        <a:bodyPr/>
        <a:lstStyle/>
        <a:p>
          <a:endParaRPr lang="ru-RU"/>
        </a:p>
      </dgm:t>
    </dgm:pt>
    <dgm:pt modelId="{ECFE87A6-A962-42A9-8183-3C5E242A2792}" type="sibTrans" cxnId="{8C519540-7A88-46DF-A448-EB625E79C8D6}">
      <dgm:prSet/>
      <dgm:spPr/>
      <dgm:t>
        <a:bodyPr/>
        <a:lstStyle/>
        <a:p>
          <a:endParaRPr lang="ru-RU"/>
        </a:p>
      </dgm:t>
    </dgm:pt>
    <dgm:pt modelId="{290B837B-C338-4711-A151-CD90DF0A97EE}" type="pres">
      <dgm:prSet presAssocID="{D2F06E44-FCE5-4AA2-A1B3-1957CD2B3B87}" presName="cycle" presStyleCnt="0">
        <dgm:presLayoutVars>
          <dgm:dir/>
          <dgm:resizeHandles val="exact"/>
        </dgm:presLayoutVars>
      </dgm:prSet>
      <dgm:spPr/>
    </dgm:pt>
    <dgm:pt modelId="{7AE8F0A8-CFFC-4234-8244-75D880AEF61C}" type="pres">
      <dgm:prSet presAssocID="{AAF76A0A-3FC5-43A5-8653-9AF8CE040EC7}" presName="node" presStyleLbl="node1" presStyleIdx="0" presStyleCnt="4">
        <dgm:presLayoutVars>
          <dgm:bulletEnabled val="1"/>
        </dgm:presLayoutVars>
      </dgm:prSet>
      <dgm:spPr/>
    </dgm:pt>
    <dgm:pt modelId="{9E57861C-C30E-422E-ABF9-A273E233DBD8}" type="pres">
      <dgm:prSet presAssocID="{AAF76A0A-3FC5-43A5-8653-9AF8CE040EC7}" presName="spNode" presStyleCnt="0"/>
      <dgm:spPr/>
    </dgm:pt>
    <dgm:pt modelId="{EA1E18AE-2D65-423A-979D-F1C2F525C5BF}" type="pres">
      <dgm:prSet presAssocID="{83513BBF-76F2-49C5-91D3-C4E7CC6EE0DB}" presName="sibTrans" presStyleLbl="sibTrans1D1" presStyleIdx="0" presStyleCnt="4"/>
      <dgm:spPr/>
    </dgm:pt>
    <dgm:pt modelId="{80A19BCA-153C-4FF2-BE85-961E5E4E0B91}" type="pres">
      <dgm:prSet presAssocID="{4FF54828-6790-48A1-8A7B-A0C4E19E9592}" presName="node" presStyleLbl="node1" presStyleIdx="1" presStyleCnt="4">
        <dgm:presLayoutVars>
          <dgm:bulletEnabled val="1"/>
        </dgm:presLayoutVars>
      </dgm:prSet>
      <dgm:spPr/>
    </dgm:pt>
    <dgm:pt modelId="{DB9C2CC7-8C6C-4C9D-88FA-D40D5BF52795}" type="pres">
      <dgm:prSet presAssocID="{4FF54828-6790-48A1-8A7B-A0C4E19E9592}" presName="spNode" presStyleCnt="0"/>
      <dgm:spPr/>
    </dgm:pt>
    <dgm:pt modelId="{F5924ED3-CA99-45FF-8491-2AE4DD0876F3}" type="pres">
      <dgm:prSet presAssocID="{5B99F17A-54C1-4433-BB66-B01755103564}" presName="sibTrans" presStyleLbl="sibTrans1D1" presStyleIdx="1" presStyleCnt="4"/>
      <dgm:spPr/>
    </dgm:pt>
    <dgm:pt modelId="{F0CD1C0F-FD22-45D5-841E-0A78E3317288}" type="pres">
      <dgm:prSet presAssocID="{84B9E66C-A4C9-4263-812B-89348B7613DA}" presName="node" presStyleLbl="node1" presStyleIdx="2" presStyleCnt="4">
        <dgm:presLayoutVars>
          <dgm:bulletEnabled val="1"/>
        </dgm:presLayoutVars>
      </dgm:prSet>
      <dgm:spPr/>
    </dgm:pt>
    <dgm:pt modelId="{DCADEBF1-D49B-4799-A714-388A1775D725}" type="pres">
      <dgm:prSet presAssocID="{84B9E66C-A4C9-4263-812B-89348B7613DA}" presName="spNode" presStyleCnt="0"/>
      <dgm:spPr/>
    </dgm:pt>
    <dgm:pt modelId="{F8112C86-9131-43B1-82F8-13103F5B17E7}" type="pres">
      <dgm:prSet presAssocID="{B6AF224C-A520-4304-938D-8F5077F8FC48}" presName="sibTrans" presStyleLbl="sibTrans1D1" presStyleIdx="2" presStyleCnt="4"/>
      <dgm:spPr/>
    </dgm:pt>
    <dgm:pt modelId="{88311300-4FC0-429F-86F7-CC1198B0C2E2}" type="pres">
      <dgm:prSet presAssocID="{70EC908D-6A93-4ABE-A18C-6A8A1056E825}" presName="node" presStyleLbl="node1" presStyleIdx="3" presStyleCnt="4">
        <dgm:presLayoutVars>
          <dgm:bulletEnabled val="1"/>
        </dgm:presLayoutVars>
      </dgm:prSet>
      <dgm:spPr/>
    </dgm:pt>
    <dgm:pt modelId="{63243970-6B12-4B4C-8A99-5FF5C895747B}" type="pres">
      <dgm:prSet presAssocID="{70EC908D-6A93-4ABE-A18C-6A8A1056E825}" presName="spNode" presStyleCnt="0"/>
      <dgm:spPr/>
    </dgm:pt>
    <dgm:pt modelId="{92E5BD4C-108D-4B99-9C62-DB0952B72B57}" type="pres">
      <dgm:prSet presAssocID="{ECFE87A6-A962-42A9-8183-3C5E242A2792}" presName="sibTrans" presStyleLbl="sibTrans1D1" presStyleIdx="3" presStyleCnt="4"/>
      <dgm:spPr/>
    </dgm:pt>
  </dgm:ptLst>
  <dgm:cxnLst>
    <dgm:cxn modelId="{4DCBB209-43CA-483E-A6FC-452D10644174}" srcId="{D2F06E44-FCE5-4AA2-A1B3-1957CD2B3B87}" destId="{84B9E66C-A4C9-4263-812B-89348B7613DA}" srcOrd="2" destOrd="0" parTransId="{E870B177-1F8E-466D-B3DE-4E8C66E0CFD9}" sibTransId="{B6AF224C-A520-4304-938D-8F5077F8FC48}"/>
    <dgm:cxn modelId="{46F0070D-11F8-4A30-B2AA-5D8D7CFAC04B}" type="presOf" srcId="{ECFE87A6-A962-42A9-8183-3C5E242A2792}" destId="{92E5BD4C-108D-4B99-9C62-DB0952B72B57}" srcOrd="0" destOrd="0" presId="urn:microsoft.com/office/officeart/2005/8/layout/cycle5"/>
    <dgm:cxn modelId="{77246838-F3CE-493A-BD0F-21880E19324D}" type="presOf" srcId="{84B9E66C-A4C9-4263-812B-89348B7613DA}" destId="{F0CD1C0F-FD22-45D5-841E-0A78E3317288}" srcOrd="0" destOrd="0" presId="urn:microsoft.com/office/officeart/2005/8/layout/cycle5"/>
    <dgm:cxn modelId="{8C519540-7A88-46DF-A448-EB625E79C8D6}" srcId="{D2F06E44-FCE5-4AA2-A1B3-1957CD2B3B87}" destId="{70EC908D-6A93-4ABE-A18C-6A8A1056E825}" srcOrd="3" destOrd="0" parTransId="{452AF66F-642B-445C-9C5F-CD8B505CDC66}" sibTransId="{ECFE87A6-A962-42A9-8183-3C5E242A2792}"/>
    <dgm:cxn modelId="{6168AE44-8E24-451E-B3F7-0FC054741480}" type="presOf" srcId="{B6AF224C-A520-4304-938D-8F5077F8FC48}" destId="{F8112C86-9131-43B1-82F8-13103F5B17E7}" srcOrd="0" destOrd="0" presId="urn:microsoft.com/office/officeart/2005/8/layout/cycle5"/>
    <dgm:cxn modelId="{6E329445-62F8-4750-9C10-650B98555826}" srcId="{D2F06E44-FCE5-4AA2-A1B3-1957CD2B3B87}" destId="{4FF54828-6790-48A1-8A7B-A0C4E19E9592}" srcOrd="1" destOrd="0" parTransId="{A4C2F393-278C-46DC-A327-F2EB38BA528C}" sibTransId="{5B99F17A-54C1-4433-BB66-B01755103564}"/>
    <dgm:cxn modelId="{DE43BA47-E886-430D-857E-E86CE19D24C0}" type="presOf" srcId="{5B99F17A-54C1-4433-BB66-B01755103564}" destId="{F5924ED3-CA99-45FF-8491-2AE4DD0876F3}" srcOrd="0" destOrd="0" presId="urn:microsoft.com/office/officeart/2005/8/layout/cycle5"/>
    <dgm:cxn modelId="{B501814A-0727-4EB4-BA5F-2ABB171E8664}" type="presOf" srcId="{4FF54828-6790-48A1-8A7B-A0C4E19E9592}" destId="{80A19BCA-153C-4FF2-BE85-961E5E4E0B91}" srcOrd="0" destOrd="0" presId="urn:microsoft.com/office/officeart/2005/8/layout/cycle5"/>
    <dgm:cxn modelId="{A3574F4F-61BF-4BDF-B2A0-E64F6101BE6F}" type="presOf" srcId="{83513BBF-76F2-49C5-91D3-C4E7CC6EE0DB}" destId="{EA1E18AE-2D65-423A-979D-F1C2F525C5BF}" srcOrd="0" destOrd="0" presId="urn:microsoft.com/office/officeart/2005/8/layout/cycle5"/>
    <dgm:cxn modelId="{0DC9C77B-2DBF-4A6C-81C2-AC4F18F229AB}" srcId="{D2F06E44-FCE5-4AA2-A1B3-1957CD2B3B87}" destId="{AAF76A0A-3FC5-43A5-8653-9AF8CE040EC7}" srcOrd="0" destOrd="0" parTransId="{72A6E952-0A79-47E0-92FC-086B9C34819B}" sibTransId="{83513BBF-76F2-49C5-91D3-C4E7CC6EE0DB}"/>
    <dgm:cxn modelId="{ECDA73A8-5F47-4DD9-9F40-B7899E586ED8}" type="presOf" srcId="{70EC908D-6A93-4ABE-A18C-6A8A1056E825}" destId="{88311300-4FC0-429F-86F7-CC1198B0C2E2}" srcOrd="0" destOrd="0" presId="urn:microsoft.com/office/officeart/2005/8/layout/cycle5"/>
    <dgm:cxn modelId="{F5109BC3-FB3D-490A-BECD-2E929F333C2F}" type="presOf" srcId="{D2F06E44-FCE5-4AA2-A1B3-1957CD2B3B87}" destId="{290B837B-C338-4711-A151-CD90DF0A97EE}" srcOrd="0" destOrd="0" presId="urn:microsoft.com/office/officeart/2005/8/layout/cycle5"/>
    <dgm:cxn modelId="{74DB9FE7-829F-4F1D-97AF-2089C16BEE7D}" type="presOf" srcId="{AAF76A0A-3FC5-43A5-8653-9AF8CE040EC7}" destId="{7AE8F0A8-CFFC-4234-8244-75D880AEF61C}" srcOrd="0" destOrd="0" presId="urn:microsoft.com/office/officeart/2005/8/layout/cycle5"/>
    <dgm:cxn modelId="{0AE921C9-D1E6-44B3-9AC2-8C9F89E989DB}" type="presParOf" srcId="{290B837B-C338-4711-A151-CD90DF0A97EE}" destId="{7AE8F0A8-CFFC-4234-8244-75D880AEF61C}" srcOrd="0" destOrd="0" presId="urn:microsoft.com/office/officeart/2005/8/layout/cycle5"/>
    <dgm:cxn modelId="{6A2605B8-5649-4E28-AD43-47660FA51684}" type="presParOf" srcId="{290B837B-C338-4711-A151-CD90DF0A97EE}" destId="{9E57861C-C30E-422E-ABF9-A273E233DBD8}" srcOrd="1" destOrd="0" presId="urn:microsoft.com/office/officeart/2005/8/layout/cycle5"/>
    <dgm:cxn modelId="{49E7B4EB-6500-4B9F-BE60-9D8F015FF69A}" type="presParOf" srcId="{290B837B-C338-4711-A151-CD90DF0A97EE}" destId="{EA1E18AE-2D65-423A-979D-F1C2F525C5BF}" srcOrd="2" destOrd="0" presId="urn:microsoft.com/office/officeart/2005/8/layout/cycle5"/>
    <dgm:cxn modelId="{FC906D20-3EF6-4ECC-8ABC-AF6E848BA4C0}" type="presParOf" srcId="{290B837B-C338-4711-A151-CD90DF0A97EE}" destId="{80A19BCA-153C-4FF2-BE85-961E5E4E0B91}" srcOrd="3" destOrd="0" presId="urn:microsoft.com/office/officeart/2005/8/layout/cycle5"/>
    <dgm:cxn modelId="{1D6B7943-A91F-4147-A797-E66F62AD5FD8}" type="presParOf" srcId="{290B837B-C338-4711-A151-CD90DF0A97EE}" destId="{DB9C2CC7-8C6C-4C9D-88FA-D40D5BF52795}" srcOrd="4" destOrd="0" presId="urn:microsoft.com/office/officeart/2005/8/layout/cycle5"/>
    <dgm:cxn modelId="{D4542C0B-02D3-44E2-9525-8114D7B5F15E}" type="presParOf" srcId="{290B837B-C338-4711-A151-CD90DF0A97EE}" destId="{F5924ED3-CA99-45FF-8491-2AE4DD0876F3}" srcOrd="5" destOrd="0" presId="urn:microsoft.com/office/officeart/2005/8/layout/cycle5"/>
    <dgm:cxn modelId="{C5D278B4-616C-44E3-8B3F-B6FAB477D22F}" type="presParOf" srcId="{290B837B-C338-4711-A151-CD90DF0A97EE}" destId="{F0CD1C0F-FD22-45D5-841E-0A78E3317288}" srcOrd="6" destOrd="0" presId="urn:microsoft.com/office/officeart/2005/8/layout/cycle5"/>
    <dgm:cxn modelId="{303AAC45-A979-4D21-AF58-EFF99A43B7EF}" type="presParOf" srcId="{290B837B-C338-4711-A151-CD90DF0A97EE}" destId="{DCADEBF1-D49B-4799-A714-388A1775D725}" srcOrd="7" destOrd="0" presId="urn:microsoft.com/office/officeart/2005/8/layout/cycle5"/>
    <dgm:cxn modelId="{B4EC58B7-0244-42EB-AB13-0CB0E564864E}" type="presParOf" srcId="{290B837B-C338-4711-A151-CD90DF0A97EE}" destId="{F8112C86-9131-43B1-82F8-13103F5B17E7}" srcOrd="8" destOrd="0" presId="urn:microsoft.com/office/officeart/2005/8/layout/cycle5"/>
    <dgm:cxn modelId="{78DFA126-0900-4F57-972C-0DF91C495709}" type="presParOf" srcId="{290B837B-C338-4711-A151-CD90DF0A97EE}" destId="{88311300-4FC0-429F-86F7-CC1198B0C2E2}" srcOrd="9" destOrd="0" presId="urn:microsoft.com/office/officeart/2005/8/layout/cycle5"/>
    <dgm:cxn modelId="{2AECABA8-9506-414C-BCC5-F135FA00B61E}" type="presParOf" srcId="{290B837B-C338-4711-A151-CD90DF0A97EE}" destId="{63243970-6B12-4B4C-8A99-5FF5C895747B}" srcOrd="10" destOrd="0" presId="urn:microsoft.com/office/officeart/2005/8/layout/cycle5"/>
    <dgm:cxn modelId="{2EBB0789-3A46-4955-BA42-AEB961793A55}" type="presParOf" srcId="{290B837B-C338-4711-A151-CD90DF0A97EE}" destId="{92E5BD4C-108D-4B99-9C62-DB0952B72B57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217080" y="-1935348"/>
          <a:ext cx="1333695" cy="55378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700" kern="1200" dirty="0"/>
            <a:t>Отсутствие квалифицированных тренеров по фитнесу</a:t>
          </a:r>
        </a:p>
      </dsp:txBody>
      <dsp:txXfrm rot="-5400000">
        <a:off x="3115020" y="231818"/>
        <a:ext cx="5472709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115020" cy="16671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Владельцы спортивных залов</a:t>
          </a:r>
        </a:p>
      </dsp:txBody>
      <dsp:txXfrm>
        <a:off x="81382" y="81382"/>
        <a:ext cx="2952256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217080" y="-1935348"/>
          <a:ext cx="1333695" cy="55378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Нехватка времени, чтобы добраться до спортивного зала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Нежелание заниматься на виду посторонних граждан</a:t>
          </a:r>
        </a:p>
      </dsp:txBody>
      <dsp:txXfrm rot="-5400000">
        <a:off x="3115020" y="231818"/>
        <a:ext cx="5472709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115020" cy="16671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Граждане, следящие за своим внешним видом (в частности, за фигурой)</a:t>
          </a:r>
        </a:p>
      </dsp:txBody>
      <dsp:txXfrm>
        <a:off x="81382" y="81382"/>
        <a:ext cx="2952256" cy="15043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/>
              <a:cs typeface="Arial"/>
            </a:rPr>
            <a:t>2000000 человек</a:t>
          </a:r>
          <a:endParaRPr lang="ru-RU" sz="1000" b="1" kern="1200" dirty="0"/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/>
              <a:cs typeface="Arial"/>
            </a:rPr>
            <a:t>750000 человек</a:t>
          </a:r>
          <a:endParaRPr lang="ru-RU" sz="1000" b="1" kern="1200" dirty="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0 человек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/>
              </a:solidFill>
              <a:latin typeface="Arial"/>
              <a:cs typeface="Arial"/>
            </a:rPr>
            <a:t>60 человек</a:t>
          </a:r>
          <a:endParaRPr lang="ru-RU" sz="1000" b="1" kern="1200" dirty="0">
            <a:solidFill>
              <a:schemeClr val="tx1"/>
            </a:solidFill>
          </a:endParaRPr>
        </a:p>
      </dsp:txBody>
      <dsp:txXfrm>
        <a:off x="2074774" y="3096804"/>
        <a:ext cx="1251298" cy="8848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96506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Конкуренты Продукты/Услуги</a:t>
          </a:r>
        </a:p>
      </dsp:txBody>
      <dsp:txXfrm>
        <a:off x="3137" y="96506"/>
        <a:ext cx="3059169" cy="861656"/>
      </dsp:txXfrm>
    </dsp:sp>
    <dsp:sp modelId="{B206DAC4-D1DF-4053-8506-5DE426BC8BEF}">
      <dsp:nvSpPr>
        <dsp:cNvPr id="0" name=""/>
        <dsp:cNvSpPr/>
      </dsp:nvSpPr>
      <dsp:spPr>
        <a:xfrm>
          <a:off x="0" y="900686"/>
          <a:ext cx="3059169" cy="370575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Умные устройства, следящие за здоровьем человека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Консервативные граждане, которые будут противиться прогрессу</a:t>
          </a:r>
        </a:p>
      </dsp:txBody>
      <dsp:txXfrm>
        <a:off x="0" y="900686"/>
        <a:ext cx="3059169" cy="3705750"/>
      </dsp:txXfrm>
    </dsp:sp>
    <dsp:sp modelId="{34E68AF3-FEED-4A3D-869A-6E2B7BBFBA4D}">
      <dsp:nvSpPr>
        <dsp:cNvPr id="0" name=""/>
        <dsp:cNvSpPr/>
      </dsp:nvSpPr>
      <dsp:spPr>
        <a:xfrm>
          <a:off x="3490590" y="96506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Фирмы конкуренты</a:t>
          </a:r>
        </a:p>
      </dsp:txBody>
      <dsp:txXfrm>
        <a:off x="3490590" y="96506"/>
        <a:ext cx="3059169" cy="861656"/>
      </dsp:txXfrm>
    </dsp:sp>
    <dsp:sp modelId="{400F4E5D-F016-41EA-97FB-BF5BA36522C2}">
      <dsp:nvSpPr>
        <dsp:cNvPr id="0" name=""/>
        <dsp:cNvSpPr/>
      </dsp:nvSpPr>
      <dsp:spPr>
        <a:xfrm>
          <a:off x="3490590" y="958162"/>
          <a:ext cx="3059169" cy="37057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Xiaomi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Samsung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Mirror sport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LG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500" kern="1200" dirty="0"/>
        </a:p>
      </dsp:txBody>
      <dsp:txXfrm>
        <a:off x="3490590" y="958162"/>
        <a:ext cx="3059169" cy="3705750"/>
      </dsp:txXfrm>
    </dsp:sp>
    <dsp:sp modelId="{869E6585-1C72-4E82-914E-39E2C4E28665}">
      <dsp:nvSpPr>
        <dsp:cNvPr id="0" name=""/>
        <dsp:cNvSpPr/>
      </dsp:nvSpPr>
      <dsp:spPr>
        <a:xfrm>
          <a:off x="6981180" y="89371"/>
          <a:ext cx="3059169" cy="86165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Наши преимущества</a:t>
          </a:r>
        </a:p>
      </dsp:txBody>
      <dsp:txXfrm>
        <a:off x="6981180" y="89371"/>
        <a:ext cx="3059169" cy="861656"/>
      </dsp:txXfrm>
    </dsp:sp>
    <dsp:sp modelId="{0C85A15E-56D2-44B3-8E52-7FFFB1AE2983}">
      <dsp:nvSpPr>
        <dsp:cNvPr id="0" name=""/>
        <dsp:cNvSpPr/>
      </dsp:nvSpPr>
      <dsp:spPr>
        <a:xfrm>
          <a:off x="6978043" y="958162"/>
          <a:ext cx="3059169" cy="37057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Эксклюзивность на территории РФ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Доставка по всей России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Длительная гарантия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Надежные поставщики</a:t>
          </a:r>
        </a:p>
      </dsp:txBody>
      <dsp:txXfrm>
        <a:off x="6978043" y="958162"/>
        <a:ext cx="3059169" cy="37057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8F0A8-CFFC-4234-8244-75D880AEF61C}">
      <dsp:nvSpPr>
        <dsp:cNvPr id="0" name=""/>
        <dsp:cNvSpPr/>
      </dsp:nvSpPr>
      <dsp:spPr>
        <a:xfrm>
          <a:off x="3776542" y="292"/>
          <a:ext cx="1519477" cy="9876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Покупка зеркала</a:t>
          </a:r>
        </a:p>
      </dsp:txBody>
      <dsp:txXfrm>
        <a:off x="3824756" y="48506"/>
        <a:ext cx="1423049" cy="891232"/>
      </dsp:txXfrm>
    </dsp:sp>
    <dsp:sp modelId="{EA1E18AE-2D65-423A-979D-F1C2F525C5BF}">
      <dsp:nvSpPr>
        <dsp:cNvPr id="0" name=""/>
        <dsp:cNvSpPr/>
      </dsp:nvSpPr>
      <dsp:spPr>
        <a:xfrm>
          <a:off x="2906167" y="494122"/>
          <a:ext cx="3260227" cy="3260227"/>
        </a:xfrm>
        <a:custGeom>
          <a:avLst/>
          <a:gdLst/>
          <a:ahLst/>
          <a:cxnLst/>
          <a:rect l="0" t="0" r="0" b="0"/>
          <a:pathLst>
            <a:path>
              <a:moveTo>
                <a:pt x="2599128" y="319281"/>
              </a:moveTo>
              <a:arcTo wR="1630113" hR="1630113" stAng="18388388" swAng="16319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19BCA-153C-4FF2-BE85-961E5E4E0B91}">
      <dsp:nvSpPr>
        <dsp:cNvPr id="0" name=""/>
        <dsp:cNvSpPr/>
      </dsp:nvSpPr>
      <dsp:spPr>
        <a:xfrm>
          <a:off x="5406656" y="1630405"/>
          <a:ext cx="1519477" cy="9876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Обустройство  зеркала гаджетами и электроникой</a:t>
          </a:r>
        </a:p>
      </dsp:txBody>
      <dsp:txXfrm>
        <a:off x="5454870" y="1678619"/>
        <a:ext cx="1423049" cy="891232"/>
      </dsp:txXfrm>
    </dsp:sp>
    <dsp:sp modelId="{F5924ED3-CA99-45FF-8491-2AE4DD0876F3}">
      <dsp:nvSpPr>
        <dsp:cNvPr id="0" name=""/>
        <dsp:cNvSpPr/>
      </dsp:nvSpPr>
      <dsp:spPr>
        <a:xfrm>
          <a:off x="2906167" y="494122"/>
          <a:ext cx="3260227" cy="3260227"/>
        </a:xfrm>
        <a:custGeom>
          <a:avLst/>
          <a:gdLst/>
          <a:ahLst/>
          <a:cxnLst/>
          <a:rect l="0" t="0" r="0" b="0"/>
          <a:pathLst>
            <a:path>
              <a:moveTo>
                <a:pt x="3091130" y="2353094"/>
              </a:moveTo>
              <a:arcTo wR="1630113" hR="1630113" stAng="1579703" swAng="16319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D1C0F-FD22-45D5-841E-0A78E3317288}">
      <dsp:nvSpPr>
        <dsp:cNvPr id="0" name=""/>
        <dsp:cNvSpPr/>
      </dsp:nvSpPr>
      <dsp:spPr>
        <a:xfrm>
          <a:off x="3776542" y="3260519"/>
          <a:ext cx="1519477" cy="9876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Сбор готовой модели зеркала</a:t>
          </a:r>
        </a:p>
      </dsp:txBody>
      <dsp:txXfrm>
        <a:off x="3824756" y="3308733"/>
        <a:ext cx="1423049" cy="891232"/>
      </dsp:txXfrm>
    </dsp:sp>
    <dsp:sp modelId="{F8112C86-9131-43B1-82F8-13103F5B17E7}">
      <dsp:nvSpPr>
        <dsp:cNvPr id="0" name=""/>
        <dsp:cNvSpPr/>
      </dsp:nvSpPr>
      <dsp:spPr>
        <a:xfrm>
          <a:off x="2906167" y="494122"/>
          <a:ext cx="3260227" cy="3260227"/>
        </a:xfrm>
        <a:custGeom>
          <a:avLst/>
          <a:gdLst/>
          <a:ahLst/>
          <a:cxnLst/>
          <a:rect l="0" t="0" r="0" b="0"/>
          <a:pathLst>
            <a:path>
              <a:moveTo>
                <a:pt x="661099" y="2940946"/>
              </a:moveTo>
              <a:arcTo wR="1630113" hR="1630113" stAng="7588388" swAng="16319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11300-4FC0-429F-86F7-CC1198B0C2E2}">
      <dsp:nvSpPr>
        <dsp:cNvPr id="0" name=""/>
        <dsp:cNvSpPr/>
      </dsp:nvSpPr>
      <dsp:spPr>
        <a:xfrm>
          <a:off x="2146429" y="1630405"/>
          <a:ext cx="1519477" cy="9876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Тестирование зеркала</a:t>
          </a:r>
        </a:p>
      </dsp:txBody>
      <dsp:txXfrm>
        <a:off x="2194643" y="1678619"/>
        <a:ext cx="1423049" cy="891232"/>
      </dsp:txXfrm>
    </dsp:sp>
    <dsp:sp modelId="{92E5BD4C-108D-4B99-9C62-DB0952B72B57}">
      <dsp:nvSpPr>
        <dsp:cNvPr id="0" name=""/>
        <dsp:cNvSpPr/>
      </dsp:nvSpPr>
      <dsp:spPr>
        <a:xfrm>
          <a:off x="2906167" y="494122"/>
          <a:ext cx="3260227" cy="3260227"/>
        </a:xfrm>
        <a:custGeom>
          <a:avLst/>
          <a:gdLst/>
          <a:ahLst/>
          <a:cxnLst/>
          <a:rect l="0" t="0" r="0" b="0"/>
          <a:pathLst>
            <a:path>
              <a:moveTo>
                <a:pt x="169096" y="907133"/>
              </a:moveTo>
              <a:arcTo wR="1630113" hR="1630113" stAng="12379703" swAng="16319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359792" y="134963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 dirty="0">
                <a:latin typeface="Arial"/>
              </a:rPr>
              <a:t>Фитнесс-зеркало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1026" name="Picture 2" descr="C:\Users\Дом\Downloads\Снимок экрана 2023-05-21 11445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314" y="2637633"/>
            <a:ext cx="3579434" cy="252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95198" y="93381"/>
            <a:ext cx="4885175" cy="797678"/>
          </a:xfrm>
        </p:spPr>
        <p:txBody>
          <a:bodyPr/>
          <a:lstStyle/>
          <a:p>
            <a:r>
              <a:rPr sz="4400" dirty="0" err="1">
                <a:ea typeface="MS Gothic" pitchFamily="49" charset="-128"/>
              </a:rPr>
              <a:t>Команда</a:t>
            </a:r>
            <a:r>
              <a:rPr sz="4400" dirty="0">
                <a:ea typeface="MS Gothic" pitchFamily="49" charset="-128"/>
              </a:rPr>
              <a:t> </a:t>
            </a:r>
            <a:r>
              <a:rPr sz="4400" dirty="0" err="1">
                <a:ea typeface="MS Gothic" pitchFamily="49" charset="-128"/>
              </a:rPr>
              <a:t>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2789820"/>
            <a:ext cx="3240360" cy="278175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solidFill>
                  <a:srgbClr val="1B1464"/>
                </a:solidFill>
                <a:latin typeface="Gilroy Light" pitchFamily="50" charset="-52"/>
              </a:rPr>
              <a:t>Шкляев Егор Алексеевич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300" i="1" dirty="0">
                <a:solidFill>
                  <a:srgbClr val="1B1464"/>
                </a:solidFill>
                <a:latin typeface="Gilroy Light" pitchFamily="50" charset="-52"/>
              </a:rPr>
              <a:t>руководитель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300" b="1" dirty="0">
                <a:latin typeface="Gilroy Light" pitchFamily="50" charset="-52"/>
              </a:rPr>
              <a:t>Умение мыслить стратегически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300" b="1" dirty="0">
                <a:latin typeface="Gilroy Light" pitchFamily="50" charset="-52"/>
              </a:rPr>
              <a:t>Обладание определенными навыками руководителя</a:t>
            </a:r>
            <a:endParaRPr lang="ru-RU" sz="2300" b="1" dirty="0">
              <a:solidFill>
                <a:srgbClr val="1B1464"/>
              </a:solidFill>
              <a:latin typeface="Gilroy Light" pitchFamily="50" charset="-52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408464" y="2787652"/>
            <a:ext cx="3528392" cy="27248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rgbClr val="1B1464"/>
                </a:solidFill>
                <a:latin typeface="Gilroy Light" pitchFamily="50" charset="-52"/>
              </a:rPr>
              <a:t>Макаров Илья </a:t>
            </a:r>
            <a:r>
              <a:rPr lang="ru-RU" sz="2400" b="1" dirty="0" err="1">
                <a:solidFill>
                  <a:srgbClr val="1B1464"/>
                </a:solidFill>
                <a:latin typeface="Gilroy Light" pitchFamily="50" charset="-52"/>
              </a:rPr>
              <a:t>Минне-Ризаевич</a:t>
            </a:r>
            <a:endParaRPr lang="ru-RU" sz="2400" b="1" dirty="0">
              <a:solidFill>
                <a:srgbClr val="1B1464"/>
              </a:solidFill>
              <a:latin typeface="Gilroy Light" pitchFamily="50" charset="-52"/>
            </a:endParaRP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300" i="1" dirty="0">
                <a:solidFill>
                  <a:srgbClr val="1B1464"/>
                </a:solidFill>
                <a:latin typeface="Gilroy Light" pitchFamily="50" charset="-52"/>
              </a:rPr>
              <a:t>маркетолог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300" b="1" dirty="0">
                <a:latin typeface="Gilroy Light" pitchFamily="50" charset="-52"/>
              </a:rPr>
              <a:t>Умение успешно агитировать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300" dirty="0">
              <a:latin typeface="Gilroy Light" pitchFamily="50" charset="-52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2880072" y="2787651"/>
            <a:ext cx="3528392" cy="28212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rgbClr val="1B1464"/>
                </a:solidFill>
                <a:latin typeface="Gilroy Light" pitchFamily="50" charset="-52"/>
              </a:rPr>
              <a:t>Сорокин Егор Александрович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300" i="1" dirty="0" err="1">
                <a:solidFill>
                  <a:srgbClr val="1B1464"/>
                </a:solidFill>
                <a:latin typeface="Gilroy Light" pitchFamily="50" charset="-52"/>
              </a:rPr>
              <a:t>коммерч</a:t>
            </a:r>
            <a:r>
              <a:rPr lang="ru-RU" sz="2300" i="1" dirty="0">
                <a:solidFill>
                  <a:srgbClr val="1B1464"/>
                </a:solidFill>
                <a:latin typeface="Gilroy Light" pitchFamily="50" charset="-52"/>
              </a:rPr>
              <a:t>. директор</a:t>
            </a:r>
          </a:p>
          <a:p>
            <a:pPr marL="457200" indent="-4572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300" b="1" dirty="0">
                <a:latin typeface="Gilroy Light" pitchFamily="50" charset="-52"/>
              </a:rPr>
              <a:t>Владение </a:t>
            </a:r>
            <a:r>
              <a:rPr lang="ru-RU" sz="2300" b="1" dirty="0" err="1">
                <a:latin typeface="Gilroy Light" pitchFamily="50" charset="-52"/>
              </a:rPr>
              <a:t>опред</a:t>
            </a:r>
            <a:r>
              <a:rPr lang="ru-RU" sz="2300" b="1" dirty="0">
                <a:latin typeface="Gilroy Light" pitchFamily="50" charset="-52"/>
              </a:rPr>
              <a:t>. математическими и экономическими знаниями</a:t>
            </a:r>
          </a:p>
        </p:txBody>
      </p:sp>
      <p:pic>
        <p:nvPicPr>
          <p:cNvPr id="2050" name="Picture 2" descr="https://sun9-68.userapi.com/impg/LCnNg25FnJQGkapBA5eXphq1c0SEp4hcaxTaKA/Nw3ov0PhaMs.jpg?size=1280x1280&amp;quality=95&amp;sign=4b6b239841647482af3a37839795822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48" y="938176"/>
            <a:ext cx="1728064" cy="172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28.userapi.com/impg/_YSCIoTk1HWUK3c4az6Ba1Jm7iEpszBNrkRVuA/5-Uw_2cn3ws.jpg?size=810x1080&amp;quality=95&amp;sign=2ac1aea24886082566de2961e96c2f15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t="7887" r="6465" b="11494"/>
          <a:stretch/>
        </p:blipFill>
        <p:spPr bwMode="auto">
          <a:xfrm>
            <a:off x="4017424" y="963963"/>
            <a:ext cx="1253687" cy="172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6.userapi.com/impg/CSnzoKsu8fSQWG8dVrZH5gT3cyu2WtweHEefAA/6sGYb3cdRM8.jpg?size=750x500&amp;quality=95&amp;sign=5b32da289b9f0f5a1f9ca239fc813aa7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516" y="963963"/>
            <a:ext cx="259228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Проблема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7926866"/>
              </p:ext>
            </p:extLst>
          </p:nvPr>
        </p:nvGraphicFramePr>
        <p:xfrm>
          <a:off x="753586" y="1465856"/>
          <a:ext cx="8652836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12862816"/>
              </p:ext>
            </p:extLst>
          </p:nvPr>
        </p:nvGraphicFramePr>
        <p:xfrm>
          <a:off x="803402" y="3339331"/>
          <a:ext cx="8652836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687232" y="459011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Суть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611140"/>
            <a:ext cx="8890243" cy="3600400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Наш проект помогает</a:t>
            </a:r>
            <a:r>
              <a:rPr kumimoji="0" lang="ru-RU" sz="3200" b="1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решить проблему занятий спортом </a:t>
            </a:r>
            <a:r>
              <a:rPr lang="ru-RU" sz="3200" b="1" i="1" kern="0" dirty="0">
                <a:solidFill>
                  <a:sysClr val="windowText" lastClr="000000"/>
                </a:solidFill>
                <a:ea typeface="MS Gothic" pitchFamily="49" charset="-128"/>
              </a:rPr>
              <a:t>для </a:t>
            </a:r>
            <a:r>
              <a:rPr kumimoji="0" lang="ru-RU" sz="3200" b="1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владельцев спортивных залов и отдельно взятых граждан. А решится эта проблема при помощи фитнесс-зеркала, которое будет выполнять роль квалифицированного тренера! 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5256584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dirty="0">
                <a:latin typeface="Gilroy ExtraBold" pitchFamily="50" charset="-52"/>
              </a:rPr>
              <a:t>Разработанная технология использования обычного, на первый взгляд, зеркала для занятий фитнесом с индивидуальным планом тренировок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>
                <a:latin typeface="Gilroy ExtraBold" pitchFamily="50" charset="-52"/>
              </a:rPr>
              <a:t>Демонстрацию MVP Вы можете увидеть на слайде.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>
                <a:latin typeface="Gilroy ExtraBold" pitchFamily="50" charset="-52"/>
              </a:rPr>
              <a:t>На данный момент у меня есть только экземпляр зеркала, что уже как бы ничего!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sz="2000" kern="0" dirty="0">
              <a:latin typeface="Gilroy ExtraBold" pitchFamily="50" charset="-52"/>
            </a:endParaRPr>
          </a:p>
        </p:txBody>
      </p:sp>
      <p:pic>
        <p:nvPicPr>
          <p:cNvPr id="2050" name="Picture 2" descr="Зеркало с персональным фитнес-тренером. Mirror Smart Trai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52" y="206983"/>
            <a:ext cx="2664296" cy="266429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Зеркало с персональным фитнес-тренером. Mirror Smart Train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6" t="7196" r="24938" b="4844"/>
          <a:stretch/>
        </p:blipFill>
        <p:spPr bwMode="auto">
          <a:xfrm>
            <a:off x="5904408" y="2115195"/>
            <a:ext cx="1943100" cy="313688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126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794373" y="531019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Цель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683148"/>
            <a:ext cx="8890243" cy="3456384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 algn="ctr"/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К 2025 году сделать возможным производство фитнесс-зеркал в количестве </a:t>
            </a:r>
            <a:r>
              <a:rPr lang="ru-RU" sz="3200" b="1" i="1" kern="0" dirty="0">
                <a:solidFill>
                  <a:sysClr val="windowText" lastClr="000000"/>
                </a:solidFill>
                <a:ea typeface="MS Gothic" pitchFamily="49" charset="-128"/>
              </a:rPr>
              <a:t>5</a:t>
            </a: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штук в месяц за счет собственных ресурсов и </a:t>
            </a:r>
            <a:r>
              <a:rPr kumimoji="0" lang="ru-RU" sz="32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грантовой</a:t>
            </a: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поддержки</a:t>
            </a:r>
            <a:endParaRPr kumimoji="0" lang="ru-RU" sz="32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871960" y="387003"/>
            <a:ext cx="6120680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Портрет потребителя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pic>
        <p:nvPicPr>
          <p:cNvPr id="3074" name="Picture 2" descr="Зеркало с персональным фитнес-тренером. Mirror Smart Train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1" t="22961" r="7874" b="17463"/>
          <a:stretch/>
        </p:blipFill>
        <p:spPr bwMode="auto">
          <a:xfrm>
            <a:off x="863848" y="2298067"/>
            <a:ext cx="4100699" cy="290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Зеркало с персональным фитнес-тренером. Mirror Smart Trai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424" y="2274634"/>
            <a:ext cx="3210607" cy="321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792" y="1251099"/>
            <a:ext cx="8672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Нашей целевой аудиторией являются: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Товарищи, следящие за своим телом и желающими вести ЗОЖ;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Владельцы спортзалов, желающие приобрести такой инновационный товар.</a:t>
            </a:r>
          </a:p>
        </p:txBody>
      </p:sp>
      <p:pic>
        <p:nvPicPr>
          <p:cNvPr id="2" name="Picture 2" descr="Зеркало с персональным фитнес-тренером. Mirror Smart Trainer">
            <a:extLst>
              <a:ext uri="{FF2B5EF4-FFF2-40B4-BE49-F238E27FC236}">
                <a16:creationId xmlns:a16="http://schemas.microsoft.com/office/drawing/2014/main" id="{4E7CDD99-B829-E211-78F0-E3002D1604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1" t="22961" r="7874" b="17463"/>
          <a:stretch/>
        </p:blipFill>
        <p:spPr bwMode="auto">
          <a:xfrm>
            <a:off x="1016248" y="2450467"/>
            <a:ext cx="4100699" cy="290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Зеркало с персональным фитнес-тренером. Mirror Smart Trainer">
            <a:extLst>
              <a:ext uri="{FF2B5EF4-FFF2-40B4-BE49-F238E27FC236}">
                <a16:creationId xmlns:a16="http://schemas.microsoft.com/office/drawing/2014/main" id="{37F9DC91-2F5A-FC93-FB0E-76754C6C2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1" t="22961" r="7874" b="17463"/>
          <a:stretch/>
        </p:blipFill>
        <p:spPr bwMode="auto">
          <a:xfrm>
            <a:off x="1015380" y="2475235"/>
            <a:ext cx="4100699" cy="290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085243"/>
              </p:ext>
            </p:extLst>
          </p:nvPr>
        </p:nvGraphicFramePr>
        <p:xfrm>
          <a:off x="2254230" y="906449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650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674483"/>
              </p:ext>
            </p:extLst>
          </p:nvPr>
        </p:nvGraphicFramePr>
        <p:xfrm>
          <a:off x="431800" y="1230973"/>
          <a:ext cx="9577065" cy="372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933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734132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8570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1542802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r>
                        <a:rPr lang="en-US" baseline="0" dirty="0"/>
                        <a:t> 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023825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71223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              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Новые производственные технологии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385" y="194132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519" y="319531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00" y="254724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408" y="219950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136" y="441945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37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60487" cy="982800"/>
          </a:xfrm>
        </p:spPr>
        <p:txBody>
          <a:bodyPr/>
          <a:lstStyle/>
          <a:p>
            <a:pPr algn="ctr"/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9699534"/>
              </p:ext>
            </p:extLst>
          </p:nvPr>
        </p:nvGraphicFramePr>
        <p:xfrm>
          <a:off x="0" y="819051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513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431130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Нишевой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Дробное сегментирование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Многопрофильное предприятие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Многопрофильные платформы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Граждане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(торговые агенты, продажи через интернет, фирменные магазины)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Непрямые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(партнерские магазины)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545628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Самообслуживание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347443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продукта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Плата за использование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877205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Разрешение проблем (сфера услуг)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Платформы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ООО «Купи зеркало оптом»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ООО «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Мелофон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»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ИП «Довезем с ветерком»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Аренда помещения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ЗП работникам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Материалы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433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242987"/>
            <a:ext cx="8208912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Процесс производства товара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1358933"/>
              </p:ext>
            </p:extLst>
          </p:nvPr>
        </p:nvGraphicFramePr>
        <p:xfrm>
          <a:off x="431800" y="1395116"/>
          <a:ext cx="9072563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37332" y="49359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Цель проекта по </a:t>
            </a:r>
            <a:r>
              <a:rPr lang="en-US" sz="4400" dirty="0">
                <a:ea typeface="MS Gothic" pitchFamily="49" charset="-128"/>
              </a:rPr>
              <a:t>SMART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5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830636"/>
              </p:ext>
            </p:extLst>
          </p:nvPr>
        </p:nvGraphicFramePr>
        <p:xfrm>
          <a:off x="287784" y="891059"/>
          <a:ext cx="9072564" cy="455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8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032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 </a:t>
                      </a:r>
                      <a:r>
                        <a:rPr lang="en-US" sz="2300" dirty="0"/>
                        <a:t>SMART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814">
                <a:tc>
                  <a:txBody>
                    <a:bodyPr/>
                    <a:lstStyle/>
                    <a:p>
                      <a:r>
                        <a:rPr lang="ru-RU" sz="2300" dirty="0"/>
                        <a:t>Конкретность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Увеличить прибыль организации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r>
                        <a:rPr lang="ru-RU" sz="2300" dirty="0"/>
                        <a:t>Измеримость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Повысить продажи продукции на 20%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322">
                <a:tc>
                  <a:txBody>
                    <a:bodyPr/>
                    <a:lstStyle/>
                    <a:p>
                      <a:r>
                        <a:rPr lang="ru-RU" sz="2300" dirty="0"/>
                        <a:t>Достижимость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Увеличить количество клиентов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322">
                <a:tc>
                  <a:txBody>
                    <a:bodyPr/>
                    <a:lstStyle/>
                    <a:p>
                      <a:r>
                        <a:rPr lang="ru-RU" sz="2300" dirty="0"/>
                        <a:t>Актуальность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Открыть отделы «Фитнесс-зеркало» в других городах: Казань, Екатеринбург,</a:t>
                      </a:r>
                      <a:r>
                        <a:rPr lang="ru-RU" sz="2300" baseline="0" dirty="0"/>
                        <a:t> Пермь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4279936851"/>
                  </a:ext>
                </a:extLst>
              </a:tr>
              <a:tr h="650322">
                <a:tc>
                  <a:txBody>
                    <a:bodyPr/>
                    <a:lstStyle/>
                    <a:p>
                      <a:r>
                        <a:rPr lang="ru-RU" sz="2300" dirty="0"/>
                        <a:t>Ограниченность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К концу 2024 года выйти</a:t>
                      </a:r>
                      <a:r>
                        <a:rPr lang="ru-RU" sz="2300" baseline="0" dirty="0"/>
                        <a:t> в прибыль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439922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547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607454"/>
            <a:ext cx="6768752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Организационный план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568951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latin typeface="Gilroy Light" pitchFamily="50" charset="-52"/>
                <a:ea typeface="MS Gothic" pitchFamily="49" charset="-128"/>
              </a:rPr>
              <a:t>Выбранная организационно-правовая форма – </a:t>
            </a:r>
            <a:r>
              <a:rPr lang="ru-RU" sz="3200" b="1" dirty="0">
                <a:latin typeface="Gilroy Light" pitchFamily="50" charset="-52"/>
                <a:ea typeface="MS Gothic" pitchFamily="49" charset="-128"/>
              </a:rPr>
              <a:t>индивидуальный предприниматель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latin typeface="Gilroy Light" pitchFamily="50" charset="-52"/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r>
              <a:rPr lang="ru-RU" sz="3200" dirty="0">
                <a:latin typeface="Gilroy Light" pitchFamily="50" charset="-52"/>
                <a:ea typeface="MS Gothic" pitchFamily="49" charset="-128"/>
              </a:rPr>
              <a:t>Выбранная система налогообложения - </a:t>
            </a:r>
            <a:r>
              <a:rPr lang="ru-RU" sz="3200" b="1" dirty="0">
                <a:latin typeface="Gilroy Light" pitchFamily="50" charset="-52"/>
                <a:ea typeface="MS Gothic" pitchFamily="49" charset="-128"/>
              </a:rPr>
              <a:t>УСН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latin typeface="Gilroy Light" pitchFamily="50" charset="-52"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roy Light" pitchFamily="50" charset="-52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91840" y="134908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Стартовые инвестиции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5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715238"/>
              </p:ext>
            </p:extLst>
          </p:nvPr>
        </p:nvGraphicFramePr>
        <p:xfrm>
          <a:off x="431800" y="1251099"/>
          <a:ext cx="9072564" cy="2900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322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814">
                <a:tc>
                  <a:txBody>
                    <a:bodyPr/>
                    <a:lstStyle/>
                    <a:p>
                      <a:r>
                        <a:rPr lang="ru-RU" sz="2300" dirty="0"/>
                        <a:t>Зеркало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r>
                        <a:rPr lang="ru-RU" sz="2300" dirty="0"/>
                        <a:t>Электроника</a:t>
                      </a:r>
                      <a:r>
                        <a:rPr lang="ru-RU" sz="2300" baseline="0" dirty="0"/>
                        <a:t> и гаджеты</a:t>
                      </a:r>
                      <a:r>
                        <a:rPr lang="ru-RU" sz="2300" dirty="0"/>
                        <a:t>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65000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Спонсорская</a:t>
                      </a:r>
                      <a:r>
                        <a:rPr lang="ru-RU" sz="2300" baseline="0" dirty="0"/>
                        <a:t> помощь, </a:t>
                      </a:r>
                      <a:r>
                        <a:rPr lang="ru-RU" sz="2300" baseline="0" dirty="0" err="1"/>
                        <a:t>краудфандинг</a:t>
                      </a:r>
                      <a:r>
                        <a:rPr lang="ru-RU" sz="2300" baseline="0" dirty="0"/>
                        <a:t> 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322">
                <a:tc>
                  <a:txBody>
                    <a:bodyPr/>
                    <a:lstStyle/>
                    <a:p>
                      <a:r>
                        <a:rPr lang="ru-RU" sz="2300" dirty="0"/>
                        <a:t>Непредвиденные</a:t>
                      </a:r>
                      <a:r>
                        <a:rPr lang="ru-RU" sz="2300" baseline="0" dirty="0"/>
                        <a:t> расходы</a:t>
                      </a:r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7332" y="4488175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Количество экземпляров – 14 (*можно сделать на стартовый капитал(1,25 млн))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122435"/>
              </p:ext>
            </p:extLst>
          </p:nvPr>
        </p:nvGraphicFramePr>
        <p:xfrm>
          <a:off x="-1" y="74215"/>
          <a:ext cx="10080626" cy="5431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4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2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5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38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629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№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БЮДЖЕТ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Ед. </a:t>
                      </a:r>
                      <a:r>
                        <a:rPr lang="ru-RU" sz="1400" dirty="0" err="1"/>
                        <a:t>изм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янв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фев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…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ИТОГО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883">
                <a:tc gridSpan="7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БЮДЖЕТ ОПЕРАЦИОННОЙ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ДЕЯТЕЛЬНОСТИ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00806" marR="100806" marT="37804" marB="3780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22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ДОХОДЫ ОТ ОПЕРАЦИОННОЙ</a:t>
                      </a:r>
                      <a:r>
                        <a:rPr lang="ru-RU" sz="1400" baseline="0" dirty="0"/>
                        <a:t> ДЕЯТЕЛЬНОСТИ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600000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600000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600000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7200000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РАСХОДЫ НА ОПЕРАЦИОННУЮ ДЕЯТЕЛЬНОСТЬ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450000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450000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450000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5400000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0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2.1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Постоянные</a:t>
                      </a:r>
                      <a:r>
                        <a:rPr lang="ru-RU" sz="1400" b="1" baseline="0" dirty="0"/>
                        <a:t> расходы</a:t>
                      </a:r>
                      <a:endParaRPr lang="ru-RU" sz="1400" b="1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0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2.1.1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Аренда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480000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0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2.1.2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ЗП работникам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330000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330000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330000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3960000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80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2.2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Переменные расходы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0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2.2.1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Материалы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80000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960000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0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Налог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108000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038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88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ЧИСТАЯ ПРИБЫЛЬ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114000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114000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114000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852000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883">
                <a:tc gridSpan="7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Бюджет инвестиционной деятельности</a:t>
                      </a:r>
                    </a:p>
                  </a:txBody>
                  <a:tcPr marL="100806" marR="100806" marT="37804" marB="3780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8037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0" dirty="0"/>
                        <a:t>Стартовые инвестиции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85</a:t>
                      </a:r>
                      <a:r>
                        <a:rPr lang="ru-RU" sz="1400" dirty="0"/>
                        <a:t>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607454"/>
            <a:ext cx="7632848" cy="945092"/>
          </a:xfrm>
        </p:spPr>
        <p:txBody>
          <a:bodyPr/>
          <a:lstStyle/>
          <a:p>
            <a:r>
              <a:rPr lang="ru-RU" sz="4400" b="1" dirty="0">
                <a:ea typeface="MS Gothic" pitchFamily="49" charset="-128"/>
              </a:rPr>
              <a:t>Финансовые результаты</a:t>
            </a:r>
            <a:endParaRPr sz="4400" b="1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9792" y="2121206"/>
            <a:ext cx="9505056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3200" b="1" dirty="0">
                <a:ea typeface="MS Gothic" pitchFamily="49" charset="-128"/>
              </a:rPr>
              <a:t>Точка безубыточности </a:t>
            </a:r>
            <a:r>
              <a:rPr lang="ru-RU" sz="3200" dirty="0">
                <a:ea typeface="MS Gothic" pitchFamily="49" charset="-128"/>
              </a:rPr>
              <a:t>- 55 единиц товара </a:t>
            </a:r>
          </a:p>
          <a:p>
            <a:endParaRPr lang="ru-RU" sz="3200" dirty="0">
              <a:ea typeface="MS Gothic" pitchFamily="49" charset="-128"/>
            </a:endParaRPr>
          </a:p>
          <a:p>
            <a:r>
              <a:rPr lang="ru-RU" sz="3200" b="1" dirty="0">
                <a:ea typeface="MS Gothic" pitchFamily="49" charset="-128"/>
              </a:rPr>
              <a:t>Прибыль за 2024 год </a:t>
            </a:r>
            <a:r>
              <a:rPr lang="ru-RU" sz="3200" dirty="0">
                <a:ea typeface="MS Gothic" pitchFamily="49" charset="-128"/>
              </a:rPr>
              <a:t>– </a:t>
            </a:r>
            <a:r>
              <a:rPr lang="ru-RU" sz="3200" dirty="0"/>
              <a:t>1368000 </a:t>
            </a:r>
            <a:r>
              <a:rPr lang="ru-RU" sz="3200" dirty="0">
                <a:ea typeface="MS Gothic" pitchFamily="49" charset="-128"/>
              </a:rPr>
              <a:t>рублей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308978"/>
              </p:ext>
            </p:extLst>
          </p:nvPr>
        </p:nvGraphicFramePr>
        <p:xfrm>
          <a:off x="269280" y="1179087"/>
          <a:ext cx="9721080" cy="4153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512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512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/>
                        <a:t>7200000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4579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5400000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4579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852000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62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62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6600000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62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62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62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62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699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-117053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План реализации проекта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2132774"/>
              </p:ext>
            </p:extLst>
          </p:nvPr>
        </p:nvGraphicFramePr>
        <p:xfrm>
          <a:off x="4256" y="1251099"/>
          <a:ext cx="10076616" cy="4023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8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0061">
                <a:tc>
                  <a:txBody>
                    <a:bodyPr/>
                    <a:lstStyle/>
                    <a:p>
                      <a:r>
                        <a:rPr lang="ru-RU" sz="2000" dirty="0"/>
                        <a:t>Задача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Действие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Срок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Ресурс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baseline="0" dirty="0"/>
                        <a:t>Ответственный </a:t>
                      </a:r>
                      <a:endParaRPr lang="ru-RU" sz="20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1742">
                <a:tc>
                  <a:txBody>
                    <a:bodyPr/>
                    <a:lstStyle/>
                    <a:p>
                      <a:r>
                        <a:rPr lang="ru-RU" sz="2000" dirty="0"/>
                        <a:t>Создание набросков</a:t>
                      </a:r>
                      <a:r>
                        <a:rPr lang="ru-RU" sz="2000" baseline="0" dirty="0"/>
                        <a:t> будущего проекта</a:t>
                      </a:r>
                      <a:endParaRPr lang="ru-RU" sz="20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Проектирование и переговоры с</a:t>
                      </a:r>
                      <a:r>
                        <a:rPr lang="ru-RU" sz="2000" b="0" strike="noStrike" spc="-1" baseline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фондом поддержки бизнеса УР</a:t>
                      </a:r>
                      <a:endParaRPr lang="ru-RU" sz="20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1.06.2023-</a:t>
                      </a:r>
                    </a:p>
                    <a:p>
                      <a:r>
                        <a:rPr lang="ru-RU" sz="2000" dirty="0"/>
                        <a:t>1.07.2023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Домашний компьютер</a:t>
                      </a:r>
                    </a:p>
                    <a:p>
                      <a:r>
                        <a:rPr lang="ru-RU" sz="2000" dirty="0"/>
                        <a:t>Интернет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Егор Шкляев</a:t>
                      </a:r>
                    </a:p>
                    <a:p>
                      <a:endParaRPr lang="ru-RU" sz="2000" dirty="0"/>
                    </a:p>
                    <a:p>
                      <a:r>
                        <a:rPr lang="ru-RU" sz="2000" dirty="0"/>
                        <a:t>Илья</a:t>
                      </a:r>
                      <a:r>
                        <a:rPr lang="ru-RU" sz="2000" baseline="0" dirty="0"/>
                        <a:t> Макаров</a:t>
                      </a:r>
                      <a:endParaRPr lang="ru-RU" sz="20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969">
                <a:tc>
                  <a:txBody>
                    <a:bodyPr/>
                    <a:lstStyle/>
                    <a:p>
                      <a:r>
                        <a:rPr lang="ru-RU" sz="2000" dirty="0"/>
                        <a:t>Изучить варианты</a:t>
                      </a:r>
                      <a:r>
                        <a:rPr lang="ru-RU" sz="2000" baseline="0" dirty="0"/>
                        <a:t> поставщиков электроники и гаджетов</a:t>
                      </a:r>
                      <a:endParaRPr lang="ru-RU" sz="20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Переговоры</a:t>
                      </a:r>
                      <a:r>
                        <a:rPr lang="ru-RU" sz="2000" baseline="0" dirty="0"/>
                        <a:t> с потенциальными партнерами</a:t>
                      </a:r>
                      <a:endParaRPr lang="ru-RU" sz="20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01.08.2023-14.08.2023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Домашний компьютер</a:t>
                      </a:r>
                    </a:p>
                    <a:p>
                      <a:r>
                        <a:rPr lang="ru-RU" sz="2000" dirty="0"/>
                        <a:t>Интернет</a:t>
                      </a:r>
                    </a:p>
                    <a:p>
                      <a:r>
                        <a:rPr lang="ru-RU" sz="2000" dirty="0"/>
                        <a:t>Беседка с шашлычком)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Шкляев</a:t>
                      </a:r>
                      <a:r>
                        <a:rPr lang="ru-RU" sz="2000" baseline="0" dirty="0"/>
                        <a:t> Егор</a:t>
                      </a:r>
                    </a:p>
                    <a:p>
                      <a:r>
                        <a:rPr lang="ru-RU" sz="2000" baseline="0" dirty="0"/>
                        <a:t>Сорокин Егор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6979326"/>
              </p:ext>
            </p:extLst>
          </p:nvPr>
        </p:nvGraphicFramePr>
        <p:xfrm>
          <a:off x="0" y="851564"/>
          <a:ext cx="9970361" cy="4377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8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1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0061">
                <a:tc>
                  <a:txBody>
                    <a:bodyPr/>
                    <a:lstStyle/>
                    <a:p>
                      <a:r>
                        <a:rPr lang="ru-RU" sz="1800" dirty="0"/>
                        <a:t>Задача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Действие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Срок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Ресурс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baseline="0" dirty="0"/>
                        <a:t>Ответственный </a:t>
                      </a:r>
                      <a:endParaRPr lang="ru-RU" sz="18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1742">
                <a:tc>
                  <a:txBody>
                    <a:bodyPr/>
                    <a:lstStyle/>
                    <a:p>
                      <a:r>
                        <a:rPr lang="ru-RU" sz="1800" baseline="0" dirty="0"/>
                        <a:t>Разработать модель фитнесс-зеркала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Создание «черновика» и ее применение</a:t>
                      </a:r>
                      <a:r>
                        <a:rPr lang="ru-RU" sz="1800" baseline="0" dirty="0"/>
                        <a:t> на себе и добровольцах</a:t>
                      </a:r>
                      <a:endParaRPr lang="ru-RU" sz="18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15.08.2023 – 30.09.2023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Домашняя мастерская</a:t>
                      </a:r>
                    </a:p>
                    <a:p>
                      <a:r>
                        <a:rPr lang="ru-RU" sz="1800" dirty="0"/>
                        <a:t>Компьютер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Сорокин Егор</a:t>
                      </a:r>
                    </a:p>
                    <a:p>
                      <a:r>
                        <a:rPr lang="ru-RU" sz="1800" dirty="0"/>
                        <a:t>Шкляев Егор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Внутренняя реклама и распространение</a:t>
                      </a:r>
                      <a:r>
                        <a:rPr lang="ru-RU" sz="1800" b="0" strike="noStrike" spc="-1" baseline="0" dirty="0">
                          <a:solidFill>
                            <a:srgbClr val="000000"/>
                          </a:solidFill>
                          <a:latin typeface="Arial"/>
                        </a:rPr>
                        <a:t> технологии в спортзалах и на личный заказ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100800" marR="10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Размещение плана проекта на соответствующих платформах с целью привлечения внимания потенциальных клиентов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100800" marR="10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01.10.2023-31.12.2023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100800" marR="10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Домашний компьютер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Интернет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Бизнес-форумы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100800" marR="10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Макаров Илья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Сорокин Егор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100800" marR="1008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59792" y="-117053"/>
            <a:ext cx="7272808" cy="94509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4400" kern="0">
                <a:solidFill>
                  <a:sysClr val="windowText" lastClr="000000"/>
                </a:solidFill>
                <a:ea typeface="MS Gothic" pitchFamily="49" charset="-128"/>
              </a:rPr>
              <a:t>План реализации проекта</a:t>
            </a:r>
            <a:endParaRPr lang="ru-RU" sz="44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2546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95198" y="93381"/>
            <a:ext cx="8673606" cy="797678"/>
          </a:xfrm>
        </p:spPr>
        <p:txBody>
          <a:bodyPr/>
          <a:lstStyle/>
          <a:p>
            <a:pPr algn="ctr"/>
            <a:r>
              <a:rPr lang="ru-RU" sz="4400" b="1" dirty="0">
                <a:latin typeface="Gilroy ExtraBold" pitchFamily="50" charset="-52"/>
                <a:ea typeface="MS Gothic" pitchFamily="49" charset="-128"/>
              </a:rPr>
              <a:t>Координаты к</a:t>
            </a:r>
            <a:r>
              <a:rPr sz="4400" b="1" dirty="0" err="1">
                <a:latin typeface="Gilroy ExtraBold" pitchFamily="50" charset="-52"/>
                <a:ea typeface="MS Gothic" pitchFamily="49" charset="-128"/>
              </a:rPr>
              <a:t>оманд</a:t>
            </a:r>
            <a:r>
              <a:rPr lang="ru-RU" sz="4400" b="1" dirty="0">
                <a:latin typeface="Gilroy ExtraBold" pitchFamily="50" charset="-52"/>
                <a:ea typeface="MS Gothic" pitchFamily="49" charset="-128"/>
              </a:rPr>
              <a:t>ы</a:t>
            </a:r>
            <a:r>
              <a:rPr sz="4400" b="1" dirty="0">
                <a:latin typeface="Gilroy ExtraBold" pitchFamily="50" charset="-52"/>
                <a:ea typeface="MS Gothic" pitchFamily="49" charset="-128"/>
              </a:rPr>
              <a:t> </a:t>
            </a:r>
            <a:r>
              <a:rPr sz="4400" b="1" dirty="0" err="1">
                <a:latin typeface="Gilroy ExtraBold" pitchFamily="50" charset="-52"/>
                <a:ea typeface="MS Gothic" pitchFamily="49" charset="-128"/>
              </a:rPr>
              <a:t>проекта</a:t>
            </a:r>
            <a:endParaRPr sz="4400" b="1" dirty="0">
              <a:latin typeface="Gilroy ExtraBold" pitchFamily="50" charset="-52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3195315"/>
            <a:ext cx="3240360" cy="23762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solidFill>
                  <a:srgbClr val="1B1464"/>
                </a:solidFill>
                <a:latin typeface="Gilroy Light" pitchFamily="50" charset="-52"/>
              </a:rPr>
              <a:t>Шкляев Егор Алексеевич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300" i="1" dirty="0">
                <a:solidFill>
                  <a:srgbClr val="1B1464"/>
                </a:solidFill>
                <a:latin typeface="Gilroy Light" pitchFamily="50" charset="-52"/>
              </a:rPr>
              <a:t>руководитель</a:t>
            </a:r>
            <a:endParaRPr lang="en-US" sz="2300" i="1" dirty="0">
              <a:solidFill>
                <a:srgbClr val="1B1464"/>
              </a:solidFill>
              <a:latin typeface="Gilroy Light" pitchFamily="50" charset="-52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endParaRPr lang="ru-RU" sz="2300" i="1" dirty="0">
              <a:solidFill>
                <a:srgbClr val="1B1464"/>
              </a:solidFill>
              <a:latin typeface="Gilroy Light" pitchFamily="50" charset="-52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300" b="1" dirty="0">
                <a:latin typeface="Gilroy Light" pitchFamily="50" charset="-52"/>
              </a:rPr>
              <a:t>89508343354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b="1" dirty="0">
                <a:latin typeface="Gilroy Light" pitchFamily="50" charset="-52"/>
              </a:rPr>
              <a:t>egorsklaev765@gmail.com</a:t>
            </a:r>
            <a:endParaRPr lang="ru-RU" sz="2300" b="1" dirty="0">
              <a:latin typeface="Gilroy Light" pitchFamily="50" charset="-52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408464" y="3168406"/>
            <a:ext cx="3528392" cy="2467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rgbClr val="1B1464"/>
                </a:solidFill>
                <a:latin typeface="Gilroy Light" pitchFamily="50" charset="-52"/>
              </a:rPr>
              <a:t>Макаров Илья </a:t>
            </a:r>
            <a:r>
              <a:rPr lang="ru-RU" sz="2400" b="1" dirty="0" err="1">
                <a:solidFill>
                  <a:srgbClr val="1B1464"/>
                </a:solidFill>
                <a:latin typeface="Gilroy Light" pitchFamily="50" charset="-52"/>
              </a:rPr>
              <a:t>Минне-Ризаевич</a:t>
            </a:r>
            <a:endParaRPr lang="ru-RU" sz="2400" b="1" dirty="0">
              <a:solidFill>
                <a:srgbClr val="1B1464"/>
              </a:solidFill>
              <a:latin typeface="Gilroy Light" pitchFamily="50" charset="-52"/>
            </a:endParaRP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300" i="1" dirty="0">
                <a:solidFill>
                  <a:srgbClr val="1B1464"/>
                </a:solidFill>
                <a:latin typeface="Gilroy Light" pitchFamily="50" charset="-52"/>
              </a:rPr>
              <a:t>маркетолог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300" b="1" dirty="0">
                <a:latin typeface="Gilroy Light" pitchFamily="50" charset="-52"/>
              </a:rPr>
              <a:t>89630636287</a:t>
            </a:r>
            <a:endParaRPr lang="ru-RU" sz="2300" b="1" dirty="0">
              <a:latin typeface="Gilroy Light" pitchFamily="50" charset="-52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300" dirty="0">
              <a:latin typeface="Gilroy Light" pitchFamily="50" charset="-52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2880072" y="3195315"/>
            <a:ext cx="3528392" cy="241358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rgbClr val="1B1464"/>
                </a:solidFill>
                <a:latin typeface="Gilroy Light" pitchFamily="50" charset="-52"/>
              </a:rPr>
              <a:t>Сорокин Егор Александрович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300" i="1" dirty="0">
                <a:solidFill>
                  <a:srgbClr val="1B1464"/>
                </a:solidFill>
                <a:latin typeface="Gilroy Light" pitchFamily="50" charset="-52"/>
              </a:rPr>
              <a:t>коммерческий директор</a:t>
            </a:r>
          </a:p>
          <a:p>
            <a:pPr marL="457200" indent="-4572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300" b="1" dirty="0">
                <a:latin typeface="Gilroy Light" pitchFamily="50" charset="-52"/>
              </a:rPr>
              <a:t>89501584704</a:t>
            </a:r>
            <a:endParaRPr lang="ru-RU" sz="2300" b="1" dirty="0">
              <a:latin typeface="Gilroy Light" pitchFamily="50" charset="-52"/>
            </a:endParaRPr>
          </a:p>
        </p:txBody>
      </p:sp>
      <p:pic>
        <p:nvPicPr>
          <p:cNvPr id="2050" name="Picture 2" descr="https://sun9-68.userapi.com/impg/LCnNg25FnJQGkapBA5eXphq1c0SEp4hcaxTaKA/Nw3ov0PhaMs.jpg?size=1280x1280&amp;quality=95&amp;sign=4b6b239841647482af3a37839795822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64" y="1045117"/>
            <a:ext cx="2061831" cy="206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28.userapi.com/impg/_YSCIoTk1HWUK3c4az6Ba1Jm7iEpszBNrkRVuA/5-Uw_2cn3ws.jpg?size=810x1080&amp;quality=95&amp;sign=2ac1aea24886082566de2961e96c2f15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t="7887" r="6465" b="11494"/>
          <a:stretch/>
        </p:blipFill>
        <p:spPr bwMode="auto">
          <a:xfrm>
            <a:off x="3907534" y="1006995"/>
            <a:ext cx="1551145" cy="213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6.userapi.com/impg/CSnzoKsu8fSQWG8dVrZH5gT3cyu2WtweHEefAA/6sGYb3cdRM8.jpg?size=750x500&amp;quality=95&amp;sign=5b32da289b9f0f5a1f9ca239fc813aa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02" y="942884"/>
            <a:ext cx="3121716" cy="208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304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</TotalTime>
  <Words>874</Words>
  <Application>Microsoft Office PowerPoint</Application>
  <PresentationFormat>Произвольный</PresentationFormat>
  <Paragraphs>328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MS Gothic</vt:lpstr>
      <vt:lpstr>Arial</vt:lpstr>
      <vt:lpstr>Gilroy ExtraBold</vt:lpstr>
      <vt:lpstr>Gilroy Light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Проблема</vt:lpstr>
      <vt:lpstr>Суть проекта</vt:lpstr>
      <vt:lpstr>О проекте.  Что есть сейчас.</vt:lpstr>
      <vt:lpstr>Цель проекта</vt:lpstr>
      <vt:lpstr>Портрет потребителя</vt:lpstr>
      <vt:lpstr>Потенциальный объем рынка</vt:lpstr>
      <vt:lpstr>Роль проекта в обеспечении  технологического суверенитета страны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Организационный план</vt:lpstr>
      <vt:lpstr>Стартовые инвестиции</vt:lpstr>
      <vt:lpstr>Презентация PowerPoint</vt:lpstr>
      <vt:lpstr>Финансовые результаты</vt:lpstr>
      <vt:lpstr>Экономика проекта ( Указать показатели за период окупаемости стартовых инвестиций, но нем менее 1 года)</vt:lpstr>
      <vt:lpstr>План реализации проекта</vt:lpstr>
      <vt:lpstr>Презентация PowerPoint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57</cp:revision>
  <dcterms:created xsi:type="dcterms:W3CDTF">2022-10-14T10:42:52Z</dcterms:created>
  <dcterms:modified xsi:type="dcterms:W3CDTF">2023-07-16T19:18:22Z</dcterms:modified>
  <dc:language>ru-RU</dc:language>
</cp:coreProperties>
</file>