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6" r:id="rId9"/>
    <p:sldId id="262" r:id="rId10"/>
    <p:sldId id="263" r:id="rId11"/>
    <p:sldId id="264" r:id="rId12"/>
    <p:sldId id="265" r:id="rId13"/>
  </p:sldIdLst>
  <p:sldSz cx="20104100" cy="11315700"/>
  <p:notesSz cx="11315700" cy="2010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B1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A84754-0940-B4A9-7A5D-83223B6F7513}" v="869" dt="2023-11-27T13:50:56.472"/>
    <p1510:client id="{8A369016-A449-0351-6FB2-F05FED69A887}" v="58" dt="2023-11-20T02:33:39.383"/>
    <p1510:client id="{9A04B6AF-AD36-43BA-84BF-EAE12FD527EC}" v="5" dt="2023-11-20T11:57:58.684"/>
    <p1510:client id="{CFF39942-6284-98FC-8BC8-9FA476A59483}" v="843" dt="2023-11-20T02:20:10.671"/>
  </p1510:revLst>
</p1510:revInfo>
</file>

<file path=ppt/tableStyles.xml><?xml version="1.0" encoding="utf-8"?>
<a:tblStyleLst xmlns:a="http://schemas.openxmlformats.org/drawingml/2006/main" def="{5C22544A-7EE6-4342-B048-85BDC9FD1C3A}"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left>
          <a:right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right>
          <a:top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top>
          <a:bottom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bottom>
          <a:insideH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insideH>
          <a:insideV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left>
          <a:right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right>
          <a:top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top>
          <a:bottom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bottom>
          <a:insideH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insideH>
          <a:insideV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71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/>
          <p:nvPr/>
        </p:nvPicPr>
        <p:blipFill>
          <a:blip r:embed="rId3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9" name="Picture 9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body"/>
          </p:nvPr>
        </p:nvSpPr>
        <p:spPr>
          <a:xfrm>
            <a:off x="894589" y="1813822"/>
            <a:ext cx="8793162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1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739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9"/>
          <p:cNvPicPr/>
          <p:nvPr/>
        </p:nvPicPr>
        <p:blipFill>
          <a:blip r:embed="rId3"/>
          <a:stretch/>
        </p:blipFill>
        <p:spPr>
          <a:xfrm>
            <a:off x="8650225" y="-2453964"/>
            <a:ext cx="14708919" cy="13769663"/>
          </a:xfrm>
          <a:prstGeom prst="rect">
            <a:avLst/>
          </a:prstGeom>
        </p:spPr>
      </p:pic>
      <p:sp>
        <p:nvSpPr>
          <p:cNvPr id="30" name="Shape 30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pic>
        <p:nvPicPr>
          <p:cNvPr id="33" name="Picture 33"/>
          <p:cNvPicPr/>
          <p:nvPr/>
        </p:nvPicPr>
        <p:blipFill>
          <a:blip r:embed="rId4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35" name="Picture 35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894586" y="2942400"/>
            <a:ext cx="1843249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1"/>
          <p:cNvPicPr/>
          <p:nvPr/>
        </p:nvPicPr>
        <p:blipFill>
          <a:blip r:embed="rId3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53" name="Picture 53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/>
          </p:nvPr>
        </p:nvSpPr>
        <p:spPr>
          <a:xfrm>
            <a:off x="894589" y="1728886"/>
            <a:ext cx="9741216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Group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61" name="Shape 61"/>
          <p:cNvSpPr txBox="1">
            <a:spLocks noGrp="1"/>
          </p:cNvSpPr>
          <p:nvPr>
            <p:ph type="title" idx="1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defPPr/>
            <a:lvl1pPr lvl="0"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subTitle" idx="7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8"/>
          </p:nvPr>
        </p:nvSpPr>
        <p:spPr>
          <a:xfrm>
            <a:off x="910336" y="10374313"/>
            <a:ext cx="3678238" cy="531811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>
              <a:buNone/>
              <a:defRPr sz="1400">
                <a:solidFill>
                  <a:srgbClr val="20D7C0"/>
                </a:solidFill>
              </a:defRPr>
            </a:lvl1pPr>
            <a:lvl2pPr lvl="1">
              <a:defRPr sz="1400">
                <a:solidFill>
                  <a:schemeClr val="bg1"/>
                </a:solidFill>
              </a:defRPr>
            </a:lvl2pPr>
            <a:lvl3pPr lvl="2">
              <a:defRPr sz="1400">
                <a:solidFill>
                  <a:schemeClr val="bg1"/>
                </a:solidFill>
              </a:defRPr>
            </a:lvl3pPr>
            <a:lvl4pPr lvl="3">
              <a:defRPr sz="1400">
                <a:solidFill>
                  <a:schemeClr val="bg1"/>
                </a:solidFill>
              </a:defRPr>
            </a:lvl4pPr>
            <a:lvl5pPr lvl="4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t>Обозначение версионности документа</a:t>
            </a:r>
          </a:p>
        </p:txBody>
      </p:sp>
      <p:pic>
        <p:nvPicPr>
          <p:cNvPr id="65" name="Picture 65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67" name="Picture 67"/>
          <p:cNvPicPr/>
          <p:nvPr/>
        </p:nvPicPr>
        <p:blipFill>
          <a:blip r:embed="rId7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/>
          <p:nvPr/>
        </p:nvPicPr>
        <p:blipFill>
          <a:blip r:embed="rId3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72" name="Picture 72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/>
          </p:nvPr>
        </p:nvSpPr>
        <p:spPr>
          <a:xfrm>
            <a:off x="11107925" y="3344736"/>
            <a:ext cx="8211314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title" idx="1"/>
          </p:nvPr>
        </p:nvSpPr>
        <p:spPr>
          <a:xfrm>
            <a:off x="11107925" y="2271023"/>
            <a:ext cx="8211314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4" cy="5707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lIns="91440" tIns="45720" rIns="91440" bIns="45720" anchor="ctr"/>
          <a:lstStyle>
            <a:defPPr/>
            <a:lvl1pPr marL="0" lvl="0" indent="0" algn="ctr">
              <a:buNone/>
            </a:lvl1pPr>
          </a:lstStyle>
          <a:p>
            <a:r>
              <a:t>Вставка </a:t>
            </a:r>
          </a:p>
          <a:p>
            <a:r>
              <a:t>для изображения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/>
          <p:nvPr/>
        </p:nvPicPr>
        <p:blipFill>
          <a:blip r:embed="rId3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82" name="Picture 82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pic>
        <p:nvPicPr>
          <p:cNvPr id="84" name="Picture 84"/>
          <p:cNvPicPr/>
          <p:nvPr/>
        </p:nvPicPr>
        <p:blipFill>
          <a:blip r:embed="rId6"/>
          <a:stretch/>
        </p:blipFill>
        <p:spPr>
          <a:xfrm>
            <a:off x="7327138" y="225634"/>
            <a:ext cx="16355823" cy="15633027"/>
          </a:xfrm>
          <a:prstGeom prst="rect">
            <a:avLst/>
          </a:prstGeom>
        </p:spPr>
      </p:pic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4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9"/>
          </p:nvPr>
        </p:nvSpPr>
        <p:spPr>
          <a:xfrm>
            <a:off x="894588" y="6621739"/>
            <a:ext cx="4134612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0"/>
          </p:nvPr>
        </p:nvSpPr>
        <p:spPr>
          <a:xfrm>
            <a:off x="5644134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1"/>
          </p:nvPr>
        </p:nvSpPr>
        <p:spPr>
          <a:xfrm>
            <a:off x="5644896" y="3949700"/>
            <a:ext cx="2139949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2"/>
          </p:nvPr>
        </p:nvSpPr>
        <p:spPr>
          <a:xfrm>
            <a:off x="5644134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3"/>
          </p:nvPr>
        </p:nvSpPr>
        <p:spPr>
          <a:xfrm>
            <a:off x="10393680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4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5"/>
          </p:nvPr>
        </p:nvSpPr>
        <p:spPr>
          <a:xfrm>
            <a:off x="10393680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6"/>
          </p:nvPr>
        </p:nvSpPr>
        <p:spPr>
          <a:xfrm>
            <a:off x="15143226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7"/>
          </p:nvPr>
        </p:nvSpPr>
        <p:spPr>
          <a:xfrm>
            <a:off x="15143987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8"/>
          </p:nvPr>
        </p:nvSpPr>
        <p:spPr>
          <a:xfrm>
            <a:off x="15143226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bg>
      <p:bgPr>
        <a:blipFill>
          <a:blip r:embed="rId2"/>
          <a:stretch/>
        </a:blipFill>
        <a:effectLst/>
      </p:bgPr>
    </p:bg>
    <p:spTree>
      <p:nvGrpSpPr>
        <p:cNvPr id="1" name="Group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/>
          <p:nvPr/>
        </p:nvPicPr>
        <p:blipFill>
          <a:blip r:embed="rId3"/>
          <a:srcRect l="-912" r="6517" b="8319"/>
          <a:stretch/>
        </p:blipFill>
        <p:spPr>
          <a:xfrm>
            <a:off x="0" y="0"/>
            <a:ext cx="20228512" cy="11315700"/>
          </a:xfrm>
          <a:prstGeom prst="rect">
            <a:avLst/>
          </a:prstGeom>
        </p:spPr>
      </p:pic>
      <p:sp>
        <p:nvSpPr>
          <p:cNvPr id="103" name="Shape 103"/>
          <p:cNvSpPr txBox="1">
            <a:spLocks noGrp="1"/>
          </p:cNvSpPr>
          <p:nvPr>
            <p:ph type="title" idx="1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lIns="91440" tIns="45720" rIns="91440" bIns="45720" anchor="b">
            <a:normAutofit/>
          </a:bodyPr>
          <a:lstStyle>
            <a:defPPr/>
            <a:lvl1pPr lvl="0"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subTitle" idx="7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8"/>
          </p:nvPr>
        </p:nvSpPr>
        <p:spPr>
          <a:xfrm>
            <a:off x="965200" y="10374313"/>
            <a:ext cx="3678238" cy="531811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>
              <a:buNone/>
              <a:defRPr sz="1400">
                <a:solidFill>
                  <a:srgbClr val="20D7C0"/>
                </a:solidFill>
              </a:defRPr>
            </a:lvl1pPr>
            <a:lvl2pPr lvl="1">
              <a:defRPr sz="1400">
                <a:solidFill>
                  <a:schemeClr val="bg1"/>
                </a:solidFill>
              </a:defRPr>
            </a:lvl2pPr>
            <a:lvl3pPr lvl="2">
              <a:defRPr sz="1400">
                <a:solidFill>
                  <a:schemeClr val="bg1"/>
                </a:solidFill>
              </a:defRPr>
            </a:lvl3pPr>
            <a:lvl4pPr lvl="3">
              <a:defRPr sz="1400">
                <a:solidFill>
                  <a:schemeClr val="bg1"/>
                </a:solidFill>
              </a:defRPr>
            </a:lvl4pPr>
            <a:lvl5pPr lvl="4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t>Обозначение версионности документа</a:t>
            </a:r>
          </a:p>
        </p:txBody>
      </p:sp>
      <p:pic>
        <p:nvPicPr>
          <p:cNvPr id="107" name="Picture 10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109" name="Picture 109"/>
          <p:cNvPicPr/>
          <p:nvPr/>
        </p:nvPicPr>
        <p:blipFill>
          <a:blip r:embed="rId6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3"/>
          <p:cNvPicPr/>
          <p:nvPr/>
        </p:nvPicPr>
        <p:blipFill>
          <a:blip r:embed="rId3"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124" name="Shape 124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pic>
        <p:nvPicPr>
          <p:cNvPr id="127" name="Picture 127"/>
          <p:cNvPicPr/>
          <p:nvPr/>
        </p:nvPicPr>
        <p:blipFill>
          <a:blip r:embed="rId4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129" name="Picture 129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130" name="Shape 130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1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44"/>
          <p:cNvPicPr/>
          <p:nvPr/>
        </p:nvPicPr>
        <p:blipFill>
          <a:blip r:embed="rId3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146" name="Picture 146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pic>
        <p:nvPicPr>
          <p:cNvPr id="148" name="Picture 148"/>
          <p:cNvPicPr/>
          <p:nvPr/>
        </p:nvPicPr>
        <p:blipFill>
          <a:blip r:embed="rId6"/>
          <a:stretch/>
        </p:blipFill>
        <p:spPr>
          <a:xfrm>
            <a:off x="7327138" y="225634"/>
            <a:ext cx="16355823" cy="15633027"/>
          </a:xfrm>
          <a:prstGeom prst="rect">
            <a:avLst/>
          </a:prstGeom>
        </p:spPr>
      </p:pic>
      <p:sp>
        <p:nvSpPr>
          <p:cNvPr id="149" name="Shape 14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1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/>
          <p:nvPr/>
        </p:nvPicPr>
        <p:blipFill>
          <a:blip r:embed="rId3"/>
          <a:stretch/>
        </p:blipFill>
        <p:spPr>
          <a:xfrm>
            <a:off x="8063346" y="-3760202"/>
            <a:ext cx="15445311" cy="14464126"/>
          </a:xfrm>
          <a:prstGeom prst="rect">
            <a:avLst/>
          </a:prstGeom>
        </p:spPr>
      </p:pic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pic>
        <p:nvPicPr>
          <p:cNvPr id="21" name="Picture 21"/>
          <p:cNvPicPr/>
          <p:nvPr/>
        </p:nvPicPr>
        <p:blipFill>
          <a:blip r:embed="rId4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22" name="Shape 22"/>
          <p:cNvSpPr txBox="1">
            <a:spLocks noGrp="1"/>
          </p:cNvSpPr>
          <p:nvPr>
            <p:ph type="subTitle" idx="5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title" idx="6"/>
          </p:nvPr>
        </p:nvSpPr>
        <p:spPr>
          <a:xfrm>
            <a:off x="906400" y="3471862"/>
            <a:ext cx="17338676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/>
            </a:lvl1pPr>
          </a:lstStyle>
          <a:p>
            <a:r>
              <a:t>Образец разделителя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1" cy="39596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endParaRPr/>
          </a:p>
        </p:txBody>
      </p:sp>
      <p:pic>
        <p:nvPicPr>
          <p:cNvPr id="26" name="Picture 26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906400" y="714058"/>
            <a:ext cx="3177668" cy="11823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Титульный слайд"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Group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/>
          <p:nvPr/>
        </p:nvPicPr>
        <p:blipFill>
          <a:blip r:embed="rId3"/>
          <a:srcRect l="9099" t="15719" r="12464" b="31481"/>
          <a:stretch/>
        </p:blipFill>
        <p:spPr>
          <a:xfrm>
            <a:off x="5163451" y="-2088439"/>
            <a:ext cx="18969642" cy="13404138"/>
          </a:xfrm>
          <a:prstGeom prst="rect">
            <a:avLst/>
          </a:prstGeom>
        </p:spPr>
      </p:pic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43" name="Picture 43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45" name="Picture 45"/>
          <p:cNvPicPr/>
          <p:nvPr/>
        </p:nvPicPr>
        <p:blipFill>
          <a:blip r:embed="rId6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46" name="Shape 46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итульный слайд"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Group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pic>
        <p:nvPicPr>
          <p:cNvPr id="114" name="Picture 114"/>
          <p:cNvPicPr/>
          <p:nvPr/>
        </p:nvPicPr>
        <p:blipFill>
          <a:blip r:embed="rId3"/>
          <a:stretch/>
        </p:blipFill>
        <p:spPr>
          <a:xfrm>
            <a:off x="7297805" y="-1758683"/>
            <a:ext cx="15018686" cy="15364879"/>
          </a:xfrm>
          <a:prstGeom prst="rect">
            <a:avLst/>
          </a:prstGeom>
        </p:spPr>
      </p:pic>
      <p:sp>
        <p:nvSpPr>
          <p:cNvPr id="115" name="Shape 115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118" name="Picture 11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120" name="Picture 120"/>
          <p:cNvPicPr/>
          <p:nvPr/>
        </p:nvPicPr>
        <p:blipFill>
          <a:blip r:embed="rId6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Титульный слайд">
    <p:bg>
      <p:bgPr>
        <a:blipFill>
          <a:blip r:embed="rId2"/>
          <a:stretch/>
        </a:blipFill>
        <a:effectLst/>
      </p:bgPr>
    </p:bg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136" name="Picture 136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138" name="Picture 138"/>
          <p:cNvPicPr/>
          <p:nvPr/>
        </p:nvPicPr>
        <p:blipFill>
          <a:blip r:embed="rId5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9" name="Shape 139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subTitle" idx="5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pic>
        <p:nvPicPr>
          <p:cNvPr id="157" name="Picture 157"/>
          <p:cNvPicPr/>
          <p:nvPr/>
        </p:nvPicPr>
        <p:blipFill>
          <a:blip r:embed="rId3"/>
          <a:stretch/>
        </p:blipFill>
        <p:spPr>
          <a:xfrm rot="175391">
            <a:off x="5474785" y="-2762628"/>
            <a:ext cx="17590816" cy="16840956"/>
          </a:xfrm>
          <a:prstGeom prst="rect">
            <a:avLst/>
          </a:prstGeom>
        </p:spPr>
      </p:pic>
      <p:sp>
        <p:nvSpPr>
          <p:cNvPr id="158" name="Shape 158"/>
          <p:cNvSpPr txBox="1">
            <a:spLocks noGrp="1"/>
          </p:cNvSpPr>
          <p:nvPr>
            <p:ph type="title" idx="6"/>
          </p:nvPr>
        </p:nvSpPr>
        <p:spPr>
          <a:xfrm>
            <a:off x="888112" y="3471862"/>
            <a:ext cx="17338676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/>
            </a:lvl1pPr>
          </a:lstStyle>
          <a:p>
            <a:r>
              <a:t>Образец разделителя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311" cy="39596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pic>
        <p:nvPicPr>
          <p:cNvPr id="162" name="Picture 162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888112" y="714058"/>
            <a:ext cx="3177668" cy="1182388"/>
          </a:xfrm>
          <a:prstGeom prst="rect">
            <a:avLst/>
          </a:prstGeom>
        </p:spPr>
      </p:pic>
      <p:pic>
        <p:nvPicPr>
          <p:cNvPr id="164" name="Picture 164"/>
          <p:cNvPicPr/>
          <p:nvPr/>
        </p:nvPicPr>
        <p:blipFill>
          <a:blip r:embed="rId6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sldNum" idx="4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"/>
          <p:cNvSpPr txBox="1">
            <a:spLocks noGrp="1"/>
          </p:cNvSpPr>
          <p:nvPr>
            <p:ph type="sldNum" idx="4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mailto:Zamakhinanika@gmail.com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 idx="1"/>
          </p:nvPr>
        </p:nvSpPr>
        <p:spPr>
          <a:xfrm>
            <a:off x="255310" y="3418816"/>
            <a:ext cx="8677930" cy="3171782"/>
          </a:xfrm>
          <a:prstGeom prst="rect">
            <a:avLst/>
          </a:prstGeom>
        </p:spPr>
        <p:txBody>
          <a:bodyPr>
            <a:normAutofit fontScale="90000"/>
          </a:bodyPr>
          <a:lstStyle>
            <a:defPPr/>
            <a:lvl1pPr lvl="0"/>
          </a:lstStyle>
          <a:p>
            <a:r>
              <a:rPr lang="ru-RU" dirty="0">
                <a:latin typeface="Cambria"/>
                <a:ea typeface="Cambria"/>
              </a:rPr>
              <a:t>Проект </a:t>
            </a:r>
            <a:r>
              <a:rPr lang="en-US" dirty="0">
                <a:latin typeface="Cambria"/>
                <a:ea typeface="Cambria"/>
              </a:rPr>
              <a:t>TECHNET</a:t>
            </a:r>
            <a:br>
              <a:rPr lang="ru-RU" dirty="0">
                <a:latin typeface="Cambria"/>
              </a:rPr>
            </a:br>
            <a:r>
              <a:rPr lang="ru-RU" dirty="0">
                <a:latin typeface="Cambria"/>
                <a:ea typeface="Cambria"/>
              </a:rPr>
              <a:t>Инновационная теплица для выращивания растений </a:t>
            </a:r>
            <a:br>
              <a:rPr lang="ru-RU" dirty="0">
                <a:latin typeface="Cambria"/>
              </a:rPr>
            </a:br>
            <a:r>
              <a:rPr lang="ru-RU" dirty="0">
                <a:latin typeface="Cambria"/>
                <a:ea typeface="Cambria"/>
              </a:rPr>
              <a:t>«Растим будущее»</a:t>
            </a:r>
            <a:endParaRPr dirty="0">
              <a:latin typeface="Cambria"/>
              <a:ea typeface="Cambria"/>
            </a:endParaRPr>
          </a:p>
        </p:txBody>
      </p:sp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C303F6DB-9B5E-4EF5-9C53-585B27F6411C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14504455" y="8510781"/>
            <a:ext cx="5448545" cy="2732088"/>
          </a:xfrm>
        </p:spPr>
        <p:txBody>
          <a:bodyPr lIns="91440" tIns="45720" rIns="91440" bIns="45720" anchor="t"/>
          <a:lstStyle/>
          <a:p>
            <a:pPr algn="r"/>
            <a:r>
              <a:rPr lang="ru-RU" sz="2800" b="1" dirty="0">
                <a:latin typeface="Cambria"/>
                <a:ea typeface="Cambria"/>
              </a:rPr>
              <a:t>Проект выполнили:</a:t>
            </a:r>
            <a:endParaRPr lang="ru-RU" sz="2800" b="1">
              <a:latin typeface="Cambria"/>
              <a:ea typeface="Cambria"/>
              <a:cs typeface="Arial"/>
            </a:endParaRPr>
          </a:p>
          <a:p>
            <a:pPr algn="r"/>
            <a:r>
              <a:rPr lang="ru-RU" sz="2800" b="1" dirty="0">
                <a:latin typeface="Cambria"/>
                <a:ea typeface="Cambria"/>
              </a:rPr>
              <a:t>Бражинскайте Виктория</a:t>
            </a:r>
            <a:endParaRPr lang="ru-RU" sz="2800" b="1">
              <a:latin typeface="Cambria"/>
              <a:ea typeface="Cambria"/>
              <a:cs typeface="Arial"/>
            </a:endParaRPr>
          </a:p>
          <a:p>
            <a:pPr algn="r"/>
            <a:r>
              <a:rPr lang="ru-RU" sz="2800" b="1" dirty="0">
                <a:latin typeface="Cambria"/>
                <a:ea typeface="Cambria"/>
              </a:rPr>
              <a:t>Гончаренко Алла</a:t>
            </a:r>
            <a:endParaRPr lang="ru-RU" sz="2800" b="1">
              <a:latin typeface="Cambria"/>
              <a:ea typeface="Cambria"/>
              <a:cs typeface="Arial"/>
            </a:endParaRPr>
          </a:p>
          <a:p>
            <a:pPr algn="r"/>
            <a:r>
              <a:rPr lang="ru-RU" sz="2800" b="1" dirty="0" err="1">
                <a:latin typeface="Cambria"/>
                <a:ea typeface="Cambria"/>
              </a:rPr>
              <a:t>Замахина</a:t>
            </a:r>
            <a:r>
              <a:rPr lang="ru-RU" sz="2800" b="1" dirty="0">
                <a:latin typeface="Cambria"/>
                <a:ea typeface="Cambria"/>
              </a:rPr>
              <a:t> Вероника</a:t>
            </a:r>
            <a:endParaRPr lang="ru-RU" sz="2800" b="1">
              <a:latin typeface="Cambria"/>
              <a:ea typeface="Cambria"/>
              <a:cs typeface="Arial"/>
            </a:endParaRPr>
          </a:p>
          <a:p>
            <a:pPr algn="r"/>
            <a:r>
              <a:rPr lang="ru-RU" sz="2800" b="1" dirty="0">
                <a:latin typeface="Cambria"/>
                <a:ea typeface="Cambria"/>
              </a:rPr>
              <a:t>Кондратьева Зоя</a:t>
            </a:r>
            <a:endParaRPr lang="ru-RU" sz="2800" b="1">
              <a:latin typeface="Cambria"/>
              <a:ea typeface="Cambria"/>
              <a:cs typeface="Arial"/>
            </a:endParaRPr>
          </a:p>
        </p:txBody>
      </p:sp>
      <p:pic>
        <p:nvPicPr>
          <p:cNvPr id="5" name="Рисунок 2" descr="Изображение выглядит как текст, статуя, строительств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FE8D6800-AE47-6975-63E2-C08973DAB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901" y="6674535"/>
            <a:ext cx="7097044" cy="4784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b="1" err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Актуальность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 </a:t>
            </a:r>
            <a:r>
              <a:rPr b="1" err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проекта</a:t>
            </a:r>
            <a:endParaRPr lang="en-US" b="1" err="1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Arial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body" idx="3"/>
          </p:nvPr>
        </p:nvSpPr>
        <p:spPr>
          <a:xfrm>
            <a:off x="777857" y="2164029"/>
            <a:ext cx="10318010" cy="7036274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На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сегодняшний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день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не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у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всех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родителей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есть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возможность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и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время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заниматься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образовательным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процессом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с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детьми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.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Использование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инновационной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теплицы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позволяет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облегчить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эту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проблему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. С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ее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помощью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дети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смогут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развивать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свои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способности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всовершенно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разных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областях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. </a:t>
            </a:r>
            <a:endParaRPr lang="en-US" sz="3200" dirty="0">
              <a:solidFill>
                <a:schemeClr val="accent1">
                  <a:lumMod val="50000"/>
                </a:schemeClr>
              </a:solidFill>
              <a:cs typeface="Arial"/>
            </a:endParaRPr>
          </a:p>
          <a:p>
            <a:endParaRPr lang="en-US" sz="2800" dirty="0">
              <a:solidFill>
                <a:schemeClr val="accent1">
                  <a:lumMod val="50000"/>
                </a:schemeClr>
              </a:solidFill>
              <a:latin typeface="Cambria"/>
              <a:ea typeface="+mn-lt"/>
              <a:cs typeface="+mn-lt"/>
            </a:endParaRPr>
          </a:p>
          <a:p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Родитель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с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целью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заинтересовать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ребенка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в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получении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новых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знаний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в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области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экологии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,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хочет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использовать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безопасные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развивающие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«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игрушки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»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или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подарки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,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чтобы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привить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ребенку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новые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знания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. В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это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же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время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,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ребенку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интересно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узнать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процесс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роста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растения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,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он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хочет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самостоятельно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погрузиться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в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процесс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изучения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при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помощи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дополнительных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«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инструментов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»,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чтобы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лучше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разобраться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в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данном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вопросе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.</a:t>
            </a:r>
          </a:p>
          <a:p>
            <a:r>
              <a:rPr lang="en-US" sz="2800" err="1">
                <a:solidFill>
                  <a:srgbClr val="333333"/>
                </a:solidFill>
                <a:latin typeface="Cambria"/>
                <a:cs typeface="Arial"/>
              </a:rPr>
              <a:t>Таким</a:t>
            </a:r>
            <a:r>
              <a:rPr lang="en-US" sz="2800" dirty="0">
                <a:solidFill>
                  <a:srgbClr val="333333"/>
                </a:solidFill>
                <a:latin typeface="Cambria"/>
                <a:cs typeface="Arial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cs typeface="Arial"/>
              </a:rPr>
              <a:t>образом</a:t>
            </a:r>
            <a:r>
              <a:rPr lang="en-US" sz="2800" dirty="0">
                <a:solidFill>
                  <a:srgbClr val="333333"/>
                </a:solidFill>
                <a:latin typeface="Cambria"/>
                <a:cs typeface="Arial"/>
              </a:rPr>
              <a:t>, 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Cambria"/>
                <a:cs typeface="+mn-lt"/>
              </a:rPr>
              <a:t>с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инновационной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теплицей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«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Растим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будущее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»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дети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при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помощи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наглядных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экспериментов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узнают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,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как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растут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растения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и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почему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для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них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важны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свет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 и </a:t>
            </a:r>
            <a:r>
              <a:rPr lang="en-US" sz="2800" err="1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вода</a:t>
            </a:r>
            <a:r>
              <a:rPr lang="en-US" sz="2800" dirty="0">
                <a:solidFill>
                  <a:srgbClr val="333333"/>
                </a:solidFill>
                <a:latin typeface="Cambria"/>
                <a:ea typeface="+mn-lt"/>
                <a:cs typeface="+mn-lt"/>
              </a:rPr>
              <a:t>.</a:t>
            </a:r>
            <a:endParaRPr lang="en-US" sz="2800" dirty="0">
              <a:solidFill>
                <a:srgbClr val="333333"/>
              </a:solidFill>
              <a:latin typeface="Cambria"/>
              <a:cs typeface="Arial"/>
            </a:endParaRPr>
          </a:p>
          <a:p>
            <a:endParaRPr lang="en-US" sz="2800" dirty="0">
              <a:solidFill>
                <a:srgbClr val="333333"/>
              </a:solidFill>
              <a:cs typeface="Arial"/>
            </a:endParaRPr>
          </a:p>
          <a:p>
            <a:endParaRPr lang="en-US" sz="2800" dirty="0">
              <a:solidFill>
                <a:srgbClr val="333333"/>
              </a:solidFill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AC3D3C-A0D8-0DEE-905D-6AD097681A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70" t="-584" r="269" b="730"/>
          <a:stretch/>
        </p:blipFill>
        <p:spPr>
          <a:xfrm>
            <a:off x="12066727" y="2559645"/>
            <a:ext cx="6822669" cy="6242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/>
          </p:nvPr>
        </p:nvSpPr>
        <p:spPr>
          <a:xfrm>
            <a:off x="894588" y="2018774"/>
            <a:ext cx="8793162" cy="911089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sz="36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Проблема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r>
              <a:rPr sz="36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клиента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, </a:t>
            </a:r>
            <a:r>
              <a:rPr sz="36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которую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м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ы </a:t>
            </a:r>
            <a:r>
              <a:rPr sz="36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решае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м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.</a:t>
            </a:r>
          </a:p>
        </p:txBody>
      </p:sp>
      <p:sp>
        <p:nvSpPr>
          <p:cNvPr id="176" name="Shape 176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b="1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Проблема</a:t>
            </a:r>
            <a:endParaRPr lang="en-US" b="1" err="1">
              <a:solidFill>
                <a:schemeClr val="accent1">
                  <a:lumMod val="50000"/>
                </a:schemeClr>
              </a:solidFill>
              <a:latin typeface="Cambria"/>
              <a:ea typeface="Cambria"/>
            </a:endParaRPr>
          </a:p>
        </p:txBody>
      </p:sp>
      <p:sp>
        <p:nvSpPr>
          <p:cNvPr id="177" name="Shape 177"/>
          <p:cNvSpPr txBox="1">
            <a:spLocks noGrp="1"/>
          </p:cNvSpPr>
          <p:nvPr>
            <p:ph type="body" idx="2"/>
          </p:nvPr>
        </p:nvSpPr>
        <p:spPr>
          <a:xfrm>
            <a:off x="894588" y="3936573"/>
            <a:ext cx="8793162" cy="6217366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lang="ru-RU" sz="2800" dirty="0">
                <a:latin typeface="Cambria"/>
                <a:ea typeface="Cambria"/>
              </a:rPr>
              <a:t>В современном мире дети очень быстро развиваются и каждый день хотят познавать что-то новое. Чем активнее ребенок исследует, наблюдает, анализирует, тем быстрее развиваются его познавательные способности.</a:t>
            </a:r>
            <a:r>
              <a:rPr lang="ru-RU" sz="3200" dirty="0">
                <a:latin typeface="Cambria"/>
                <a:ea typeface="Cambria"/>
              </a:rPr>
              <a:t> </a:t>
            </a:r>
            <a:endParaRPr lang="ru-RU" sz="2800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Calibri" panose="020F0502020204030204" pitchFamily="34" charset="0"/>
            </a:endParaRPr>
          </a:p>
          <a:p>
            <a:endParaRPr lang="ru-RU" sz="3200" dirty="0">
              <a:solidFill>
                <a:srgbClr val="000000"/>
              </a:solidFill>
              <a:latin typeface="Cambria"/>
              <a:ea typeface="Cambria"/>
            </a:endParaRP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Проблема заключается в том, что на сегодняшний день сложно найти полезные и развивающие игры, направленные на получение знаний и навыков в области инновационных технологий, связанных с растениями.</a:t>
            </a:r>
            <a:endParaRPr lang="ru-RU" sz="3200">
              <a:solidFill>
                <a:schemeClr val="accent1">
                  <a:lumMod val="50000"/>
                </a:schemeClr>
              </a:solidFill>
              <a:latin typeface="Cambria"/>
              <a:ea typeface="Cambria"/>
            </a:endParaRPr>
          </a:p>
        </p:txBody>
      </p:sp>
      <p:sp>
        <p:nvSpPr>
          <p:cNvPr id="178" name="Shape 178"/>
          <p:cNvSpPr txBox="1">
            <a:spLocks noGrp="1"/>
          </p:cNvSpPr>
          <p:nvPr>
            <p:ph type="body" idx="3"/>
          </p:nvPr>
        </p:nvSpPr>
        <p:spPr>
          <a:xfrm>
            <a:off x="10544366" y="3936573"/>
            <a:ext cx="8793161" cy="6863752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lang="ru-RU" sz="2800" dirty="0">
                <a:latin typeface="Cambria"/>
                <a:ea typeface="Cambria"/>
              </a:rPr>
              <a:t>У конкурентов есть ряд слабых сторон, из-за которых их продукция не является решением проблемы.</a:t>
            </a:r>
          </a:p>
          <a:p>
            <a:endParaRPr lang="ru-RU" sz="2800" dirty="0">
              <a:solidFill>
                <a:srgbClr val="000000"/>
              </a:solidFill>
              <a:latin typeface="Cambria"/>
              <a:ea typeface="Cambria"/>
            </a:endParaRP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Слабые стороны конкурентов:</a:t>
            </a: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1. Высокая стоимость аналогов (в несколько тысяч рублей, в среднем от 1000 до 3000 руб.);</a:t>
            </a: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2. Отсутствие инструкции по эксплуатации на русском языке;</a:t>
            </a: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3. Сложность в использовании товара для детей;</a:t>
            </a: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4. Большой срок доставки из других стран.;</a:t>
            </a: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5. Отсутствие гарантийного талона.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Arial"/>
            </a:endParaRPr>
          </a:p>
        </p:txBody>
      </p:sp>
      <p:sp>
        <p:nvSpPr>
          <p:cNvPr id="179" name="Shape 179"/>
          <p:cNvSpPr txBox="1">
            <a:spLocks noGrp="1"/>
          </p:cNvSpPr>
          <p:nvPr>
            <p:ph type="body" idx="4"/>
          </p:nvPr>
        </p:nvSpPr>
        <p:spPr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sz="32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Почему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r>
              <a:rPr sz="32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существующих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r>
              <a:rPr sz="32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вариантов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r>
              <a:rPr sz="32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решения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br>
              <a:rPr sz="3200" dirty="0">
                <a:solidFill>
                  <a:schemeClr val="accent1">
                    <a:lumMod val="75000"/>
                  </a:schemeClr>
                </a:solidFill>
                <a:latin typeface="Cambria"/>
              </a:rPr>
            </a:br>
            <a:r>
              <a:rPr lang="az-Cyrl-AZ" sz="320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недостаточно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body"/>
          </p:nvPr>
        </p:nvSpPr>
        <p:spPr>
          <a:xfrm>
            <a:off x="894589" y="1728886"/>
            <a:ext cx="13533092" cy="911089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sz="32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Что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r>
              <a:rPr sz="32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предлагае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м мы. У</a:t>
            </a:r>
            <a:r>
              <a:rPr lang="az-Cyrl-AZ" sz="320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никальные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r>
              <a:rPr sz="32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преимущества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и </a:t>
            </a:r>
            <a:r>
              <a:rPr sz="32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выгоды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r>
              <a:rPr sz="32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для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r>
              <a:rPr sz="32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клиента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.</a:t>
            </a:r>
          </a:p>
          <a:p>
            <a:endParaRPr sz="2800" dirty="0"/>
          </a:p>
        </p:txBody>
      </p:sp>
      <p:sp>
        <p:nvSpPr>
          <p:cNvPr id="182" name="Shape 182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b="1" err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Решение</a:t>
            </a:r>
            <a:endParaRPr lang="en-US" b="1" err="1">
              <a:solidFill>
                <a:schemeClr val="accent1">
                  <a:lumMod val="50000"/>
                </a:schemeClr>
              </a:solidFill>
              <a:latin typeface="Cambria"/>
              <a:ea typeface="Cambria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Инновационная теплица позволит наглядно  изучить процесс роста растений. </a:t>
            </a:r>
            <a:r>
              <a:rPr lang="ru-RU" sz="2400" dirty="0">
                <a:latin typeface="Cambria"/>
                <a:ea typeface="Cambria"/>
              </a:rPr>
              <a:t>Ребенок, видя как выращивается растение, а также как устроена и работает теплица, будет погружен в этот интересный процесс, и тем самым сможет изучить современные технологии роста растений.</a:t>
            </a:r>
          </a:p>
          <a:p>
            <a:endParaRPr lang="ru-RU" sz="2400" dirty="0">
              <a:solidFill>
                <a:srgbClr val="000000"/>
              </a:solidFill>
              <a:latin typeface="Cambria"/>
              <a:ea typeface="Cambria"/>
            </a:endParaRP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Инновационная теплица «Растим будущее» имеет ряд уникальных преимуществ:</a:t>
            </a:r>
          </a:p>
          <a:p>
            <a:pPr marL="473075" indent="-457200">
              <a:buAutoNum type="arabicPeriod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Система гидропоники.</a:t>
            </a:r>
            <a:r>
              <a:rPr lang="ru-RU" sz="2400" dirty="0">
                <a:latin typeface="Cambria"/>
                <a:ea typeface="Cambria"/>
              </a:rPr>
              <a:t> </a:t>
            </a:r>
            <a:r>
              <a:rPr lang="ru-RU" sz="2400" err="1">
                <a:latin typeface="Cambria"/>
                <a:ea typeface="Cambria"/>
              </a:rPr>
              <a:t>Инновационнах</a:t>
            </a:r>
            <a:r>
              <a:rPr lang="ru-RU" sz="2400" dirty="0">
                <a:latin typeface="Cambria"/>
                <a:ea typeface="Cambria"/>
              </a:rPr>
              <a:t> система, позволяющая выращивать растения при помощи воды и удобрений. Потребителю не понадобится использовать землю для проращивания растения, все необходимые питательные вещества оно будет получать из воды с добавлением удобрений. </a:t>
            </a:r>
          </a:p>
          <a:p>
            <a:pPr marL="473075" indent="-457200">
              <a:buAutoNum type="arabicPeriod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Интеллектуальная система полива с различными режимами. </a:t>
            </a:r>
            <a:r>
              <a:rPr lang="ru-RU" sz="2400" dirty="0">
                <a:latin typeface="Cambria"/>
                <a:ea typeface="Cambria"/>
              </a:rPr>
              <a:t>Система позволяет контролировать полив растений. Также она показывает уровень оставшейся воды в отсеке. </a:t>
            </a:r>
          </a:p>
          <a:p>
            <a:pPr marL="473075" indent="-457200">
              <a:buAutoNum type="arabicPeriod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Многофункциональная светодиодная лампа. </a:t>
            </a:r>
            <a:r>
              <a:rPr lang="ru-RU" sz="2400" dirty="0">
                <a:latin typeface="Cambria"/>
                <a:ea typeface="Cambria"/>
              </a:rPr>
              <a:t>Эта лампа полностью заменяет солнечные лучи и способствует наиболее эффективному росту растений. Благодаря этой лампе интонационную теплицу можно поставить в любом уголке дома. </a:t>
            </a:r>
          </a:p>
          <a:p>
            <a:pPr marL="473075" indent="-457200">
              <a:buAutoNum type="arabicPeriod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Система Smart Life. </a:t>
            </a:r>
            <a:r>
              <a:rPr lang="ru-RU" sz="2400" dirty="0">
                <a:latin typeface="Cambria"/>
                <a:ea typeface="Cambria"/>
              </a:rPr>
              <a:t>Данная система позволит дистанционно управлять такими параметрами, как влажность, свет, уровень воды в емкости. Эта система упростит использование теплицы для потребителей. </a:t>
            </a:r>
          </a:p>
          <a:p>
            <a:r>
              <a:rPr lang="ru-RU" sz="2400" dirty="0">
                <a:latin typeface="Cambria"/>
                <a:ea typeface="Cambria"/>
              </a:rPr>
              <a:t>Продукция удовлетворит как ребенка, так и его родителей. Набор включает все необходимые детали для качественного получения результата. Ребенку будет интересно самостоятельно погрузиться в познавательный процесс, ведь все необходимые для этого инструменты есть в нашей инновационной теплице. Что касается родителей, то они будут приятно удивлены самостоятельностью ребенка, а также чистотой в доме (система гидропоники позволяет выращивать растения без земли).</a:t>
            </a:r>
            <a:endParaRPr sz="2400" dirty="0">
              <a:latin typeface="Cambria"/>
              <a:ea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body"/>
          </p:nvPr>
        </p:nvSpPr>
        <p:spPr>
          <a:xfrm>
            <a:off x="898223" y="1419220"/>
            <a:ext cx="16201988" cy="706454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pPr>
              <a:buNone/>
            </a:pPr>
            <a:r>
              <a:rPr sz="36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Рынок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, </a:t>
            </a:r>
            <a:r>
              <a:rPr sz="36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на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r>
              <a:rPr sz="36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котором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м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ы </a:t>
            </a:r>
            <a:r>
              <a:rPr sz="36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работае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м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, </a:t>
            </a:r>
            <a:r>
              <a:rPr sz="36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его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r>
              <a:rPr sz="36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объем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, </a:t>
            </a:r>
            <a:r>
              <a:rPr sz="36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рост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и </a:t>
            </a:r>
            <a:r>
              <a:rPr sz="36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уровень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</a:t>
            </a:r>
            <a:r>
              <a:rPr sz="3600" err="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конкуренции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.</a:t>
            </a:r>
          </a:p>
        </p:txBody>
      </p:sp>
      <p:sp>
        <p:nvSpPr>
          <p:cNvPr id="186" name="Shape 186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b="1" err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Рынок</a:t>
            </a:r>
            <a:endParaRPr lang="en-US" b="1" err="1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Arial"/>
            </a:endParaRPr>
          </a:p>
        </p:txBody>
      </p:sp>
      <p:sp>
        <p:nvSpPr>
          <p:cNvPr id="187" name="Shape 187"/>
          <p:cNvSpPr txBox="1">
            <a:spLocks noGrp="1"/>
          </p:cNvSpPr>
          <p:nvPr>
            <p:ph type="body" idx="2"/>
          </p:nvPr>
        </p:nvSpPr>
        <p:spPr>
          <a:xfrm>
            <a:off x="894586" y="2349062"/>
            <a:ext cx="18432492" cy="8966638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lang="ru-RU" sz="2400" dirty="0">
                <a:latin typeface="Cambria"/>
                <a:ea typeface="Cambria"/>
              </a:rPr>
              <a:t>Если посмотреть на российский рынок теплиц для дома, то можно увидеть, что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существует не такое огромное количество производителей умных теплиц, как можно было бы представить.</a:t>
            </a:r>
            <a:r>
              <a:rPr lang="ru-RU" sz="2400" dirty="0">
                <a:latin typeface="Cambria"/>
                <a:ea typeface="Cambria"/>
              </a:rPr>
              <a:t> Данная ниша рынка еще недостаточно хорошо развита. Исходя из этого, можно сделать вывод, что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mbria"/>
                <a:ea typeface="Roboto"/>
                <a:cs typeface="Roboto"/>
              </a:rPr>
              <a:t>мы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 можем выйти на рынок продаж без особых усилий.</a:t>
            </a:r>
          </a:p>
          <a:p>
            <a:r>
              <a:rPr lang="ru-RU" sz="2400" dirty="0">
                <a:latin typeface="Cambria"/>
                <a:ea typeface="Cambria"/>
              </a:rPr>
              <a:t>Аналоги, представленные на продажу, имеют достаточно высокую цену. В анализе конкурентов мы привели</a:t>
            </a:r>
            <a:r>
              <a:rPr lang="ru-RU" sz="2800" dirty="0">
                <a:latin typeface="Cambria"/>
                <a:ea typeface="Cambria"/>
              </a:rPr>
              <a:t>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сравнительную таблицу нашего товара и конкурентов.</a:t>
            </a:r>
            <a:endParaRPr lang="ru-RU" sz="2800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Arial"/>
            </a:endParaRPr>
          </a:p>
          <a:p>
            <a:endParaRPr lang="ru-RU" dirty="0">
              <a:latin typeface="Cambria"/>
              <a:ea typeface="Cambria"/>
            </a:endParaRPr>
          </a:p>
          <a:p>
            <a:endParaRPr lang="ru-RU" dirty="0">
              <a:latin typeface="Cambria"/>
              <a:ea typeface="Cambria"/>
            </a:endParaRPr>
          </a:p>
          <a:p>
            <a:endParaRPr lang="ru-RU" dirty="0">
              <a:latin typeface="Cambria"/>
              <a:ea typeface="Cambria"/>
            </a:endParaRPr>
          </a:p>
          <a:p>
            <a:endParaRPr lang="ru-RU" dirty="0">
              <a:latin typeface="Cambria"/>
              <a:ea typeface="Cambria"/>
            </a:endParaRPr>
          </a:p>
          <a:p>
            <a:endParaRPr lang="ru-RU" dirty="0">
              <a:latin typeface="Cambria"/>
              <a:ea typeface="Cambria"/>
            </a:endParaRPr>
          </a:p>
          <a:p>
            <a:endParaRPr lang="ru-RU" dirty="0">
              <a:latin typeface="Cambria"/>
              <a:ea typeface="Cambria"/>
            </a:endParaRPr>
          </a:p>
          <a:p>
            <a:endParaRPr lang="ru-RU" dirty="0">
              <a:latin typeface="Cambria"/>
              <a:ea typeface="Cambria"/>
            </a:endParaRPr>
          </a:p>
          <a:p>
            <a:endParaRPr lang="ru-RU" dirty="0">
              <a:latin typeface="Cambria"/>
              <a:ea typeface="Cambria"/>
            </a:endParaRPr>
          </a:p>
          <a:p>
            <a:endParaRPr lang="ru-RU" dirty="0">
              <a:latin typeface="Cambria"/>
              <a:ea typeface="Cambria"/>
            </a:endParaRPr>
          </a:p>
          <a:p>
            <a:endParaRPr lang="ru-RU" dirty="0">
              <a:latin typeface="Cambria"/>
              <a:ea typeface="Cambria"/>
            </a:endParaRPr>
          </a:p>
          <a:p>
            <a:endParaRPr lang="ru-RU" dirty="0">
              <a:latin typeface="Cambria"/>
              <a:ea typeface="Cambria"/>
            </a:endParaRPr>
          </a:p>
          <a:p>
            <a:r>
              <a:rPr lang="ru-RU" sz="2400" dirty="0">
                <a:latin typeface="Cambria"/>
                <a:ea typeface="Cambria"/>
              </a:rPr>
              <a:t>А если потребитель решит купить такой товар по более низкой цене, например на </a:t>
            </a:r>
            <a:r>
              <a:rPr lang="en-US" sz="2400" dirty="0">
                <a:latin typeface="Cambria"/>
                <a:ea typeface="Cambria"/>
              </a:rPr>
              <a:t>AliExpress</a:t>
            </a:r>
            <a:r>
              <a:rPr lang="ru-RU" sz="2400" dirty="0">
                <a:latin typeface="Cambria"/>
                <a:ea typeface="Cambria"/>
              </a:rPr>
              <a:t>, то его может не удовлетворить большой срок доставки.</a:t>
            </a:r>
          </a:p>
          <a:p>
            <a:r>
              <a:rPr lang="ru-RU" sz="2400" dirty="0">
                <a:latin typeface="Cambria"/>
                <a:ea typeface="Cambria"/>
              </a:rPr>
              <a:t>В данный момент рынок набирает обороты, развивается. Но при всем этом не хватает тех товаров, которые соответствовали бы и по цене, и по срокам доставки, и по вопросу цена=качество.</a:t>
            </a:r>
          </a:p>
          <a:p>
            <a:r>
              <a:rPr lang="ru-RU" sz="2400" dirty="0">
                <a:latin typeface="Cambria"/>
                <a:ea typeface="Cambria"/>
              </a:rPr>
              <a:t>Уровень конкуренции есть, но он существует среди тех продавцов, у которых цена сравнительно выше, чем у нашего продукта. Поэтому по прогнозируем хорошие обороты нашего стартап-проекта.</a:t>
            </a:r>
            <a:endParaRPr sz="2400" dirty="0">
              <a:latin typeface="Cambria"/>
              <a:ea typeface="Cambria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BE0C20E-CD22-4170-BDD9-158C3DA79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974180"/>
              </p:ext>
            </p:extLst>
          </p:nvPr>
        </p:nvGraphicFramePr>
        <p:xfrm>
          <a:off x="4395562" y="4431982"/>
          <a:ext cx="10870545" cy="42493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4109">
                  <a:extLst>
                    <a:ext uri="{9D8B030D-6E8A-4147-A177-3AD203B41FA5}">
                      <a16:colId xmlns:a16="http://schemas.microsoft.com/office/drawing/2014/main" val="624789275"/>
                    </a:ext>
                  </a:extLst>
                </a:gridCol>
                <a:gridCol w="2174109">
                  <a:extLst>
                    <a:ext uri="{9D8B030D-6E8A-4147-A177-3AD203B41FA5}">
                      <a16:colId xmlns:a16="http://schemas.microsoft.com/office/drawing/2014/main" val="928357248"/>
                    </a:ext>
                  </a:extLst>
                </a:gridCol>
                <a:gridCol w="2174109">
                  <a:extLst>
                    <a:ext uri="{9D8B030D-6E8A-4147-A177-3AD203B41FA5}">
                      <a16:colId xmlns:a16="http://schemas.microsoft.com/office/drawing/2014/main" val="3241161009"/>
                    </a:ext>
                  </a:extLst>
                </a:gridCol>
                <a:gridCol w="2174109">
                  <a:extLst>
                    <a:ext uri="{9D8B030D-6E8A-4147-A177-3AD203B41FA5}">
                      <a16:colId xmlns:a16="http://schemas.microsoft.com/office/drawing/2014/main" val="4091751706"/>
                    </a:ext>
                  </a:extLst>
                </a:gridCol>
                <a:gridCol w="2174109">
                  <a:extLst>
                    <a:ext uri="{9D8B030D-6E8A-4147-A177-3AD203B41FA5}">
                      <a16:colId xmlns:a16="http://schemas.microsoft.com/office/drawing/2014/main" val="1050602824"/>
                    </a:ext>
                  </a:extLst>
                </a:gridCol>
              </a:tblGrid>
              <a:tr h="13616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Параметры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Наш продукт «Растим будущее»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Smart Garden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WMC Tools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RED </a:t>
                      </a:r>
                      <a:r>
                        <a:rPr lang="ru-RU" sz="2400" kern="100" dirty="0" err="1">
                          <a:solidFill>
                            <a:schemeClr val="tx1"/>
                          </a:solidFill>
                          <a:effectLst/>
                        </a:rPr>
                        <a:t>evolution</a:t>
                      </a:r>
                      <a:endParaRPr lang="ru-RU" sz="2000" kern="100" dirty="0" err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929610"/>
                  </a:ext>
                </a:extLst>
              </a:tr>
              <a:tr h="7467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Стоимость (руб.)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4 000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15 000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10 603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8 899 </a:t>
                      </a:r>
                      <a:endParaRPr lang="ru-RU" sz="20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5623314"/>
                  </a:ext>
                </a:extLst>
              </a:tr>
              <a:tr h="7467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Наличие в РФ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6360846"/>
                  </a:ext>
                </a:extLst>
              </a:tr>
              <a:tr h="13616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Отечественная разработка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4493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title" idx="1"/>
          </p:nvPr>
        </p:nvSpPr>
        <p:spPr>
          <a:xfrm>
            <a:off x="587718" y="89189"/>
            <a:ext cx="5252937" cy="678513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sz="3600" b="1" err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Бизнес-модель</a:t>
            </a:r>
            <a:endParaRPr lang="en-US" sz="3600" b="1">
              <a:solidFill>
                <a:schemeClr val="accent1">
                  <a:lumMod val="50000"/>
                </a:schemeClr>
              </a:solidFill>
              <a:latin typeface="Cambria"/>
              <a:ea typeface="Cambria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8984A0C-26AD-CF72-C51B-2B8724DFB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777584"/>
              </p:ext>
            </p:extLst>
          </p:nvPr>
        </p:nvGraphicFramePr>
        <p:xfrm>
          <a:off x="0" y="620177"/>
          <a:ext cx="20113570" cy="1043529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431177">
                  <a:extLst>
                    <a:ext uri="{9D8B030D-6E8A-4147-A177-3AD203B41FA5}">
                      <a16:colId xmlns:a16="http://schemas.microsoft.com/office/drawing/2014/main" val="872546355"/>
                    </a:ext>
                  </a:extLst>
                </a:gridCol>
                <a:gridCol w="5214676">
                  <a:extLst>
                    <a:ext uri="{9D8B030D-6E8A-4147-A177-3AD203B41FA5}">
                      <a16:colId xmlns:a16="http://schemas.microsoft.com/office/drawing/2014/main" val="1193735291"/>
                    </a:ext>
                  </a:extLst>
                </a:gridCol>
                <a:gridCol w="1040547">
                  <a:extLst>
                    <a:ext uri="{9D8B030D-6E8A-4147-A177-3AD203B41FA5}">
                      <a16:colId xmlns:a16="http://schemas.microsoft.com/office/drawing/2014/main" val="2573007772"/>
                    </a:ext>
                  </a:extLst>
                </a:gridCol>
                <a:gridCol w="2777012">
                  <a:extLst>
                    <a:ext uri="{9D8B030D-6E8A-4147-A177-3AD203B41FA5}">
                      <a16:colId xmlns:a16="http://schemas.microsoft.com/office/drawing/2014/main" val="3644218789"/>
                    </a:ext>
                  </a:extLst>
                </a:gridCol>
                <a:gridCol w="1108455">
                  <a:extLst>
                    <a:ext uri="{9D8B030D-6E8A-4147-A177-3AD203B41FA5}">
                      <a16:colId xmlns:a16="http://schemas.microsoft.com/office/drawing/2014/main" val="1842162564"/>
                    </a:ext>
                  </a:extLst>
                </a:gridCol>
                <a:gridCol w="4183054">
                  <a:extLst>
                    <a:ext uri="{9D8B030D-6E8A-4147-A177-3AD203B41FA5}">
                      <a16:colId xmlns:a16="http://schemas.microsoft.com/office/drawing/2014/main" val="1263580184"/>
                    </a:ext>
                  </a:extLst>
                </a:gridCol>
                <a:gridCol w="3358649">
                  <a:extLst>
                    <a:ext uri="{9D8B030D-6E8A-4147-A177-3AD203B41FA5}">
                      <a16:colId xmlns:a16="http://schemas.microsoft.com/office/drawing/2014/main" val="273328129"/>
                    </a:ext>
                  </a:extLst>
                </a:gridCol>
              </a:tblGrid>
              <a:tr h="954825">
                <a:tc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Партнеры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Процессы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Уникальное ценностное предложение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gridSpan="2"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Отношения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Потребители/клиенты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164541"/>
                  </a:ext>
                </a:extLst>
              </a:tr>
              <a:tr h="3649840">
                <a:tc rowSpan="3"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1) Государственные и частные образовательные учреждения.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2) Магазины розничной торговли (“Лента”, “М-Видео”, “Золотое Яблоко”)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3) Муниципалитеты и государственные органы, поддерживающие экологические инициативы.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4) Маркетплейсы.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1) Разработка конструкции теплицы.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2)  Разработка дизайна.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3) Приобретение необходимых материалов.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4) Сборка прототипа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5)Разработка приложения для дистанционного управления.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6)Тестирование теплицы и приложения.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7) Создание инструкции с обучающими материалами.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8) Заключение договора с маркетплейсом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9)  Выход на рынок.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10) Продажа и получение прибыли.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 rowSpan="3" gridSpan="3"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1. Система гидропоники. Инновационная система, позволяющая выращивать растения при помощи воды и удобрений. 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2. Интеллектуальная система полива с различными режимами. Система позволяет контролировать полив растений. 3. Многофункциональная светодиодная лампа. Эта лампа полностью заменяет солнечные лучи и способствует наиболее эффективному росту растений. 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4. Система </a:t>
                      </a:r>
                      <a:r>
                        <a:rPr lang="en-US" sz="1800" dirty="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Smart Life. </a:t>
                      </a:r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Данная система позволит дистанционно управлять такими параметрами, как влажность, свет, уровень воды в емкости.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1) Взаимодействие с пользователями через мобильное приложение.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2) Обратная связь и поддержка для пользователей через маркетплейс.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3) Обратная связь через электронную почту.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4) Связь через социальные сети.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1) Родители, желающие привить знания детям в области инновационных технологий.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2) Дети, заинтересованные новыми технологиями, а также интересующиеся биологией и окружающей средой. 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3) Люди, желающие купить в подарок инновационную теплицу.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4) Учреждения, заинтересованные в покупке теплиц для образовательного процесса.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699178"/>
                  </a:ext>
                </a:extLst>
              </a:tr>
              <a:tr h="6113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 b="1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Ресурсы </a:t>
                      </a:r>
                      <a:endParaRPr lang="az-Cyrl-AZ" sz="1800" b="1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 b="1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Каналы </a:t>
                      </a:r>
                      <a:endParaRPr lang="az-Cyrl-AZ" sz="1800" b="1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440035987"/>
                  </a:ext>
                </a:extLst>
              </a:tr>
              <a:tr h="19823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1) Разработчики и </a:t>
                      </a:r>
                      <a:r>
                        <a:rPr lang="en-US" sz="1800" dirty="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IT-</a:t>
                      </a:r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инфраструктура для приложения и теплицы.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2) Поставщики необходимых материалов.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3) Площадка маркетплейса.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1) Мобильное приложение </a:t>
                      </a:r>
                      <a:r>
                        <a:rPr lang="en-US" sz="1800" dirty="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Smart Life. </a:t>
                      </a:r>
                    </a:p>
                    <a:p>
                      <a:pPr algn="l" rtl="0" fontAlgn="base"/>
                      <a:r>
                        <a:rPr lang="en-US" sz="1800" dirty="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2) </a:t>
                      </a:r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Социальные медиа для привлечения и взаимодействия с пользователями.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3) Маркетплейсы.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977068194"/>
                  </a:ext>
                </a:extLst>
              </a:tr>
              <a:tr h="611394">
                <a:tc gridSpan="3"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 b="1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Расходы 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gridSpan="4"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 b="1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Финансирование/доход 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3628073829"/>
                  </a:ext>
                </a:extLst>
              </a:tr>
              <a:tr h="2427047">
                <a:tc gridSpan="3"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1) Приобретение необходимых комплектующих материалов.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2) Выплата оклада инженеру.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3) Выплата оклада тестировщику.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4) Выплата оклада маркетологу.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3) Накладные расходы.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4) Расходы на покупку семян.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5) Расходы на упаковку.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6) Затраты, связанные с выходом на маркетплейс.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gridSpan="4">
                  <a:txBody>
                    <a:bodyPr/>
                    <a:lstStyle/>
                    <a:p>
                      <a:pPr fontAlgn="t"/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1) Партнерство с компаниями, придерживающимися устойчивого развития, также заинтересованные в инновационных технологиях, для финансирования проекта инновационной теплицы “Растим будущее”. В этом случае доход может идти в виде финансовой поддержки, грантов, спонсорских взносов и пожертвований от этих компаний.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  <a:p>
                      <a:pPr algn="l" rtl="0" fontAlgn="base"/>
                      <a:r>
                        <a:rPr lang="az-Cyrl-AZ" sz="1800">
                          <a:solidFill>
                            <a:srgbClr val="203864"/>
                          </a:solidFill>
                          <a:effectLst/>
                          <a:latin typeface="Cambria"/>
                        </a:rPr>
                        <a:t>2) Дополнительные источники дохода, такие как государственные гранты или субсидии. </a:t>
                      </a:r>
                      <a:endParaRPr lang="az-Cyrl-AZ" sz="1800" dirty="0">
                        <a:solidFill>
                          <a:srgbClr val="203864"/>
                        </a:solidFill>
                        <a:effectLst/>
                        <a:latin typeface="Cambri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90621979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20157E-8DD1-01D3-F460-D80E0CFBC099}"/>
              </a:ext>
            </a:extLst>
          </p:cNvPr>
          <p:cNvSpPr>
            <a:spLocks noGrp="1"/>
          </p:cNvSpPr>
          <p:nvPr>
            <p:ph type="title" idx="1"/>
          </p:nvPr>
        </p:nvSpPr>
        <p:spPr>
          <a:xfrm>
            <a:off x="579508" y="556043"/>
            <a:ext cx="9395647" cy="911088"/>
          </a:xfrm>
          <a:noFill/>
          <a:ln>
            <a:solidFill>
              <a:srgbClr val="4472C4"/>
            </a:solidFill>
          </a:ln>
        </p:spPr>
        <p:txBody>
          <a:bodyPr lIns="0" tIns="0" rIns="0" bIns="0" anchor="t"/>
          <a:lstStyle/>
          <a:p>
            <a:r>
              <a:rPr lang="en-US" b="1" err="1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Финансы</a:t>
            </a:r>
            <a:endParaRPr lang="en-US" b="1" err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F315CA2-C0B5-1EE8-C142-17A372E95E76}"/>
              </a:ext>
            </a:extLst>
          </p:cNvPr>
          <p:cNvSpPr/>
          <p:nvPr/>
        </p:nvSpPr>
        <p:spPr>
          <a:xfrm>
            <a:off x="1644699" y="3861395"/>
            <a:ext cx="4508389" cy="1967947"/>
          </a:xfrm>
          <a:prstGeom prst="roundRect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ADBF2A-726E-16D0-D23F-9903382FD3AB}"/>
              </a:ext>
            </a:extLst>
          </p:cNvPr>
          <p:cNvSpPr txBox="1"/>
          <p:nvPr/>
        </p:nvSpPr>
        <p:spPr>
          <a:xfrm>
            <a:off x="7385350" y="4003825"/>
            <a:ext cx="3905803" cy="9919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09DFB23-CC9E-7408-C041-D50F07F6C29E}"/>
              </a:ext>
            </a:extLst>
          </p:cNvPr>
          <p:cNvSpPr/>
          <p:nvPr/>
        </p:nvSpPr>
        <p:spPr>
          <a:xfrm>
            <a:off x="7484935" y="7189015"/>
            <a:ext cx="4508389" cy="1967947"/>
          </a:xfrm>
          <a:prstGeom prst="roundRect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05D54AF-4AA3-03B4-8335-619AC3A0514A}"/>
              </a:ext>
            </a:extLst>
          </p:cNvPr>
          <p:cNvSpPr/>
          <p:nvPr/>
        </p:nvSpPr>
        <p:spPr>
          <a:xfrm>
            <a:off x="1645120" y="7189014"/>
            <a:ext cx="4508389" cy="1967947"/>
          </a:xfrm>
          <a:prstGeom prst="roundRect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BFD995E-8B31-DA6C-5903-8A4DF733427B}"/>
              </a:ext>
            </a:extLst>
          </p:cNvPr>
          <p:cNvSpPr/>
          <p:nvPr/>
        </p:nvSpPr>
        <p:spPr>
          <a:xfrm>
            <a:off x="7485002" y="3861394"/>
            <a:ext cx="4508389" cy="1967947"/>
          </a:xfrm>
          <a:prstGeom prst="roundRect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43B2FE8-1FE4-0EF6-1733-815408A2F159}"/>
              </a:ext>
            </a:extLst>
          </p:cNvPr>
          <p:cNvSpPr/>
          <p:nvPr/>
        </p:nvSpPr>
        <p:spPr>
          <a:xfrm>
            <a:off x="13344470" y="3861393"/>
            <a:ext cx="4508389" cy="1967947"/>
          </a:xfrm>
          <a:prstGeom prst="roundRect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ECF5D6-5590-3481-E25A-9CA29CBBBEB3}"/>
              </a:ext>
            </a:extLst>
          </p:cNvPr>
          <p:cNvSpPr txBox="1"/>
          <p:nvPr/>
        </p:nvSpPr>
        <p:spPr>
          <a:xfrm>
            <a:off x="2002028" y="7253512"/>
            <a:ext cx="3789884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 110 833 ₽</a:t>
            </a:r>
          </a:p>
          <a:p>
            <a:pPr algn="ctr"/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Маржинальная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прибыль</a:t>
            </a:r>
            <a:endParaRPr lang="en-US" sz="3200">
              <a:solidFill>
                <a:schemeClr val="accent1">
                  <a:lumMod val="50000"/>
                </a:schemeClr>
              </a:solidFill>
              <a:latin typeface="Cambria"/>
              <a:ea typeface="+mn-lt"/>
              <a:cs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6693CD-37A5-0C3C-67E9-18142EBE3DEA}"/>
              </a:ext>
            </a:extLst>
          </p:cNvPr>
          <p:cNvSpPr txBox="1"/>
          <p:nvPr/>
        </p:nvSpPr>
        <p:spPr>
          <a:xfrm>
            <a:off x="2073163" y="4043285"/>
            <a:ext cx="3646765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>
              <a:cs typeface="Arial"/>
            </a:endParaRPr>
          </a:p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3 185 ₽</a:t>
            </a:r>
          </a:p>
          <a:p>
            <a:pPr algn="ctr"/>
            <a:r>
              <a:rPr lang="en-US" sz="320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Средний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320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чек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Cambria"/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6C66B1-827D-4372-18E7-C90C8E93BBB1}"/>
              </a:ext>
            </a:extLst>
          </p:cNvPr>
          <p:cNvSpPr txBox="1"/>
          <p:nvPr/>
        </p:nvSpPr>
        <p:spPr>
          <a:xfrm>
            <a:off x="7701263" y="4302472"/>
            <a:ext cx="4085027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20-23% 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Arial"/>
            </a:endParaRPr>
          </a:p>
          <a:p>
            <a:pPr algn="ctr"/>
            <a:r>
              <a:rPr lang="en-US" sz="3200" err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Arial"/>
              </a:rPr>
              <a:t>Наценка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Arial"/>
              </a:rPr>
              <a:t> </a:t>
            </a:r>
            <a:r>
              <a:rPr lang="en-US" sz="3200" err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Arial"/>
              </a:rPr>
              <a:t>на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Arial"/>
              </a:rPr>
              <a:t> </a:t>
            </a:r>
            <a:r>
              <a:rPr lang="en-US" sz="3200" err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Arial"/>
              </a:rPr>
              <a:t>продаже</a:t>
            </a:r>
            <a:endParaRPr lang="en-US" sz="3200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4A100B-C998-3800-656C-C334E6306C58}"/>
              </a:ext>
            </a:extLst>
          </p:cNvPr>
          <p:cNvSpPr txBox="1"/>
          <p:nvPr/>
        </p:nvSpPr>
        <p:spPr>
          <a:xfrm>
            <a:off x="7950411" y="7640553"/>
            <a:ext cx="357526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3 </a:t>
            </a:r>
            <a:r>
              <a:rPr lang="en-US" sz="3200" b="1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месяца</a:t>
            </a:r>
            <a:endParaRPr lang="en-US" sz="3200" b="1">
              <a:solidFill>
                <a:schemeClr val="accent1">
                  <a:lumMod val="50000"/>
                </a:schemeClr>
              </a:solidFill>
              <a:latin typeface="Cambria"/>
              <a:ea typeface="+mn-lt"/>
              <a:cs typeface="+mn-lt"/>
            </a:endParaRPr>
          </a:p>
          <a:p>
            <a:pPr algn="ctr"/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Срок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окупаемости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Cambria"/>
              <a:ea typeface="+mn-lt"/>
              <a:cs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3524A5-46BB-5C04-4BA2-397F9E4A624B}"/>
              </a:ext>
            </a:extLst>
          </p:cNvPr>
          <p:cNvSpPr txBox="1"/>
          <p:nvPr/>
        </p:nvSpPr>
        <p:spPr>
          <a:xfrm>
            <a:off x="14354671" y="7579651"/>
            <a:ext cx="32534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800" dirty="0">
              <a:solidFill>
                <a:srgbClr val="333333"/>
              </a:solidFill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F7BA92-B951-4068-71BD-A8C9AD1DB76A}"/>
              </a:ext>
            </a:extLst>
          </p:cNvPr>
          <p:cNvSpPr txBox="1"/>
          <p:nvPr/>
        </p:nvSpPr>
        <p:spPr>
          <a:xfrm>
            <a:off x="13549481" y="4045759"/>
            <a:ext cx="4097256" cy="1589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250 309 ₽</a:t>
            </a:r>
          </a:p>
          <a:p>
            <a:pPr algn="ctr"/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Первоначальные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инвестиции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Cambria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2699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b="1" err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Текущие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 </a:t>
            </a:r>
            <a:r>
              <a:rPr b="1" err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результаты</a:t>
            </a:r>
            <a:endParaRPr lang="en-US" b="1" err="1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Arial"/>
            </a:endParaRPr>
          </a:p>
        </p:txBody>
      </p:sp>
      <p:sp>
        <p:nvSpPr>
          <p:cNvPr id="195" name="Shape 195"/>
          <p:cNvSpPr txBox="1">
            <a:spLocks noGrp="1"/>
          </p:cNvSpPr>
          <p:nvPr>
            <p:ph type="body" idx="2"/>
          </p:nvPr>
        </p:nvSpPr>
        <p:spPr>
          <a:xfrm>
            <a:off x="894586" y="2942400"/>
            <a:ext cx="18432492" cy="6753383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Arial"/>
              </a:rPr>
              <a:t>На данный момент нами были пройдены следующие этапы для реализации проекта. </a:t>
            </a:r>
          </a:p>
          <a:p>
            <a:pPr marL="530225" indent="-514350">
              <a:buAutoNum type="arabicPeriod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Arial"/>
              </a:rPr>
              <a:t>Составлен паспорт проекта, в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котором указана краткая характеристика проектной работы.</a:t>
            </a:r>
          </a:p>
          <a:p>
            <a:pPr marL="530225" indent="-514350">
              <a:buAutoNum type="arabicPeriod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Проведен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Arial"/>
              </a:rPr>
              <a:t> отраслевой анализ для инновационной теплицы. В нем был применен PEST-анализ, который показал самые значимые факторы, влияющие на отрасль.</a:t>
            </a:r>
          </a:p>
          <a:p>
            <a:pPr marL="530225" indent="-514350">
              <a:buAutoNum type="arabicPeriod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Arial"/>
              </a:rPr>
              <a:t>Сформированы основные характеристики проекта, ресурсный потенциал, 4P.</a:t>
            </a:r>
          </a:p>
          <a:p>
            <a:pPr marL="530225" indent="-514350">
              <a:buAutoNum type="arabicPeriod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Arial"/>
              </a:rPr>
              <a:t>Проведен анализ потребителя по методике </a:t>
            </a:r>
            <a:r>
              <a:rPr lang="ru-RU" sz="320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Jobs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</a:t>
            </a:r>
            <a:r>
              <a:rPr lang="ru-RU" sz="320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to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 Be </a:t>
            </a:r>
            <a:r>
              <a:rPr lang="ru-RU" sz="3200" err="1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Done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.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Arial"/>
            </a:endParaRPr>
          </a:p>
          <a:p>
            <a:pPr marL="530225" indent="-514350">
              <a:buAutoNum type="arabicPeriod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Рассмотрена необходимость создания сайта по проекту, а также выбор маркетплейса.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Arial"/>
            </a:endParaRPr>
          </a:p>
          <a:p>
            <a:pPr marL="530225" indent="-514350">
              <a:buAutoNum type="arabicPeriod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+mn-lt"/>
                <a:cs typeface="+mn-lt"/>
              </a:rPr>
              <a:t>Определение конкурентов, прямых и косвенных, оценка их сильных и слабых сторон.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Arial"/>
            </a:endParaRPr>
          </a:p>
          <a:p>
            <a:pPr marL="530225" indent="-514350">
              <a:buAutoNum type="arabicPeriod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Arial"/>
              </a:rPr>
              <a:t>Составлена финансовая сетка для проекта.</a:t>
            </a:r>
          </a:p>
          <a:p>
            <a:endParaRPr lang="ru-RU" sz="3200" dirty="0">
              <a:latin typeface="Cambria"/>
              <a:ea typeface="Cambria"/>
              <a:cs typeface="Arial"/>
            </a:endParaRPr>
          </a:p>
          <a:p>
            <a:r>
              <a:rPr lang="ru-RU" sz="2800" dirty="0">
                <a:latin typeface="Cambria"/>
                <a:ea typeface="Cambria"/>
                <a:cs typeface="Arial"/>
              </a:rPr>
              <a:t>После пройденных этапов можно сделать вывод, что наш проект является актуальным и будет востребован на рынке. Инновационная теплица "Растим будущее" поможет как взрослым, так и детям.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body"/>
          </p:nvPr>
        </p:nvSpPr>
        <p:spPr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pPr>
              <a:buNone/>
            </a:pPr>
            <a:r>
              <a:rPr sz="3200" err="1">
                <a:solidFill>
                  <a:schemeClr val="accent5">
                    <a:lumMod val="50000"/>
                  </a:schemeClr>
                </a:solidFill>
                <a:latin typeface="Cambria"/>
                <a:ea typeface="Cambria"/>
              </a:rPr>
              <a:t>Ключевые</a:t>
            </a:r>
            <a:r>
              <a:rPr sz="3200" dirty="0">
                <a:solidFill>
                  <a:schemeClr val="accent5">
                    <a:lumMod val="50000"/>
                  </a:schemeClr>
                </a:solidFill>
                <a:latin typeface="Cambria"/>
                <a:ea typeface="Cambria"/>
              </a:rPr>
              <a:t> </a:t>
            </a:r>
            <a:r>
              <a:rPr sz="3200" err="1">
                <a:solidFill>
                  <a:schemeClr val="accent5">
                    <a:lumMod val="50000"/>
                  </a:schemeClr>
                </a:solidFill>
                <a:latin typeface="Cambria"/>
                <a:ea typeface="Cambria"/>
              </a:rPr>
              <a:t>члены</a:t>
            </a:r>
            <a:r>
              <a:rPr sz="3200" dirty="0">
                <a:solidFill>
                  <a:schemeClr val="accent5">
                    <a:lumMod val="50000"/>
                  </a:schemeClr>
                </a:solidFill>
                <a:latin typeface="Cambria"/>
                <a:ea typeface="Cambria"/>
              </a:rPr>
              <a:t> </a:t>
            </a:r>
            <a:r>
              <a:rPr lang="ru-RU" sz="3200" dirty="0">
                <a:solidFill>
                  <a:schemeClr val="accent5">
                    <a:lumMod val="50000"/>
                  </a:schemeClr>
                </a:solidFill>
                <a:latin typeface="Cambria"/>
                <a:ea typeface="Cambria"/>
              </a:rPr>
              <a:t>н</a:t>
            </a:r>
            <a:r>
              <a:rPr sz="3200" err="1">
                <a:solidFill>
                  <a:schemeClr val="accent5">
                    <a:lumMod val="50000"/>
                  </a:schemeClr>
                </a:solidFill>
                <a:latin typeface="Cambria"/>
                <a:ea typeface="Cambria"/>
              </a:rPr>
              <a:t>аше</a:t>
            </a:r>
            <a:r>
              <a:rPr lang="ru-RU" sz="3200" dirty="0">
                <a:solidFill>
                  <a:schemeClr val="accent5">
                    <a:lumMod val="50000"/>
                  </a:schemeClr>
                </a:solidFill>
                <a:latin typeface="Cambria"/>
                <a:ea typeface="Cambria"/>
              </a:rPr>
              <a:t>й</a:t>
            </a:r>
            <a:r>
              <a:rPr sz="3200" dirty="0">
                <a:solidFill>
                  <a:schemeClr val="accent5">
                    <a:lumMod val="50000"/>
                  </a:schemeClr>
                </a:solidFill>
                <a:latin typeface="Cambria"/>
                <a:ea typeface="Cambria"/>
              </a:rPr>
              <a:t> </a:t>
            </a:r>
            <a:r>
              <a:rPr sz="3200" err="1">
                <a:solidFill>
                  <a:schemeClr val="accent5">
                    <a:lumMod val="50000"/>
                  </a:schemeClr>
                </a:solidFill>
                <a:latin typeface="Cambria"/>
                <a:ea typeface="Cambria"/>
              </a:rPr>
              <a:t>команды</a:t>
            </a:r>
            <a:endParaRPr sz="3200">
              <a:solidFill>
                <a:schemeClr val="accent5">
                  <a:lumMod val="50000"/>
                </a:schemeClr>
              </a:solidFill>
              <a:latin typeface="Cambria"/>
              <a:ea typeface="Cambria"/>
            </a:endParaRPr>
          </a:p>
        </p:txBody>
      </p:sp>
      <p:sp>
        <p:nvSpPr>
          <p:cNvPr id="200" name="Shape 200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b="1" err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Команда</a:t>
            </a:r>
            <a:endParaRPr lang="en-US" b="1" dirty="0" err="1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Arial"/>
            </a:endParaRPr>
          </a:p>
        </p:txBody>
      </p:sp>
      <p:sp>
        <p:nvSpPr>
          <p:cNvPr id="201" name="Shape 201"/>
          <p:cNvSpPr txBox="1">
            <a:spLocks noGrp="1"/>
          </p:cNvSpPr>
          <p:nvPr>
            <p:ph type="body" idx="2"/>
          </p:nvPr>
        </p:nvSpPr>
        <p:spPr>
          <a:xfrm>
            <a:off x="398690" y="4624152"/>
            <a:ext cx="4134612" cy="2103119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lang="ru-RU" sz="2400" b="1" err="1">
                <a:latin typeface="Cambria"/>
                <a:ea typeface="Cambria"/>
              </a:rPr>
              <a:t>Замахина</a:t>
            </a:r>
            <a:r>
              <a:rPr lang="ru-RU" sz="2400" b="1" dirty="0">
                <a:latin typeface="Cambria"/>
                <a:ea typeface="Cambria"/>
              </a:rPr>
              <a:t> Вероника</a:t>
            </a:r>
            <a:endParaRPr lang="ru-RU" sz="2400" dirty="0">
              <a:latin typeface="Cambria"/>
              <a:ea typeface="Cambria"/>
            </a:endParaRPr>
          </a:p>
          <a:p>
            <a:r>
              <a:rPr lang="ru-RU" sz="2400" dirty="0">
                <a:latin typeface="Cambria"/>
                <a:ea typeface="Cambria"/>
              </a:rPr>
              <a:t>Обязанности. Определяет глобальную стратегию развития компании, принимает ключевые решения, представляет организацию во внешней среде.</a:t>
            </a:r>
          </a:p>
          <a:p>
            <a:r>
              <a:rPr lang="ru-RU" sz="2400" dirty="0">
                <a:latin typeface="Cambria"/>
                <a:ea typeface="Cambria"/>
              </a:rPr>
              <a:t>Компетенции CEO — управление всеми сферами деятельности, поэтому он несёт полную законодательную ответственность за работу компании и её последствия.</a:t>
            </a:r>
          </a:p>
        </p:txBody>
      </p:sp>
      <p:sp>
        <p:nvSpPr>
          <p:cNvPr id="202" name="Shape 202"/>
          <p:cNvSpPr txBox="1">
            <a:spLocks noGrp="1"/>
          </p:cNvSpPr>
          <p:nvPr>
            <p:ph type="body" idx="4"/>
          </p:nvPr>
        </p:nvSpPr>
        <p:spPr>
          <a:xfrm>
            <a:off x="894588" y="2724912"/>
            <a:ext cx="2805504" cy="1343492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СЕО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Главный исполнительный директор</a:t>
            </a:r>
          </a:p>
        </p:txBody>
      </p:sp>
      <p:sp>
        <p:nvSpPr>
          <p:cNvPr id="204" name="Shape 204"/>
          <p:cNvSpPr txBox="1">
            <a:spLocks noGrp="1"/>
          </p:cNvSpPr>
          <p:nvPr>
            <p:ph type="body" idx="10"/>
          </p:nvPr>
        </p:nvSpPr>
        <p:spPr>
          <a:xfrm>
            <a:off x="4740819" y="4624152"/>
            <a:ext cx="4134611" cy="2103119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lang="ru-RU" sz="2400" b="1" dirty="0">
                <a:latin typeface="Cambria"/>
                <a:ea typeface="Cambria"/>
              </a:rPr>
              <a:t>Бражинскайте Виктория</a:t>
            </a:r>
            <a:endParaRPr lang="ru-RU" sz="2400" dirty="0">
              <a:latin typeface="Cambria"/>
              <a:ea typeface="Cambria"/>
            </a:endParaRPr>
          </a:p>
          <a:p>
            <a:r>
              <a:rPr lang="ru-RU" sz="2400" dirty="0">
                <a:latin typeface="Cambria"/>
                <a:ea typeface="Cambria"/>
              </a:rPr>
              <a:t>Обязанности. Сфера компетенции — технологическая часть производства.  Отвечает за создание и продвижение продукта с точки зрения организации технологических процессов.</a:t>
            </a:r>
          </a:p>
          <a:p>
            <a:endParaRPr sz="3200" dirty="0"/>
          </a:p>
        </p:txBody>
      </p:sp>
      <p:sp>
        <p:nvSpPr>
          <p:cNvPr id="205" name="Shape 205"/>
          <p:cNvSpPr txBox="1">
            <a:spLocks noGrp="1"/>
          </p:cNvSpPr>
          <p:nvPr>
            <p:ph type="body" idx="11"/>
          </p:nvPr>
        </p:nvSpPr>
        <p:spPr>
          <a:xfrm>
            <a:off x="5571490" y="2887536"/>
            <a:ext cx="2139949" cy="137257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СТО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 Технический директор</a:t>
            </a:r>
          </a:p>
        </p:txBody>
      </p:sp>
      <p:sp>
        <p:nvSpPr>
          <p:cNvPr id="207" name="Shape 207"/>
          <p:cNvSpPr txBox="1">
            <a:spLocks noGrp="1"/>
          </p:cNvSpPr>
          <p:nvPr>
            <p:ph type="body" idx="13"/>
          </p:nvPr>
        </p:nvSpPr>
        <p:spPr>
          <a:xfrm>
            <a:off x="9831333" y="4616207"/>
            <a:ext cx="4293223" cy="6615515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lang="ru-RU" sz="2400" b="1" dirty="0">
                <a:latin typeface="Cambria"/>
                <a:ea typeface="Cambria"/>
              </a:rPr>
              <a:t>Гончаренко Алла</a:t>
            </a:r>
          </a:p>
          <a:p>
            <a:r>
              <a:rPr lang="ru-RU" sz="2400" dirty="0">
                <a:latin typeface="Cambria"/>
                <a:ea typeface="Cambria"/>
              </a:rPr>
              <a:t>Обязанности. CMO определяет и утверждает маркетинговую стратегию компании. Он руководит деятельностью всех маркетинговых служб организации.</a:t>
            </a:r>
          </a:p>
          <a:p>
            <a:r>
              <a:rPr lang="ru-RU" sz="2400" dirty="0">
                <a:latin typeface="Cambria"/>
                <a:ea typeface="Cambria"/>
              </a:rPr>
              <a:t>В перечень задач CMO входит запуск новых продуктов, управление продажами предприятия, маркетинговые исследования и коммуникации, управление дистрибуцией, обслуживание клиентов, планирование сервиса и ценообразование</a:t>
            </a:r>
            <a:r>
              <a:rPr lang="ru-RU" sz="2400" dirty="0"/>
              <a:t>.</a:t>
            </a:r>
          </a:p>
        </p:txBody>
      </p:sp>
      <p:sp>
        <p:nvSpPr>
          <p:cNvPr id="208" name="Shape 208"/>
          <p:cNvSpPr txBox="1">
            <a:spLocks noGrp="1"/>
          </p:cNvSpPr>
          <p:nvPr>
            <p:ph type="body" idx="14"/>
          </p:nvPr>
        </p:nvSpPr>
        <p:spPr>
          <a:xfrm>
            <a:off x="10393679" y="2924600"/>
            <a:ext cx="2139950" cy="1135824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СМО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Директор по маркетингу</a:t>
            </a:r>
          </a:p>
        </p:txBody>
      </p:sp>
      <p:sp>
        <p:nvSpPr>
          <p:cNvPr id="210" name="Shape 210"/>
          <p:cNvSpPr txBox="1">
            <a:spLocks noGrp="1"/>
          </p:cNvSpPr>
          <p:nvPr>
            <p:ph type="body" idx="16"/>
          </p:nvPr>
        </p:nvSpPr>
        <p:spPr>
          <a:xfrm>
            <a:off x="14742905" y="4624152"/>
            <a:ext cx="4134611" cy="2103119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lang="ru-RU" sz="2400" b="1" dirty="0">
                <a:latin typeface="Cambria"/>
                <a:ea typeface="Cambria"/>
              </a:rPr>
              <a:t>Кондратьева Зоя</a:t>
            </a:r>
          </a:p>
          <a:p>
            <a:r>
              <a:rPr lang="ru-RU" sz="2400" dirty="0">
                <a:latin typeface="Cambria"/>
                <a:ea typeface="Cambria"/>
              </a:rPr>
              <a:t>Обязанности. Контролирует эффективное использование инструментов оперативного менеджмента. Конкретные обязанности зависят от внутренних правил и структуры компании.</a:t>
            </a:r>
            <a:endParaRPr sz="2400" dirty="0">
              <a:latin typeface="Cambria"/>
              <a:ea typeface="Cambria"/>
            </a:endParaRPr>
          </a:p>
        </p:txBody>
      </p:sp>
      <p:sp>
        <p:nvSpPr>
          <p:cNvPr id="211" name="Shape 211"/>
          <p:cNvSpPr txBox="1">
            <a:spLocks noGrp="1"/>
          </p:cNvSpPr>
          <p:nvPr>
            <p:ph type="body" idx="17"/>
          </p:nvPr>
        </p:nvSpPr>
        <p:spPr>
          <a:xfrm>
            <a:off x="15121702" y="2932580"/>
            <a:ext cx="2425743" cy="1135824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СОО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 Операционный директор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2B6BE65-A4C6-4827-885B-94441C4FB03E}"/>
              </a:ext>
            </a:extLst>
          </p:cNvPr>
          <p:cNvSpPr/>
          <p:nvPr/>
        </p:nvSpPr>
        <p:spPr>
          <a:xfrm>
            <a:off x="894588" y="2724912"/>
            <a:ext cx="2920667" cy="15352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AC1BB9A-0761-459C-A81E-5560508A01AA}"/>
              </a:ext>
            </a:extLst>
          </p:cNvPr>
          <p:cNvSpPr/>
          <p:nvPr/>
        </p:nvSpPr>
        <p:spPr>
          <a:xfrm>
            <a:off x="5181130" y="2724912"/>
            <a:ext cx="2920667" cy="15352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973C282-D8D6-4405-A91E-01F06F3E61C2}"/>
              </a:ext>
            </a:extLst>
          </p:cNvPr>
          <p:cNvSpPr/>
          <p:nvPr/>
        </p:nvSpPr>
        <p:spPr>
          <a:xfrm>
            <a:off x="10003321" y="2695827"/>
            <a:ext cx="2920667" cy="15352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3785876-45DE-4D57-9FC4-DCFC14212D7B}"/>
              </a:ext>
            </a:extLst>
          </p:cNvPr>
          <p:cNvSpPr/>
          <p:nvPr/>
        </p:nvSpPr>
        <p:spPr>
          <a:xfrm>
            <a:off x="14874241" y="2724912"/>
            <a:ext cx="2920667" cy="15352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 idx="1"/>
          </p:nvPr>
        </p:nvSpPr>
        <p:spPr>
          <a:xfrm>
            <a:off x="1058046" y="741060"/>
            <a:ext cx="9741217" cy="911088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r>
              <a:rPr b="1" err="1">
                <a:solidFill>
                  <a:schemeClr val="accent1">
                    <a:lumMod val="50000"/>
                  </a:schemeClr>
                </a:solidFill>
              </a:rPr>
              <a:t>Планы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b="1" err="1">
                <a:solidFill>
                  <a:schemeClr val="accent1">
                    <a:lumMod val="50000"/>
                  </a:schemeClr>
                </a:solidFill>
              </a:rPr>
              <a:t>развития</a:t>
            </a:r>
            <a:endParaRPr b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6" name="Shape 216"/>
          <p:cNvSpPr txBox="1">
            <a:spLocks noGrp="1"/>
          </p:cNvSpPr>
          <p:nvPr>
            <p:ph type="body" idx="2"/>
          </p:nvPr>
        </p:nvSpPr>
        <p:spPr>
          <a:xfrm>
            <a:off x="1060034" y="3384629"/>
            <a:ext cx="14886694" cy="5847577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lvl="0"/>
          </a:lstStyle>
          <a:p>
            <a:pPr marL="473075" indent="-457200">
              <a:buAutoNum type="arabicPeriod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Для начала мы хотим найти партнера, который будет не только нашим инвестором, но и надежным членом команды. Он должен быть заинтересован в нашем проекте, в нашей идее.</a:t>
            </a:r>
          </a:p>
          <a:p>
            <a:pPr marL="473075" indent="-457200">
              <a:buAutoNum type="arabicPeriod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Наша продукция будет отвечать всем необходимым требованиям потребителей, а именно: цена = качество, быстрая доставка, хорошая цена.</a:t>
            </a:r>
            <a:endParaRPr lang="ru-RU" sz="2800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Arial"/>
            </a:endParaRPr>
          </a:p>
          <a:p>
            <a:pPr marL="473075" indent="-457200">
              <a:buAutoNum type="arabicPeriod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Далее, мы попробуем выйти на реализацию проекта. Нам предстоит сделать большую работу: выход на рынок, продажи, анализ всей нашей деятельности, выявление и устранение недостатков.</a:t>
            </a:r>
          </a:p>
          <a:p>
            <a:pPr marL="473075" indent="-457200">
              <a:buAutoNum type="arabicPeriod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Мы планируем непрерывно совершенствовать и улучшать наш продукт и наши стратегии по его продвижению и реализации.</a:t>
            </a:r>
          </a:p>
          <a:p>
            <a:pPr marL="473075" indent="-457200">
              <a:buAutoNum type="arabicPeriod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При хороших продажах и высокой прибыли, в будущем мы обязательно будем нацелены на расширение нашего проекта. Рынок не так сильно богат конкурентами и поэтому у нас есть все шансы занять лидирующие позиции. </a:t>
            </a:r>
            <a:r>
              <a:rPr lang="ru-RU" sz="2800" dirty="0">
                <a:latin typeface="Cambria"/>
                <a:ea typeface="Cambria"/>
              </a:rPr>
              <a:t>  </a:t>
            </a:r>
            <a:r>
              <a:rPr lang="ru-RU" sz="2800" dirty="0"/>
              <a:t> </a:t>
            </a:r>
            <a:endParaRPr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subTitle" idx="19"/>
          </p:nvPr>
        </p:nvSpPr>
        <p:spPr>
          <a:xfrm>
            <a:off x="575388" y="6607134"/>
            <a:ext cx="9733829" cy="273208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ts val="4360"/>
              </a:lnSpc>
              <a:buNone/>
            </a:pPr>
            <a:r>
              <a:rPr lang="ru-RU" sz="3600" dirty="0">
                <a:latin typeface="Cambria"/>
                <a:ea typeface="Cambria"/>
              </a:rPr>
              <a:t>Главный исполнительный </a:t>
            </a:r>
          </a:p>
          <a:p>
            <a:pPr>
              <a:lnSpc>
                <a:spcPts val="4360"/>
              </a:lnSpc>
              <a:buNone/>
            </a:pPr>
            <a:r>
              <a:rPr lang="ru-RU" sz="3600" dirty="0">
                <a:latin typeface="Cambria"/>
                <a:ea typeface="Cambria"/>
              </a:rPr>
              <a:t>директор:</a:t>
            </a:r>
          </a:p>
          <a:p>
            <a:pPr>
              <a:lnSpc>
                <a:spcPts val="4360"/>
              </a:lnSpc>
              <a:buNone/>
            </a:pPr>
            <a:r>
              <a:rPr sz="3600" err="1">
                <a:latin typeface="Cambria"/>
                <a:ea typeface="Cambria"/>
              </a:rPr>
              <a:t>Телефон</a:t>
            </a:r>
            <a:r>
              <a:rPr lang="ru-RU" sz="3600" dirty="0">
                <a:latin typeface="Cambria"/>
                <a:ea typeface="Cambria"/>
              </a:rPr>
              <a:t>:</a:t>
            </a:r>
            <a:endParaRPr sz="3600">
              <a:latin typeface="Cambria"/>
              <a:ea typeface="Cambria"/>
            </a:endParaRPr>
          </a:p>
          <a:p>
            <a:pPr>
              <a:lnSpc>
                <a:spcPts val="4360"/>
              </a:lnSpc>
              <a:buNone/>
            </a:pPr>
            <a:r>
              <a:rPr lang="en-US" sz="3600" dirty="0">
                <a:latin typeface="Cambria"/>
                <a:ea typeface="Cambria"/>
              </a:rPr>
              <a:t>E</a:t>
            </a:r>
            <a:r>
              <a:rPr sz="3600" dirty="0">
                <a:latin typeface="Cambria"/>
                <a:ea typeface="Cambria"/>
              </a:rPr>
              <a:t>mail</a:t>
            </a:r>
            <a:r>
              <a:rPr lang="ru-RU" sz="3600" dirty="0">
                <a:latin typeface="Cambria"/>
                <a:ea typeface="Cambria"/>
              </a:rPr>
              <a:t>:</a:t>
            </a:r>
            <a:endParaRPr sz="1800">
              <a:latin typeface="Cambria"/>
              <a:ea typeface="Cambria"/>
            </a:endParaRPr>
          </a:p>
        </p:txBody>
      </p:sp>
      <p:sp>
        <p:nvSpPr>
          <p:cNvPr id="220" name="Shape 220"/>
          <p:cNvSpPr txBox="1">
            <a:spLocks noGrp="1"/>
          </p:cNvSpPr>
          <p:nvPr>
            <p:ph type="title" idx="6"/>
          </p:nvPr>
        </p:nvSpPr>
        <p:spPr>
          <a:xfrm>
            <a:off x="906464" y="3471862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rPr b="1" err="1">
                <a:solidFill>
                  <a:schemeClr val="accent5">
                    <a:lumMod val="50000"/>
                  </a:schemeClr>
                </a:solidFill>
                <a:latin typeface="Cambria"/>
                <a:ea typeface="Cambria"/>
              </a:rPr>
              <a:t>Контакты</a:t>
            </a:r>
            <a:endParaRPr lang="en-US" b="1" err="1">
              <a:solidFill>
                <a:schemeClr val="accent5">
                  <a:lumMod val="50000"/>
                </a:schemeClr>
              </a:solidFill>
              <a:latin typeface="Cambria"/>
              <a:ea typeface="Cambria"/>
            </a:endParaRPr>
          </a:p>
        </p:txBody>
      </p:sp>
      <p:sp>
        <p:nvSpPr>
          <p:cNvPr id="221" name="Shape 221"/>
          <p:cNvSpPr txBox="1"/>
          <p:nvPr/>
        </p:nvSpPr>
        <p:spPr>
          <a:xfrm>
            <a:off x="3346786" y="7348113"/>
            <a:ext cx="9733829" cy="2732088"/>
          </a:xfrm>
          <a:prstGeom prst="rect">
            <a:avLst/>
          </a:prstGeom>
        </p:spPr>
        <p:txBody>
          <a:bodyPr lIns="0" tIns="0" rIns="0" bIns="0" anchor="t"/>
          <a:lstStyle>
            <a:defPPr/>
            <a:lvl1pPr marL="0" marR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marR="0" lvl="1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marR="0" lvl="2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marR="0" lvl="3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marR="0" lvl="4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marR="0" lvl="5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marR="0" lvl="6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marR="0" lvl="7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marR="0" lvl="8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</a:pPr>
            <a:r>
              <a:rPr lang="ru-RU" sz="3600" err="1">
                <a:latin typeface="Cambria"/>
                <a:ea typeface="Cambria"/>
              </a:rPr>
              <a:t>Замахина</a:t>
            </a:r>
            <a:r>
              <a:rPr lang="ru-RU" sz="3600" dirty="0">
                <a:latin typeface="Cambria"/>
                <a:ea typeface="Cambria"/>
              </a:rPr>
              <a:t> Вероника</a:t>
            </a:r>
            <a:endParaRPr lang="en-US" sz="3600">
              <a:latin typeface="Cambria"/>
              <a:ea typeface="Cambria"/>
            </a:endParaRPr>
          </a:p>
          <a:p>
            <a:pPr>
              <a:lnSpc>
                <a:spcPts val="4360"/>
              </a:lnSpc>
            </a:pPr>
            <a:r>
              <a:rPr sz="3600" dirty="0">
                <a:latin typeface="Cambria"/>
                <a:ea typeface="Cambria"/>
              </a:rPr>
              <a:t>+7 (</a:t>
            </a:r>
            <a:r>
              <a:rPr lang="ru-RU" sz="3600" dirty="0">
                <a:latin typeface="Cambria"/>
                <a:ea typeface="Cambria"/>
              </a:rPr>
              <a:t>921</a:t>
            </a:r>
            <a:r>
              <a:rPr sz="3600" dirty="0">
                <a:latin typeface="Cambria"/>
                <a:ea typeface="Cambria"/>
              </a:rPr>
              <a:t>) </a:t>
            </a:r>
            <a:r>
              <a:rPr lang="ru-RU" sz="3600" dirty="0">
                <a:latin typeface="Cambria"/>
                <a:ea typeface="Cambria"/>
              </a:rPr>
              <a:t>884</a:t>
            </a:r>
            <a:r>
              <a:rPr sz="3600" dirty="0">
                <a:latin typeface="Cambria"/>
                <a:ea typeface="Cambria"/>
              </a:rPr>
              <a:t>-</a:t>
            </a:r>
            <a:r>
              <a:rPr lang="ru-RU" sz="3600" dirty="0">
                <a:latin typeface="Cambria"/>
                <a:ea typeface="Cambria"/>
              </a:rPr>
              <a:t>20</a:t>
            </a:r>
            <a:r>
              <a:rPr sz="3600" dirty="0">
                <a:latin typeface="Cambria"/>
                <a:ea typeface="Cambria"/>
              </a:rPr>
              <a:t>-</a:t>
            </a:r>
            <a:r>
              <a:rPr lang="ru-RU" sz="3600" dirty="0">
                <a:latin typeface="Cambria"/>
                <a:ea typeface="Cambria"/>
              </a:rPr>
              <a:t>41</a:t>
            </a:r>
            <a:endParaRPr sz="3600">
              <a:latin typeface="Cambria"/>
              <a:ea typeface="Cambria"/>
            </a:endParaRPr>
          </a:p>
          <a:p>
            <a:pPr>
              <a:lnSpc>
                <a:spcPts val="4360"/>
              </a:lnSpc>
            </a:pPr>
            <a:r>
              <a:rPr lang="en-US" sz="2800" b="0" i="0" u="none" strike="noStrike" dirty="0">
                <a:effectLst/>
                <a:latin typeface="Cambria"/>
                <a:ea typeface="Cambria"/>
                <a:hlinkClick r:id="rId2"/>
              </a:rPr>
              <a:t>Zamakhinanika@gmail.com</a:t>
            </a:r>
            <a:endParaRPr sz="3600" dirty="0">
              <a:latin typeface="Cambria"/>
              <a:ea typeface="Cambria"/>
            </a:endParaRPr>
          </a:p>
        </p:txBody>
      </p:sp>
      <p:pic>
        <p:nvPicPr>
          <p:cNvPr id="3" name="Рисунок 2" descr="Изображение выглядит как текст, статуя, строительств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39255F74-0F3A-43E0-9896-600F4388F1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298" y="5739185"/>
            <a:ext cx="8479328" cy="5679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151</TotalTime>
  <Words>1392</Words>
  <Application>Microsoft Office PowerPoint</Application>
  <DocSecurity>0</DocSecurity>
  <PresentationFormat>Custom</PresentationFormat>
  <Paragraphs>118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ОБЛОЖКИ</vt:lpstr>
      <vt:lpstr>РАЗДЕЛИТЕЛИ</vt:lpstr>
      <vt:lpstr>Проект TECHNET Инновационная теплица для выращивания растений  «Растим будущее»</vt:lpstr>
      <vt:lpstr>Актуальность проекта</vt:lpstr>
      <vt:lpstr>Проблема</vt:lpstr>
      <vt:lpstr>Решение</vt:lpstr>
      <vt:lpstr>Рынок</vt:lpstr>
      <vt:lpstr>Бизнес-модель</vt:lpstr>
      <vt:lpstr>Финансы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Инновационная теплица для выращивания растений «Растим будущее».</dc:title>
  <dc:creator>Виктория Бражинскайте</dc:creator>
  <cp:lastModifiedBy>Виктория Бражинскайте</cp:lastModifiedBy>
  <cp:revision>646</cp:revision>
  <dcterms:modified xsi:type="dcterms:W3CDTF">2023-11-27T13:52:01Z</dcterms:modified>
</cp:coreProperties>
</file>