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301" r:id="rId7"/>
    <p:sldId id="295" r:id="rId8"/>
    <p:sldId id="304" r:id="rId9"/>
    <p:sldId id="297" r:id="rId10"/>
    <p:sldId id="298" r:id="rId11"/>
    <p:sldId id="299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33" autoAdjust="0"/>
    <p:restoredTop sz="95604" autoAdjust="0"/>
  </p:normalViewPr>
  <p:slideViewPr>
    <p:cSldViewPr snapToGrid="0">
      <p:cViewPr varScale="1">
        <p:scale>
          <a:sx n="40" d="100"/>
          <a:sy n="40" d="100"/>
        </p:scale>
        <p:origin x="72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Гастро-</a:t>
            </a:r>
            <a:r>
              <a:rPr lang="ru-RU" dirty="0" err="1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</a:t>
            </a:r>
            <a:endParaRPr lang="ru-RU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sz="32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Переработка пищевых отходов и продажа их как вторсырьё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 проект решает проблемы:</a:t>
            </a:r>
            <a:endParaRPr lang="ru-RU" sz="3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а) законности утилизации (избавление от штрафов)</a:t>
            </a:r>
            <a:endParaRPr lang="ru-RU" sz="3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б) скорость транспортировки отходов (как можно быстрее утилизировать)</a:t>
            </a:r>
            <a:endParaRPr lang="ru-RU" sz="3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в) прочие проблемы (куда деть испорченную продукцию)</a:t>
            </a:r>
            <a:endParaRPr lang="ru-RU" sz="3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</a:rPr>
              <a:t>Нашим уникальным торговым предложением является собственное оборудование и уникальные технологии.</a:t>
            </a:r>
            <a:b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</a:rPr>
            </a:b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Наша основная ценность состоит в быстрой и качественной переработке пищевой продукции с применением собственного оборудования и уникальных технологий.</a:t>
            </a:r>
            <a:br>
              <a:rPr lang="en-US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Выгоды для клиента</a:t>
            </a:r>
            <a:r>
              <a:rPr lang="en-US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en-US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а) Решается проблема законности утилизации путём соблюдения всех норм</a:t>
            </a:r>
            <a:endParaRPr lang="ru-RU" sz="3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б) Решается проблема быстрого вывоза просроченных продуктов</a:t>
            </a:r>
            <a:endParaRPr lang="ru-RU" sz="3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600" spc="25" dirty="0">
                <a:solidFill>
                  <a:srgbClr val="342F37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в) Решается проблема экологичности утилизации просроченных продуктов</a:t>
            </a:r>
            <a:endParaRPr lang="ru-RU" sz="3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426464"/>
            <a:ext cx="18432491" cy="9070848"/>
          </a:xfrm>
        </p:spPr>
        <p:txBody>
          <a:bodyPr/>
          <a:lstStyle/>
          <a:p>
            <a:r>
              <a:rPr lang="ru-RU" sz="3200" dirty="0">
                <a:latin typeface="Bahnschrift Light" panose="020B0502040204020203" pitchFamily="34" charset="0"/>
              </a:rPr>
              <a:t>Рынок переработки пищевых отходов является одним из наиболее динамично развивающихся секторов в современной экономике. С увеличением осознания проблемы пищевых отходов и растущей потребности в устойчивом использовании ресурсов, переработка пищевых отходов становится все более важной.</a:t>
            </a:r>
          </a:p>
          <a:p>
            <a:br>
              <a:rPr lang="ru-RU" sz="3200" dirty="0">
                <a:latin typeface="Bahnschrift Light" panose="020B0502040204020203" pitchFamily="34" charset="0"/>
              </a:rPr>
            </a:br>
            <a:r>
              <a:rPr lang="ru-RU" sz="3200" dirty="0">
                <a:latin typeface="Bahnschrift Light" panose="020B0502040204020203" pitchFamily="34" charset="0"/>
              </a:rPr>
              <a:t>На рынке переработки пищевых отходов существует широкий спектр компаний, предлагающих различные технологии и решения для утилизации и переработки пищевых отходов. Эти компании могут заниматься переработкой органических отходов в компост, производством биогаза или биодизеля, производством кормовых добавок, а также другими методами переработки.</a:t>
            </a:r>
          </a:p>
          <a:p>
            <a:br>
              <a:rPr lang="ru-RU" sz="3200" dirty="0">
                <a:latin typeface="Bahnschrift Light" panose="020B0502040204020203" pitchFamily="34" charset="0"/>
              </a:rPr>
            </a:br>
            <a:r>
              <a:rPr lang="ru-RU" sz="3200" dirty="0">
                <a:latin typeface="Bahnschrift Light" panose="020B0502040204020203" pitchFamily="34" charset="0"/>
              </a:rPr>
              <a:t>Основными факторами, влияющими на рынок переработки пищевых отходов, являются строгие законодательные требования по обращению с отходами, растущая экологическая осознанность и потребность в устойчивых решениях в области пищевой промышленности. Благодаря этим факторам, рынок переработки пищевых отходов предлагает множество возможностей для инноваций и развития новых технологий.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26464"/>
            <a:ext cx="18424652" cy="9070848"/>
          </a:xfrm>
        </p:spPr>
        <p:txBody>
          <a:bodyPr/>
          <a:lstStyle/>
          <a:p>
            <a:r>
              <a:rPr lang="ru-RU" sz="3600" dirty="0">
                <a:latin typeface="Bahnschrift Light" panose="020B0502040204020203" pitchFamily="34" charset="0"/>
              </a:rPr>
              <a:t>Наша компания специализируется на переработке пищевых отходов с целью создания экономически выгодного процесса.</a:t>
            </a:r>
          </a:p>
          <a:p>
            <a:r>
              <a:rPr lang="ru-RU" sz="3600" dirty="0">
                <a:latin typeface="Bahnschrift Light" panose="020B0502040204020203" pitchFamily="34" charset="0"/>
              </a:rPr>
              <a:t>Мы предлагаем следующую бизнес-модель:</a:t>
            </a:r>
          </a:p>
          <a:p>
            <a:pPr>
              <a:buFont typeface="+mj-lt"/>
              <a:buAutoNum type="arabicPeriod"/>
            </a:pPr>
            <a:r>
              <a:rPr lang="ru-RU" sz="3600" dirty="0">
                <a:latin typeface="Bahnschrift Light" panose="020B0502040204020203" pitchFamily="34" charset="0"/>
              </a:rPr>
              <a:t>Сбор пищевых отходов: Регулярно забираем отходы и транспортируем их на нашу перерабатывающую площадку.</a:t>
            </a:r>
          </a:p>
          <a:p>
            <a:pPr>
              <a:buFont typeface="+mj-lt"/>
              <a:buAutoNum type="arabicPeriod"/>
            </a:pPr>
            <a:r>
              <a:rPr lang="ru-RU" sz="3600" dirty="0">
                <a:latin typeface="Bahnschrift Light" panose="020B0502040204020203" pitchFamily="34" charset="0"/>
              </a:rPr>
              <a:t>Переработка и производство: Полученные продукты далее используются для производства различных продуктов, таких как биогаз, компост или корм для животных.</a:t>
            </a:r>
          </a:p>
          <a:p>
            <a:pPr>
              <a:buFont typeface="+mj-lt"/>
              <a:buAutoNum type="arabicPeriod"/>
            </a:pPr>
            <a:r>
              <a:rPr lang="ru-RU" sz="3600" dirty="0">
                <a:latin typeface="Bahnschrift Light" panose="020B0502040204020203" pitchFamily="34" charset="0"/>
              </a:rPr>
              <a:t>Реализация и продажа: Мы предлагаем полученные продукты рынку, включая биогаз для использования в энергетической отрасли, компост для сельского хозяйства и корм для животных.</a:t>
            </a:r>
          </a:p>
          <a:p>
            <a:pPr>
              <a:buFont typeface="+mj-lt"/>
              <a:buAutoNum type="arabicPeriod"/>
            </a:pPr>
            <a:r>
              <a:rPr lang="ru-RU" sz="3600" dirty="0">
                <a:latin typeface="Bahnschrift Light" panose="020B0502040204020203" pitchFamily="34" charset="0"/>
              </a:rPr>
              <a:t>Устойчивость и прибыль: Наша бизнес-модель основана на принципах устойчивого развития и экономической эффективности. Мы не только уменьшаем загрязнение окружающей среды, но и создаем новые возможности для прибыльного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24912"/>
            <a:ext cx="8793162" cy="7554912"/>
          </a:xfrm>
        </p:spPr>
        <p:txBody>
          <a:bodyPr/>
          <a:lstStyle/>
          <a:p>
            <a:r>
              <a:rPr lang="ru-RU" sz="2800" dirty="0">
                <a:latin typeface="Bahnschrift Light" panose="020B0502040204020203" pitchFamily="34" charset="0"/>
              </a:rPr>
              <a:t>Построение инфраструктуры</a:t>
            </a:r>
            <a:r>
              <a:rPr lang="en-US" sz="2800" dirty="0">
                <a:latin typeface="Bahnschrift Light" panose="020B0502040204020203" pitchFamily="34" charset="0"/>
              </a:rPr>
              <a:t>:</a:t>
            </a:r>
            <a:endParaRPr lang="ru-RU" sz="2800" dirty="0">
              <a:latin typeface="Bahnschrift Light" panose="020B0502040204020203" pitchFamily="34" charset="0"/>
            </a:endParaRP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Планировать и строить необходимые перерабатывающие установки</a:t>
            </a: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Развивать сеть сбора и транспортировки пищевых отходов</a:t>
            </a: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Обеспечить соответствующие разрешительные документы и сертификацию</a:t>
            </a:r>
            <a:endParaRPr lang="en-GB" sz="2800" dirty="0">
              <a:latin typeface="Bahnschrift Light" panose="020B0502040204020203" pitchFamily="34" charset="0"/>
            </a:endParaRPr>
          </a:p>
          <a:p>
            <a:pPr marL="457200" lvl="1" indent="0">
              <a:buNone/>
            </a:pPr>
            <a:endParaRPr lang="ru-RU" sz="2800" dirty="0">
              <a:latin typeface="Bahnschrift Light" panose="020B0502040204020203" pitchFamily="34" charset="0"/>
            </a:endParaRPr>
          </a:p>
          <a:p>
            <a:r>
              <a:rPr lang="ru-RU" sz="2800" dirty="0">
                <a:latin typeface="Bahnschrift Light" panose="020B0502040204020203" pitchFamily="34" charset="0"/>
              </a:rPr>
              <a:t>Мониторинг и улучшение</a:t>
            </a:r>
            <a:r>
              <a:rPr lang="en-GB" sz="2800" dirty="0">
                <a:latin typeface="Bahnschrift Light" panose="020B0502040204020203" pitchFamily="34" charset="0"/>
              </a:rPr>
              <a:t>:</a:t>
            </a:r>
            <a:endParaRPr lang="ru-RU" sz="2800" dirty="0">
              <a:latin typeface="Bahnschrift Light" panose="020B0502040204020203" pitchFamily="34" charset="0"/>
            </a:endParaRP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Оценивать эффективность переработки и улучшать процессы</a:t>
            </a: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Внедрять новые технологии и методы</a:t>
            </a: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Собирать и анализировать данные для дальнейшего развития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35805" y="2724912"/>
            <a:ext cx="8793162" cy="7554912"/>
          </a:xfrm>
        </p:spPr>
        <p:txBody>
          <a:bodyPr/>
          <a:lstStyle/>
          <a:p>
            <a:r>
              <a:rPr lang="ru-RU" sz="2800" dirty="0">
                <a:latin typeface="Bahnschrift Light" panose="020B0502040204020203" pitchFamily="34" charset="0"/>
              </a:rPr>
              <a:t>Обучение и информирование</a:t>
            </a:r>
            <a:r>
              <a:rPr lang="en-GB" sz="2800" dirty="0">
                <a:latin typeface="Bahnschrift Light" panose="020B0502040204020203" pitchFamily="34" charset="0"/>
              </a:rPr>
              <a:t>:</a:t>
            </a:r>
            <a:endParaRPr lang="ru-RU" sz="2800" dirty="0">
              <a:latin typeface="Bahnschrift Light" panose="020B0502040204020203" pitchFamily="34" charset="0"/>
            </a:endParaRP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Проводить обучающие программы для персонала</a:t>
            </a: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Провести информационные кампании для общественности</a:t>
            </a: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Поддерживать связь с заинтересованными сторонами и сообществом</a:t>
            </a:r>
            <a:endParaRPr lang="en-GB" sz="2800" dirty="0">
              <a:latin typeface="Bahnschrift Light" panose="020B0502040204020203" pitchFamily="34" charset="0"/>
            </a:endParaRPr>
          </a:p>
          <a:p>
            <a:pPr marL="457200" lvl="1" indent="0">
              <a:buNone/>
            </a:pPr>
            <a:endParaRPr lang="ru-RU" sz="2800" dirty="0">
              <a:latin typeface="Bahnschrift Light" panose="020B0502040204020203" pitchFamily="34" charset="0"/>
            </a:endParaRPr>
          </a:p>
          <a:p>
            <a:r>
              <a:rPr lang="ru-RU" sz="2800" dirty="0">
                <a:latin typeface="Bahnschrift Light" panose="020B0502040204020203" pitchFamily="34" charset="0"/>
              </a:rPr>
              <a:t>Партнерство и сотрудничество</a:t>
            </a:r>
            <a:r>
              <a:rPr lang="en-GB" sz="2800" dirty="0">
                <a:latin typeface="Bahnschrift Light" panose="020B0502040204020203" pitchFamily="34" charset="0"/>
              </a:rPr>
              <a:t>:</a:t>
            </a:r>
            <a:endParaRPr lang="ru-RU" sz="2800" dirty="0">
              <a:latin typeface="Bahnschrift Light" panose="020B0502040204020203" pitchFamily="34" charset="0"/>
            </a:endParaRP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Сотрудничать с местными организациями и предприятиями</a:t>
            </a: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Взаимодействовать с правительственными и неправительственными организациями</a:t>
            </a:r>
          </a:p>
          <a:p>
            <a:pPr lvl="1"/>
            <a:r>
              <a:rPr lang="ru-RU" sz="2800" dirty="0">
                <a:latin typeface="Bahnschrift Light" panose="020B0502040204020203" pitchFamily="34" charset="0"/>
              </a:rPr>
              <a:t>Участвовать в международных инициативах и программах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___) ___-__-__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3845</TotalTime>
  <Words>529</Words>
  <Application>Microsoft Office PowerPoint</Application>
  <PresentationFormat>Произвольный</PresentationFormat>
  <Paragraphs>55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Bahnschrift Light</vt:lpstr>
      <vt:lpstr>Calibri</vt:lpstr>
      <vt:lpstr>ОБЛОЖКИ</vt:lpstr>
      <vt:lpstr>РАЗДЕЛИТЕЛИ</vt:lpstr>
      <vt:lpstr>Гастро-Иннова</vt:lpstr>
      <vt:lpstr>Команда</vt:lpstr>
      <vt:lpstr>Актуальность проекта</vt:lpstr>
      <vt:lpstr>Проблема</vt:lpstr>
      <vt:lpstr>Решение</vt:lpstr>
      <vt:lpstr>Рынок</vt:lpstr>
      <vt:lpstr>Бизнес-модель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Nikishin Vladislav</cp:lastModifiedBy>
  <cp:revision>225</cp:revision>
  <dcterms:created xsi:type="dcterms:W3CDTF">2021-03-01T12:07:13Z</dcterms:created>
  <dcterms:modified xsi:type="dcterms:W3CDTF">2023-11-20T15:31:41Z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