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ixhjj1l2fvGRbe8z9zWdjbxxR0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F74275-E1D1-4CE1-9BC8-402D90B987AA}">
  <a:tblStyle styleId="{0CF74275-E1D1-4CE1-9BC8-402D90B987A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dk1"/>
          </a:solidFill>
        </a:fill>
      </a:tcStyle>
    </a:firstRow>
    <a:neCell>
      <a:tcTxStyle/>
    </a:neCell>
    <a:nwCell>
      <a:tcTxStyle/>
    </a:nwCell>
  </a:tblStyle>
  <a:tblStyle styleId="{4B8BABDC-D04B-43AE-B310-533369F08E8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Популярность</a:t>
            </a:r>
          </a:p>
        </c:rich>
      </c:tx>
      <c:layout>
        <c:manualLayout>
          <c:xMode val="edge"/>
          <c:yMode val="edge"/>
          <c:x val="0.32963557595546605"/>
          <c:y val="1.3355695183915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7367638286389073"/>
          <c:y val="0.2011546471719789"/>
          <c:w val="0.53232734633170986"/>
          <c:h val="0.6820212992840927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</c:dPt>
          <c:cat>
            <c:strRef>
              <c:f>Лист1!$A$2:$A$6</c:f>
              <c:strCache>
                <c:ptCount val="5"/>
                <c:pt idx="0">
                  <c:v>Санкт-Петербург</c:v>
                </c:pt>
                <c:pt idx="1">
                  <c:v>Москва</c:v>
                </c:pt>
                <c:pt idx="2">
                  <c:v>Сочи</c:v>
                </c:pt>
                <c:pt idx="3">
                  <c:v>Казань</c:v>
                </c:pt>
                <c:pt idx="4">
                  <c:v>Калининград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36</c:v>
                </c:pt>
                <c:pt idx="1">
                  <c:v>24</c:v>
                </c:pt>
                <c:pt idx="2">
                  <c:v>13</c:v>
                </c:pt>
                <c:pt idx="3">
                  <c:v>10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70-44B3-9A97-642C4E176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241779512796889E-2"/>
          <c:y val="0.10270529596430854"/>
          <c:w val="0.8999999661833592"/>
          <c:h val="7.6797560892505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13" name="Google Shape;21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22" name="Google Shape;22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chart" Target="../charts/chart1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eorgia"/>
              <a:buNone/>
            </a:pPr>
            <a:r>
              <a:rPr b="1" lang="ru-RU" sz="5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Академия экстремальных видов спорта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284352"/>
            <a:ext cx="5494176" cy="4146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 нашей стране низкий уровень качества приобретения навыков среди райдеров, в веду этого возникает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опасность проведения тренировок в уличных условиях. 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Развитие культуры происходит в медленном темпе, потому что  поддержка государства не так сильна в сравнении с другими странами.</a:t>
            </a:r>
            <a:endParaRPr/>
          </a:p>
          <a:p>
            <a:pPr indent="-1143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1143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762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762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173" name="Google Shape;173;p2"/>
          <p:cNvGraphicFramePr/>
          <p:nvPr/>
        </p:nvGraphicFramePr>
        <p:xfrm>
          <a:off x="6672100" y="147016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{0CF74275-E1D1-4CE1-9BC8-402D90B987AA}</a:tableStyleId>
              </a:tblPr>
              <a:tblGrid>
                <a:gridCol w="47019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 u="none" cap="none" strike="noStrike"/>
                        <a:t>1. Лос-Анджелес – где всё началось.</a:t>
                      </a:r>
                      <a:endParaRPr b="0" sz="18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/>
                        <a:t>2. Барселона – лучшие скейтпарки.</a:t>
                      </a:r>
                      <a:endParaRPr b="0"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/>
                        <a:t>3. Берлин – must go твоего лета.</a:t>
                      </a:r>
                      <a:endParaRPr b="0"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/>
                        <a:t>4. Гуанчжоу – азиатская экзотика.</a:t>
                      </a:r>
                      <a:endParaRPr b="0"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/>
                        <a:t>5. Копенгаген – центр эко скейтбординга.</a:t>
                      </a:r>
                      <a:endParaRPr b="0"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/>
                        <a:t>6. Копенгаген – центр эко скейтбординга.</a:t>
                      </a:r>
                      <a:endParaRPr b="0"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/>
                        <a:t>7. Бразилия – город для любого райдера.</a:t>
                      </a:r>
                      <a:endParaRPr b="0"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/>
                        <a:t>8. Москва – гигантский спот.</a:t>
                      </a:r>
                      <a:endParaRPr b="0"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0977" y="2697677"/>
            <a:ext cx="2500607" cy="225629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РЕШЕНИЕ</a:t>
            </a: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990599" y="1284513"/>
            <a:ext cx="5707419" cy="47243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Знания по технике исполнения элементов и технике безопасности, которые помогают всецело составить программу обучения для достижения искомых результата. 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Мы можем решить проблему, так как сами понимаем, что испытывают райдеры во время уличного катания, ведь мы были на их месте и готовы помочь абсолютно каждому предоставив нужный продукт.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82" name="Google Shape;18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183" name="Google Shape;183;p3"/>
          <p:cNvGraphicFramePr/>
          <p:nvPr/>
        </p:nvGraphicFramePr>
        <p:xfrm>
          <a:off x="6019605" y="1254384"/>
          <a:ext cx="6091530" cy="4754526"/>
        </p:xfrm>
        <a:graphic>
          <a:graphicData uri="http://schemas.openxmlformats.org/drawingml/2006/chart">
            <c:chart r:id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ПРОДУКТ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990600" y="1314449"/>
            <a:ext cx="7313645" cy="49743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Продукт, выражен в виде индивидуальных и групповых занятий и аренды спортивной площади, снарядов. 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Услуги в сфере обучения подкреплены совокупностью знаний о культуре и методах катания, проанализированных на протяжении всей истории и находящихся в доступном инфо-поле. (Научная литература, You-Tube). Конструкции парков выполнены по современным требованиям World skate, которые возникли благодаря накопленному опыту комьюнити. 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Уровень готовности продукта – TRL 2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91" name="Google Shape;191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92" name="Google Shape;19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04245" y="1472449"/>
            <a:ext cx="3533121" cy="171807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3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РЫНОК</a:t>
            </a:r>
            <a:endParaRPr/>
          </a:p>
        </p:txBody>
      </p:sp>
      <p:sp>
        <p:nvSpPr>
          <p:cNvPr id="199" name="Google Shape;199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1" name="Google Shape;201;p5"/>
          <p:cNvSpPr txBox="1"/>
          <p:nvPr/>
        </p:nvSpPr>
        <p:spPr>
          <a:xfrm>
            <a:off x="803274" y="1314450"/>
            <a:ext cx="1093463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Скейт школа предоставлена для райдеров или новичков которые только хотят попасть в это сообщество. Наша скейт-школа помогает начать кататься с минимальным шансам получить травму, благодаря нашим профессиональным инструкторам, методикам тренировки.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После анализа ценового сегмента рынка мы пришли к выводу, что у нас появляются потенциальные возможности по расширению спектра услуг, при наличии спроса на первоначальное предложение.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Рынок подобной тематики нашего проекта не сильно развит в России, соответственно конкурентов данного уровня достаточно мало.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КОНКУРЕНТЫ</a:t>
            </a:r>
            <a:endParaRPr/>
          </a:p>
        </p:txBody>
      </p:sp>
      <p:sp>
        <p:nvSpPr>
          <p:cNvPr id="208" name="Google Shape;208;p6"/>
          <p:cNvSpPr txBox="1"/>
          <p:nvPr/>
        </p:nvSpPr>
        <p:spPr>
          <a:xfrm>
            <a:off x="990600" y="128451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Наши преимущества в сравнении с аналогами: инструктора с большим спортивным опытом, проведение ОФП, покупка абонемента для всей семьи в виде отдельной группы, официальное подтверждение статуса школы по экстрим-спорту.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Потребитель обратит внимание на нас, так как мы проводим обучение на экстремальных снарядах, проведение ОФП после основной тренировки, а также консультации по технике исполнения элементов. ESA формируем командный дух, что приводит к развитию социальных коммуникаций. </a:t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Индустриальный партнер представлен в лице компании «Сквот» который может обеспечить нас редким оборудованием, защиты а также дать возможность для размещения рекламы на площадках социальных сетей. </a:t>
            </a:r>
            <a:endParaRPr/>
          </a:p>
          <a:p>
            <a:pPr indent="-2286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9" name="Google Shape;209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БИЗНЕС-МОДЕЛЬ</a:t>
            </a:r>
            <a:endParaRPr/>
          </a:p>
        </p:txBody>
      </p:sp>
      <p:cxnSp>
        <p:nvCxnSpPr>
          <p:cNvPr id="216" name="Google Shape;21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7" name="Google Shape;217;p7"/>
          <p:cNvGraphicFramePr/>
          <p:nvPr/>
        </p:nvGraphicFramePr>
        <p:xfrm>
          <a:off x="803275" y="138708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{4B8BABDC-D04B-43AE-B310-533369F08E80}</a:tableStyleId>
              </a:tblPr>
              <a:tblGrid>
                <a:gridCol w="1635775"/>
                <a:gridCol w="2367050"/>
                <a:gridCol w="2425950"/>
                <a:gridCol w="2024750"/>
                <a:gridCol w="2537925"/>
              </a:tblGrid>
              <a:tr h="573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Georgia"/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КЛЮЧЕВЫЕ ПАРТНЕРЫ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Georgia"/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КЛЮЧЕВЫЕ РЕСУРСЫ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ЦЕННОСТНОЕ ПРЕДЛОЖЕНИЕ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Georgia"/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ВЗАИМООТНОШЕНИЯ С КЛИЕНТАМИ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Georgia"/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КЛИЕНТЫ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218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 Бренды, которые погружены в райдер культуру и продажу оборудования для катания. Они в свою очередь берут на себя роль рекламы.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 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1.Финансовый ресурс, который поспособствует развитию проекта.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 Информационный ресурс непосредственно выводящий наш проект в массы, а также поддерживающий к нему интерес.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3.Человеческий ресурс, требуемый для найма квалифицированных инструкторов.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1.Наш продукт помогает решить проблему покупателя, заключающуюся в опасности проведения тренировок в уличных условиях, предоставляя услуги по проведению ОФП и контроле действий учеников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 Мы формируем командный дух, что приводит к и развитию социальных коммуникаций.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 Не смотря на формат групповых тренировок, должный объём внимания уделяется к каждому из учеников. 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 Клиентами нашего спорт комплекса могут являться все желающие, кто заинтересован в получении проф. помощи от наших опытных тренеров. Или те, кто просто хочет приятно провести время в кампании людей со схожими интересами.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218" name="Google Shape;218;p7"/>
          <p:cNvGraphicFramePr/>
          <p:nvPr/>
        </p:nvGraphicFramePr>
        <p:xfrm>
          <a:off x="2443066" y="44290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{4B8BABDC-D04B-43AE-B310-533369F08E80}</a:tableStyleId>
              </a:tblPr>
              <a:tblGrid>
                <a:gridCol w="2360650"/>
                <a:gridCol w="24353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РАСХОДЫ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Georgia"/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ДОХОДЫ</a:t>
                      </a:r>
                      <a:endParaRPr sz="12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 Рекламная раскрутка через СМИ и партнеров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 Расходы по обслуживанию помещений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3. Заработная плата для сотрудников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 Расходы на налогообложение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5. Непостоянные расходы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 Проведение тренировок (скейтборд, самокат, BMX)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 Индивидуальные консультации с инструкторами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3. Проведение контестов</a:t>
                      </a:r>
                      <a:endParaRPr sz="12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 Реклама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ПОТРЕБНОСТЬ В ФИНАНСАХ</a:t>
            </a:r>
            <a:endParaRPr/>
          </a:p>
        </p:txBody>
      </p:sp>
      <p:cxnSp>
        <p:nvCxnSpPr>
          <p:cNvPr id="225" name="Google Shape;225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6" name="Google Shape;226;p8"/>
          <p:cNvSpPr txBox="1"/>
          <p:nvPr/>
        </p:nvSpPr>
        <p:spPr>
          <a:xfrm>
            <a:off x="5663424" y="1492898"/>
            <a:ext cx="5990512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Уровень дохода зависит от расписания занятий, уровня инструктора на количество человек в группе в определенный день.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Зарплата каждого из 9 тренеров составит 2000 руб./час. Ученики занимаются в группе по 10 человек. Следовательно зарплата в месяц составит 32000-33000 руб. С учетом работы каждого из тренеров с графиком 2/5. В итоге при работе академии с течении месяца и при условии брони всех мест мы получаем доход равный 30*3000 руб.*3=90000 руб. в день соответственно 540.000 руб. в неделю и в итоге чистый доход в месяц составит 2.160.000 руб.</a:t>
            </a:r>
            <a:endParaRPr/>
          </a:p>
        </p:txBody>
      </p:sp>
      <p:graphicFrame>
        <p:nvGraphicFramePr>
          <p:cNvPr id="227" name="Google Shape;227;p8"/>
          <p:cNvGraphicFramePr/>
          <p:nvPr/>
        </p:nvGraphicFramePr>
        <p:xfrm>
          <a:off x="803275" y="149289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{4B8BABDC-D04B-43AE-B310-533369F08E80}</a:tableStyleId>
              </a:tblPr>
              <a:tblGrid>
                <a:gridCol w="2907525"/>
                <a:gridCol w="1859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Финансовые вычеты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Сумма остатка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Прибыль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2.160.000 руб.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 учетом налога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1.879.200 руб.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 учетом аренды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1.159.200 руб.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 учетом ЗП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671.200 руб.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 учетом расходов на содержание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521.200 руб.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 учетом рекламы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371.200 руб.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28" name="Google Shape;228;p8"/>
          <p:cNvSpPr txBox="1"/>
          <p:nvPr/>
        </p:nvSpPr>
        <p:spPr>
          <a:xfrm>
            <a:off x="676825" y="4536466"/>
            <a:ext cx="50198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Вывод:  по усредненным расчетам окупаемость составляет 16 месяцев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000"/>
              <a:buFont typeface="Georgia"/>
              <a:buNone/>
            </a:pPr>
            <a:r>
              <a:rPr b="1" lang="ru-RU" sz="4000">
                <a:solidFill>
                  <a:srgbClr val="414042"/>
                </a:solidFill>
                <a:latin typeface="Georgia"/>
                <a:ea typeface="Georgia"/>
                <a:cs typeface="Georgia"/>
                <a:sym typeface="Georgia"/>
              </a:rPr>
              <a:t>ДОРОЖНАЯ КАРТА</a:t>
            </a:r>
            <a:endParaRPr/>
          </a:p>
        </p:txBody>
      </p:sp>
      <p:cxnSp>
        <p:nvCxnSpPr>
          <p:cNvPr id="235" name="Google Shape;235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6" name="Google Shape;236;p9"/>
          <p:cNvGraphicFramePr/>
          <p:nvPr/>
        </p:nvGraphicFramePr>
        <p:xfrm>
          <a:off x="803275" y="140080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{4B8BABDC-D04B-43AE-B310-533369F08E80}</a:tableStyleId>
              </a:tblPr>
              <a:tblGrid>
                <a:gridCol w="1102050"/>
                <a:gridCol w="1102050"/>
                <a:gridCol w="1102050"/>
                <a:gridCol w="1102050"/>
                <a:gridCol w="1102050"/>
                <a:gridCol w="1102050"/>
                <a:gridCol w="1102050"/>
                <a:gridCol w="1102050"/>
                <a:gridCol w="1102050"/>
                <a:gridCol w="11020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 gridSpan="7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Первый месяц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Второй месяц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Число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22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Открытие ИП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7030A0"/>
                        </a:solidFill>
                        <a:highlight>
                          <a:srgbClr val="0000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7030A0"/>
                        </a:solidFill>
                        <a:highlight>
                          <a:srgbClr val="0000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7030A0"/>
                        </a:solidFill>
                        <a:highlight>
                          <a:srgbClr val="0000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Поиск ангара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Проектирование парка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Заказ фигур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FF0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Поиск персонала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Обучение инструкторов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Создание рекламы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Реклама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FF33C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Открытие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solidFill>
                      <a:srgbClr val="00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43" name="Google Shape;243;p10"/>
          <p:cNvSpPr txBox="1"/>
          <p:nvPr/>
        </p:nvSpPr>
        <p:spPr>
          <a:xfrm>
            <a:off x="803274" y="1314450"/>
            <a:ext cx="110204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 школу скейтбординга будут набраны квалифицированные инструктора с тремя разными уровнями катания на каждый вид спорта. Мы сами являемся райдерами, но не смотря на это, в проекте мы принимаем участие как инженеры проектировщик и конструктор.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Стартап базируется на основании юридического - ИП</a:t>
            </a:r>
            <a:endParaRPr/>
          </a:p>
          <a:p>
            <a:pPr indent="-228600" lvl="0" marL="228600" marR="0" rtl="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Нашими партнерами будут выступать бордшопы занимающийся продажей скейтов, сноубордов, одежды, обуви и различного рода экипировки. Мы планируем, что подобные магазины выступят в качестве площадки для размещения рекламы.</a:t>
            </a:r>
            <a:endParaRPr sz="1800">
              <a:solidFill>
                <a:srgbClr val="41404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" name="Google Shape;244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"/>
          <p:cNvSpPr txBox="1"/>
          <p:nvPr/>
        </p:nvSpPr>
        <p:spPr>
          <a:xfrm>
            <a:off x="681059" y="3894943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eorgia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51" name="Google Shape;25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