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7403">
          <p15:clr>
            <a:srgbClr val="A4A3A4"/>
          </p15:clr>
        </p15:guide>
        <p15:guide id="2" orient="horz" pos="4320">
          <p15:clr>
            <a:srgbClr val="A4A3A4"/>
          </p15:clr>
        </p15:guide>
        <p15:guide id="3" pos="271">
          <p15:clr>
            <a:srgbClr val="A4A3A4"/>
          </p15:clr>
        </p15:guide>
        <p15:guide id="4" pos="7680">
          <p15:clr>
            <a:srgbClr val="A4A3A4"/>
          </p15:clr>
        </p15:guide>
        <p15:guide id="5" orient="horz" pos="32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45"/>
    <p:restoredTop sz="94755"/>
  </p:normalViewPr>
  <p:slideViewPr>
    <p:cSldViewPr snapToGrid="0">
      <p:cViewPr varScale="1">
        <p:scale>
          <a:sx n="154" d="100"/>
          <a:sy n="154" d="100"/>
        </p:scale>
        <p:origin x="234" y="108"/>
      </p:cViewPr>
      <p:guideLst>
        <p:guide pos="7403"/>
        <p:guide orient="horz" pos="4320"/>
        <p:guide pos="271"/>
        <p:guide pos="7680"/>
        <p:guide orient="horz" pos="32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2E07F91-1951-F047-88A3-E9699D235946}" type="datetimeFigureOut">
              <a:rPr lang="ru-RU"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E6B7880-3302-5248-A932-FDE13199AA7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2E07F91-1951-F047-88A3-E9699D235946}" type="datetimeFigureOut">
              <a:rPr lang="ru-RU"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E6B7880-3302-5248-A932-FDE13199AA7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2E07F91-1951-F047-88A3-E9699D235946}" type="datetimeFigureOut">
              <a:rPr lang="ru-RU"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E6B7880-3302-5248-A932-FDE13199AA7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2E07F91-1951-F047-88A3-E9699D235946}" type="datetimeFigureOut">
              <a:rPr lang="ru-RU"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E6B7880-3302-5248-A932-FDE13199AA7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2E07F91-1951-F047-88A3-E9699D235946}" type="datetimeFigureOut">
              <a:rPr lang="ru-RU"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E6B7880-3302-5248-A932-FDE13199AA7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2E07F91-1951-F047-88A3-E9699D235946}" type="datetimeFigureOut">
              <a:rPr lang="ru-RU"/>
              <a:t>22.04.2026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E6B7880-3302-5248-A932-FDE13199AA7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2E07F91-1951-F047-88A3-E9699D235946}" type="datetimeFigureOut">
              <a:rPr lang="ru-RU"/>
              <a:t>22.04.2026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E6B7880-3302-5248-A932-FDE13199AA7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2E07F91-1951-F047-88A3-E9699D235946}" type="datetimeFigureOut">
              <a:rPr lang="ru-RU"/>
              <a:t>22.04.2026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E6B7880-3302-5248-A932-FDE13199AA7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2E07F91-1951-F047-88A3-E9699D235946}" type="datetimeFigureOut">
              <a:rPr lang="ru-RU"/>
              <a:t>22.04.2026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E6B7880-3302-5248-A932-FDE13199AA7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2E07F91-1951-F047-88A3-E9699D235946}" type="datetimeFigureOut">
              <a:rPr lang="ru-RU"/>
              <a:t>22.04.2026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E6B7880-3302-5248-A932-FDE13199AA7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2E07F91-1951-F047-88A3-E9699D235946}" type="datetimeFigureOut">
              <a:rPr lang="ru-RU"/>
              <a:t>22.04.2026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E6B7880-3302-5248-A932-FDE13199AA7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2E07F91-1951-F047-88A3-E9699D235946}" type="datetimeFigureOut">
              <a:rPr lang="ru-RU"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E6B7880-3302-5248-A932-FDE13199AA73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strategyjournal.ru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317C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" name="TextBox 15"/>
          <p:cNvSpPr txBox="1"/>
          <p:nvPr/>
        </p:nvSpPr>
        <p:spPr bwMode="auto">
          <a:xfrm>
            <a:off x="344487" y="4774951"/>
            <a:ext cx="6278632" cy="5642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239"/>
              </a:lnSpc>
              <a:defRPr/>
            </a:pPr>
            <a:r>
              <a:rPr lang="ru-RU" sz="1600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ЗЕНИН КИРИЛЛ</a:t>
            </a:r>
          </a:p>
          <a:p>
            <a:pPr>
              <a:lnSpc>
                <a:spcPts val="2239"/>
              </a:lnSpc>
              <a:defRPr/>
            </a:pPr>
            <a:r>
              <a:rPr lang="ru-RU" sz="1600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НИУ ВШЭ, 1 Курс, Институт Образования</a:t>
            </a:r>
            <a:endParaRPr lang="en-US" sz="1600" dirty="0">
              <a:solidFill>
                <a:srgbClr val="000000"/>
              </a:solidFill>
              <a:latin typeface="Aptos"/>
              <a:ea typeface="Roboto"/>
              <a:cs typeface="Roboto"/>
            </a:endParaRPr>
          </a:p>
        </p:txBody>
      </p:sp>
      <p:pic>
        <p:nvPicPr>
          <p:cNvPr id="1596397880" name="Рисунок 2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rot="5399976">
            <a:off x="8912803" y="4100297"/>
            <a:ext cx="4396594" cy="2215800"/>
          </a:xfrm>
          <a:prstGeom prst="rect">
            <a:avLst/>
          </a:prstGeom>
        </p:spPr>
      </p:pic>
      <p:pic>
        <p:nvPicPr>
          <p:cNvPr id="1759475260" name="Рисунок 23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 rot="5399976">
            <a:off x="8718146" y="4472267"/>
            <a:ext cx="3459341" cy="5202841"/>
          </a:xfrm>
          <a:prstGeom prst="rect">
            <a:avLst/>
          </a:prstGeom>
        </p:spPr>
      </p:pic>
      <p:sp>
        <p:nvSpPr>
          <p:cNvPr id="14" name="TextBox 14"/>
          <p:cNvSpPr txBox="1"/>
          <p:nvPr/>
        </p:nvSpPr>
        <p:spPr bwMode="auto">
          <a:xfrm>
            <a:off x="344487" y="1835060"/>
            <a:ext cx="10970188" cy="17953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7040"/>
              </a:lnSpc>
              <a:defRPr/>
            </a:pPr>
            <a:r>
              <a:rPr lang="ru-RU" sz="7600" b="1" dirty="0">
                <a:solidFill>
                  <a:schemeClr val="bg1"/>
                </a:solidFill>
                <a:latin typeface="Aptos"/>
                <a:ea typeface="Aptos"/>
                <a:cs typeface="Aptos"/>
              </a:rPr>
              <a:t>Умный ассистент для преподавателей</a:t>
            </a:r>
            <a:endParaRPr sz="9600" b="1" dirty="0">
              <a:solidFill>
                <a:srgbClr val="000000"/>
              </a:solidFill>
              <a:latin typeface="Aptos"/>
              <a:ea typeface="Gilroy Bold"/>
              <a:cs typeface="Gilroy Bold"/>
            </a:endParaRPr>
          </a:p>
        </p:txBody>
      </p:sp>
      <p:pic>
        <p:nvPicPr>
          <p:cNvPr id="1783149227" name="Рисунок 1783149226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7222391" y="356633"/>
            <a:ext cx="1647897" cy="719209"/>
          </a:xfrm>
          <a:prstGeom prst="rect">
            <a:avLst/>
          </a:prstGeom>
        </p:spPr>
      </p:pic>
      <p:pic>
        <p:nvPicPr>
          <p:cNvPr id="846063933" name="Рисунок 846063932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4300859" y="401732"/>
            <a:ext cx="1459980" cy="712691"/>
          </a:xfrm>
          <a:prstGeom prst="rect">
            <a:avLst/>
          </a:prstGeom>
        </p:spPr>
      </p:pic>
      <p:pic>
        <p:nvPicPr>
          <p:cNvPr id="2075607111" name="Рисунок 2075607110"/>
          <p:cNvPicPr>
            <a:picLocks noChangeAspect="1"/>
          </p:cNvPicPr>
          <p:nvPr/>
        </p:nvPicPr>
        <p:blipFill>
          <a:blip r:embed="rId6"/>
          <a:stretch/>
        </p:blipFill>
        <p:spPr bwMode="auto">
          <a:xfrm>
            <a:off x="201611" y="440778"/>
            <a:ext cx="1794242" cy="628594"/>
          </a:xfrm>
          <a:prstGeom prst="rect">
            <a:avLst/>
          </a:prstGeom>
        </p:spPr>
      </p:pic>
      <p:pic>
        <p:nvPicPr>
          <p:cNvPr id="89494425" name="Рисунок 89494424"/>
          <p:cNvPicPr>
            <a:picLocks noChangeAspect="1"/>
          </p:cNvPicPr>
          <p:nvPr/>
        </p:nvPicPr>
        <p:blipFill>
          <a:blip r:embed="rId7"/>
          <a:stretch/>
        </p:blipFill>
        <p:spPr bwMode="auto">
          <a:xfrm>
            <a:off x="2113269" y="440778"/>
            <a:ext cx="2209237" cy="628594"/>
          </a:xfrm>
          <a:prstGeom prst="rect">
            <a:avLst/>
          </a:prstGeom>
        </p:spPr>
      </p:pic>
      <p:pic>
        <p:nvPicPr>
          <p:cNvPr id="683269292" name="Рисунок 683269291"/>
          <p:cNvPicPr>
            <a:picLocks noChangeAspect="1"/>
          </p:cNvPicPr>
          <p:nvPr/>
        </p:nvPicPr>
        <p:blipFill>
          <a:blip r:embed="rId8"/>
          <a:stretch/>
        </p:blipFill>
        <p:spPr bwMode="auto">
          <a:xfrm>
            <a:off x="8921080" y="400424"/>
            <a:ext cx="1897990" cy="628594"/>
          </a:xfrm>
          <a:prstGeom prst="rect">
            <a:avLst/>
          </a:prstGeom>
        </p:spPr>
      </p:pic>
      <p:pic>
        <p:nvPicPr>
          <p:cNvPr id="1004467756" name="Рисунок 1004467755"/>
          <p:cNvPicPr>
            <a:picLocks noChangeAspect="1"/>
          </p:cNvPicPr>
          <p:nvPr/>
        </p:nvPicPr>
        <p:blipFill>
          <a:blip r:embed="rId9"/>
          <a:stretch/>
        </p:blipFill>
        <p:spPr bwMode="auto">
          <a:xfrm>
            <a:off x="5792681" y="322159"/>
            <a:ext cx="1393091" cy="79715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317C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TextBox 7"/>
          <p:cNvSpPr txBox="1"/>
          <p:nvPr/>
        </p:nvSpPr>
        <p:spPr bwMode="auto">
          <a:xfrm>
            <a:off x="420687" y="318060"/>
            <a:ext cx="5357404" cy="457213"/>
          </a:xfrm>
          <a:prstGeom prst="rect">
            <a:avLst/>
          </a:prstGeom>
        </p:spPr>
        <p:txBody>
          <a:bodyPr wrap="square" lIns="0" tIns="0" rIns="0" bIns="0" rtlCol="0" anchor="ctr"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3600" b="1">
                <a:solidFill>
                  <a:schemeClr val="bg1"/>
                </a:solidFill>
                <a:latin typeface="Aptos SemiBold"/>
                <a:ea typeface="Gilroy Bold"/>
                <a:cs typeface="Times New Roman"/>
              </a:rPr>
              <a:t>Продукт</a:t>
            </a:r>
            <a:endParaRPr sz="3200" b="1">
              <a:solidFill>
                <a:schemeClr val="bg1"/>
              </a:solidFill>
              <a:latin typeface="Aptos SemiBold"/>
              <a:ea typeface="Gilroy Bold"/>
              <a:cs typeface="Times New Roman"/>
            </a:endParaRPr>
          </a:p>
        </p:txBody>
      </p:sp>
      <p:sp>
        <p:nvSpPr>
          <p:cNvPr id="9" name="TextBox 15"/>
          <p:cNvSpPr txBox="1"/>
          <p:nvPr/>
        </p:nvSpPr>
        <p:spPr bwMode="auto">
          <a:xfrm>
            <a:off x="440307" y="1000161"/>
            <a:ext cx="11315129" cy="885789"/>
          </a:xfrm>
          <a:prstGeom prst="rect">
            <a:avLst/>
          </a:prstGeom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0000"/>
              </a:lnSpc>
              <a:defRPr/>
            </a:pPr>
            <a:r>
              <a:rPr lang="ru-RU" sz="2000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Приложение-ассистент для преподавателей фундаментальных </a:t>
            </a:r>
            <a:r>
              <a:rPr lang="en-US" sz="2000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STEM-</a:t>
            </a:r>
            <a:r>
              <a:rPr lang="ru-RU" sz="2000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предметов в физико-техническом вузе с элементами ИИ</a:t>
            </a:r>
            <a:endParaRPr lang="ru-RU" sz="2000" dirty="0">
              <a:solidFill>
                <a:schemeClr val="bg1"/>
              </a:solidFill>
              <a:latin typeface="Aptos"/>
              <a:ea typeface="Roboto"/>
              <a:cs typeface="Roboto"/>
            </a:endParaRPr>
          </a:p>
        </p:txBody>
      </p:sp>
      <p:sp>
        <p:nvSpPr>
          <p:cNvPr id="15" name="TextBox 15"/>
          <p:cNvSpPr txBox="1"/>
          <p:nvPr/>
        </p:nvSpPr>
        <p:spPr bwMode="auto">
          <a:xfrm>
            <a:off x="420687" y="2443437"/>
            <a:ext cx="2679630" cy="401704"/>
          </a:xfrm>
          <a:prstGeom prst="rect">
            <a:avLst/>
          </a:prstGeom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0000"/>
              </a:lnSpc>
              <a:defRPr/>
            </a:pPr>
            <a:r>
              <a:rPr lang="ru-RU" sz="2000" b="1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Принцип работы</a:t>
            </a:r>
            <a:endParaRPr lang="ru-RU" sz="2000" b="1" dirty="0">
              <a:solidFill>
                <a:schemeClr val="bg1"/>
              </a:solidFill>
              <a:latin typeface="Aptos"/>
              <a:ea typeface="Roboto"/>
              <a:cs typeface="Roboto"/>
            </a:endParaRPr>
          </a:p>
        </p:txBody>
      </p:sp>
      <p:sp>
        <p:nvSpPr>
          <p:cNvPr id="67469743" name="TextBox 67469742"/>
          <p:cNvSpPr txBox="1"/>
          <p:nvPr/>
        </p:nvSpPr>
        <p:spPr bwMode="auto">
          <a:xfrm>
            <a:off x="4393170" y="2845139"/>
            <a:ext cx="3477510" cy="8002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marL="285750" indent="-285750">
              <a:buFontTx/>
              <a:buChar char="-"/>
              <a:defRPr/>
            </a:pPr>
            <a:r>
              <a:rPr lang="ru-RU" sz="1600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Персонализированное обучение</a:t>
            </a:r>
            <a:endParaRPr lang="ru-RU" sz="1600" dirty="0">
              <a:solidFill>
                <a:schemeClr val="bg1"/>
              </a:solidFill>
              <a:latin typeface="Aptos"/>
              <a:ea typeface="Roboto"/>
              <a:cs typeface="Roboto"/>
            </a:endParaRPr>
          </a:p>
          <a:p>
            <a:pPr marL="285750" indent="-285750">
              <a:buFontTx/>
              <a:buChar char="-"/>
              <a:defRPr/>
            </a:pPr>
            <a:r>
              <a:rPr lang="ru-RU" sz="1600" dirty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ИИ в образовании (</a:t>
            </a:r>
            <a:r>
              <a:rPr lang="en-US" sz="1600" dirty="0" err="1">
                <a:solidFill>
                  <a:schemeClr val="bg1"/>
                </a:solidFill>
                <a:latin typeface="Aptos"/>
                <a:ea typeface="Roboto"/>
                <a:cs typeface="Roboto"/>
              </a:rPr>
              <a:t>AIEd</a:t>
            </a:r>
            <a:r>
              <a:rPr lang="en-US" sz="1600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)</a:t>
            </a:r>
            <a:endParaRPr lang="ru-RU" sz="1600" dirty="0">
              <a:solidFill>
                <a:schemeClr val="bg1"/>
              </a:solidFill>
              <a:latin typeface="Aptos"/>
              <a:ea typeface="Roboto"/>
              <a:cs typeface="Roboto"/>
            </a:endParaRPr>
          </a:p>
        </p:txBody>
      </p:sp>
      <p:sp>
        <p:nvSpPr>
          <p:cNvPr id="134622922" name="TextBox 134622921"/>
          <p:cNvSpPr txBox="1"/>
          <p:nvPr/>
        </p:nvSpPr>
        <p:spPr bwMode="auto">
          <a:xfrm>
            <a:off x="8608721" y="2845139"/>
            <a:ext cx="3147791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l">
              <a:lnSpc>
                <a:spcPct val="100000"/>
              </a:lnSpc>
              <a:defRPr/>
            </a:pPr>
            <a:r>
              <a:rPr lang="ru-RU" sz="1600" dirty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др.</a:t>
            </a:r>
            <a:r>
              <a:rPr lang="ru-RU" sz="1600" dirty="0">
                <a:solidFill>
                  <a:srgbClr val="232323"/>
                </a:solidFill>
                <a:latin typeface="Aptos"/>
                <a:ea typeface="Roboto"/>
                <a:cs typeface="Roboto"/>
              </a:rPr>
              <a:t> </a:t>
            </a:r>
            <a:endParaRPr sz="1600" dirty="0">
              <a:solidFill>
                <a:srgbClr val="232323"/>
              </a:solidFill>
            </a:endParaRPr>
          </a:p>
        </p:txBody>
      </p:sp>
      <p:sp>
        <p:nvSpPr>
          <p:cNvPr id="1524384442" name="TextBox 1524384441"/>
          <p:cNvSpPr txBox="1"/>
          <p:nvPr/>
        </p:nvSpPr>
        <p:spPr bwMode="auto">
          <a:xfrm>
            <a:off x="338055" y="2845140"/>
            <a:ext cx="3247092" cy="31598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l">
              <a:lnSpc>
                <a:spcPct val="100000"/>
              </a:lnSpc>
              <a:defRPr/>
            </a:pPr>
            <a:r>
              <a:rPr lang="ru-RU" sz="1600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Преподаватель даёт в начале курса студентам анкеты с просьбой отметить в них свои ожидания, цели и желаемую отметку от курса.</a:t>
            </a:r>
          </a:p>
          <a:p>
            <a:pPr algn="l">
              <a:lnSpc>
                <a:spcPct val="100000"/>
              </a:lnSpc>
              <a:defRPr/>
            </a:pPr>
            <a:endParaRPr lang="ru-RU" sz="1600" dirty="0">
              <a:solidFill>
                <a:schemeClr val="bg1"/>
              </a:solidFill>
              <a:latin typeface="Aptos"/>
              <a:ea typeface="Roboto"/>
              <a:cs typeface="Roboto"/>
            </a:endParaRPr>
          </a:p>
          <a:p>
            <a:pPr algn="l">
              <a:lnSpc>
                <a:spcPct val="100000"/>
              </a:lnSpc>
              <a:defRPr/>
            </a:pPr>
            <a:r>
              <a:rPr lang="ru-RU" sz="1600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Далее приложение оптимизирует работу преподавателя, определяя для студентов рекомендуемое содержание д/з, и напоминая преподавателю цели каждого студента</a:t>
            </a:r>
            <a:endParaRPr sz="1600" dirty="0">
              <a:solidFill>
                <a:schemeClr val="bg1"/>
              </a:solidFill>
              <a:latin typeface="Aptos"/>
              <a:ea typeface="Roboto"/>
              <a:cs typeface="Roboto"/>
            </a:endParaRPr>
          </a:p>
        </p:txBody>
      </p:sp>
      <p:sp>
        <p:nvSpPr>
          <p:cNvPr id="1805864727" name="TextBox 15"/>
          <p:cNvSpPr txBox="1"/>
          <p:nvPr/>
        </p:nvSpPr>
        <p:spPr bwMode="auto">
          <a:xfrm>
            <a:off x="4489102" y="2443437"/>
            <a:ext cx="2885508" cy="401703"/>
          </a:xfrm>
          <a:prstGeom prst="rect">
            <a:avLst/>
          </a:prstGeom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0000"/>
              </a:lnSpc>
              <a:defRPr/>
            </a:pPr>
            <a:r>
              <a:rPr lang="ru-RU" sz="2000" b="1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Технологии</a:t>
            </a:r>
            <a:endParaRPr lang="ru-RU" sz="2000" b="1" dirty="0">
              <a:solidFill>
                <a:schemeClr val="bg1"/>
              </a:solidFill>
              <a:latin typeface="Aptos"/>
              <a:ea typeface="Roboto"/>
              <a:cs typeface="Roboto"/>
            </a:endParaRPr>
          </a:p>
        </p:txBody>
      </p:sp>
      <p:sp>
        <p:nvSpPr>
          <p:cNvPr id="790712285" name="TextBox 15"/>
          <p:cNvSpPr txBox="1"/>
          <p:nvPr/>
        </p:nvSpPr>
        <p:spPr bwMode="auto">
          <a:xfrm>
            <a:off x="8668143" y="2443437"/>
            <a:ext cx="2885508" cy="401703"/>
          </a:xfrm>
          <a:prstGeom prst="rect">
            <a:avLst/>
          </a:prstGeom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0000"/>
              </a:lnSpc>
              <a:defRPr/>
            </a:pPr>
            <a:r>
              <a:rPr lang="ru-RU" sz="2000" b="1" dirty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Заголовок</a:t>
            </a:r>
          </a:p>
        </p:txBody>
      </p:sp>
      <p:sp>
        <p:nvSpPr>
          <p:cNvPr id="160087589" name="TextBox 160087588"/>
          <p:cNvSpPr txBox="1"/>
          <p:nvPr/>
        </p:nvSpPr>
        <p:spPr bwMode="auto">
          <a:xfrm>
            <a:off x="11262500" y="318060"/>
            <a:ext cx="494010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r">
              <a:lnSpc>
                <a:spcPct val="100000"/>
              </a:lnSpc>
              <a:defRPr/>
            </a:pPr>
            <a:r>
              <a:rPr lang="ru-RU" sz="1600" dirty="0">
                <a:solidFill>
                  <a:srgbClr val="A1C5FF"/>
                </a:solidFill>
                <a:latin typeface="Aptos"/>
                <a:ea typeface="Roboto"/>
                <a:cs typeface="Roboto"/>
              </a:rPr>
              <a:t>01</a:t>
            </a:r>
            <a:endParaRPr sz="1600" dirty="0">
              <a:solidFill>
                <a:srgbClr val="A1C5FF"/>
              </a:solidFill>
              <a:latin typeface="Aptos"/>
              <a:ea typeface="Roboto"/>
              <a:cs typeface="Robo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317C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4645023" name="Прямоугольник 24645022"/>
          <p:cNvSpPr/>
          <p:nvPr/>
        </p:nvSpPr>
        <p:spPr bwMode="auto">
          <a:xfrm flipH="1">
            <a:off x="6660630" y="-21978"/>
            <a:ext cx="5531367" cy="6891111"/>
          </a:xfrm>
          <a:prstGeom prst="rect">
            <a:avLst/>
          </a:prstGeom>
          <a:solidFill>
            <a:srgbClr val="5BA9FF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224087195" name="Прямоугольник с двумя скругленными соседними углами 1224087194"/>
          <p:cNvSpPr/>
          <p:nvPr/>
        </p:nvSpPr>
        <p:spPr bwMode="auto">
          <a:xfrm flipH="1">
            <a:off x="6660630" y="2143125"/>
            <a:ext cx="5531364" cy="4726005"/>
          </a:xfrm>
          <a:prstGeom prst="round2SameRect">
            <a:avLst>
              <a:gd name="adj1" fmla="val 5955"/>
              <a:gd name="adj2" fmla="val 0"/>
            </a:avLst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TextBox 7"/>
          <p:cNvSpPr txBox="1"/>
          <p:nvPr/>
        </p:nvSpPr>
        <p:spPr bwMode="auto">
          <a:xfrm>
            <a:off x="439737" y="301027"/>
            <a:ext cx="5357404" cy="457213"/>
          </a:xfrm>
          <a:prstGeom prst="rect">
            <a:avLst/>
          </a:prstGeom>
        </p:spPr>
        <p:txBody>
          <a:bodyPr wrap="square" lIns="0" tIns="0" rIns="0" bIns="0" rtlCol="0" anchor="ctr"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3600" b="1">
                <a:solidFill>
                  <a:schemeClr val="bg1"/>
                </a:solidFill>
                <a:latin typeface="Aptos SemiBold"/>
                <a:ea typeface="Gilroy Bold"/>
                <a:cs typeface="Times New Roman"/>
              </a:rPr>
              <a:t>Проблема</a:t>
            </a:r>
            <a:endParaRPr sz="3200" b="1">
              <a:solidFill>
                <a:schemeClr val="bg1"/>
              </a:solidFill>
              <a:latin typeface="Aptos SemiBold"/>
              <a:ea typeface="Gilroy Bold"/>
              <a:cs typeface="Times New Roman"/>
            </a:endParaRPr>
          </a:p>
        </p:txBody>
      </p:sp>
      <p:sp>
        <p:nvSpPr>
          <p:cNvPr id="9" name="TextBox 15"/>
          <p:cNvSpPr txBox="1"/>
          <p:nvPr/>
        </p:nvSpPr>
        <p:spPr bwMode="auto">
          <a:xfrm>
            <a:off x="439737" y="2498807"/>
            <a:ext cx="5595441" cy="1413556"/>
          </a:xfrm>
          <a:prstGeom prst="rect">
            <a:avLst/>
          </a:prstGeom>
        </p:spPr>
        <p:txBody>
          <a:bodyPr wrap="square" lIns="0" tIns="0" rIns="0" bIns="0" rtlCol="0" anchor="t"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600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Из-за нехватки времени, преподаватели тем более не успевают отслеживать факты списывания при выполнении заданий студентами, что с появлением ИИ становится особенно критичным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5" name="TextBox 15"/>
          <p:cNvSpPr txBox="1"/>
          <p:nvPr/>
        </p:nvSpPr>
        <p:spPr bwMode="auto">
          <a:xfrm>
            <a:off x="6660630" y="3659466"/>
            <a:ext cx="5506560" cy="2664331"/>
          </a:xfrm>
          <a:prstGeom prst="rect">
            <a:avLst/>
          </a:prstGeom>
          <a:ln w="76199">
            <a:noFill/>
            <a:prstDash val="solid"/>
          </a:ln>
        </p:spPr>
        <p:txBody>
          <a:bodyPr wrap="square" lIns="0" tIns="0" rIns="0" bIns="0" rtlCol="0" anchor="ctr">
            <a:no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sz="1600" dirty="0" smtClean="0">
                <a:solidFill>
                  <a:srgbClr val="000000"/>
                </a:solidFill>
                <a:latin typeface="Aptos"/>
              </a:rPr>
              <a:t>50-70% преподавателей сталкивались со списанными с ИИ работами студентов </a:t>
            </a:r>
            <a:r>
              <a:rPr lang="en-US" sz="1600" dirty="0">
                <a:solidFill>
                  <a:srgbClr val="000000"/>
                </a:solidFill>
                <a:latin typeface="Aptos"/>
              </a:rPr>
              <a:t>[</a:t>
            </a:r>
            <a:r>
              <a:rPr lang="en-US" sz="1600" dirty="0">
                <a:solidFill>
                  <a:srgbClr val="000000"/>
                </a:solidFill>
                <a:latin typeface="Aptos"/>
                <a:hlinkClick r:id="rId2"/>
              </a:rPr>
              <a:t>https://strategyjournal.ru</a:t>
            </a:r>
            <a:r>
              <a:rPr lang="en-US" sz="1600" dirty="0" smtClean="0">
                <a:solidFill>
                  <a:srgbClr val="000000"/>
                </a:solidFill>
                <a:latin typeface="Aptos"/>
                <a:hlinkClick r:id="rId2"/>
              </a:rPr>
              <a:t>/</a:t>
            </a:r>
            <a:r>
              <a:rPr lang="en-US" sz="1600" dirty="0" smtClean="0">
                <a:solidFill>
                  <a:srgbClr val="000000"/>
                </a:solidFill>
                <a:latin typeface="Aptos"/>
              </a:rPr>
              <a:t>]</a:t>
            </a:r>
          </a:p>
        </p:txBody>
      </p:sp>
      <p:sp>
        <p:nvSpPr>
          <p:cNvPr id="11" name="TextBox 15"/>
          <p:cNvSpPr txBox="1"/>
          <p:nvPr/>
        </p:nvSpPr>
        <p:spPr bwMode="auto">
          <a:xfrm>
            <a:off x="439737" y="1104579"/>
            <a:ext cx="5595441" cy="526524"/>
          </a:xfrm>
          <a:prstGeom prst="rect">
            <a:avLst/>
          </a:prstGeom>
        </p:spPr>
        <p:txBody>
          <a:bodyPr vertOverflow="overflow" horzOverflow="overflow" vert="horz" wrap="square" lIns="0" tIns="0" rIns="0" bIns="0" numCol="1" spcCol="0" rtlCol="0" fromWordArt="0" anchor="t" anchorCtr="0" forceAA="0" compatLnSpc="0">
            <a:noAutofit/>
          </a:bodyPr>
          <a:lstStyle/>
          <a:p>
            <a:pPr algn="l">
              <a:lnSpc>
                <a:spcPct val="100000"/>
              </a:lnSpc>
              <a:defRPr/>
            </a:pPr>
            <a:r>
              <a:rPr lang="ru-RU" sz="2800" b="1" dirty="0" smtClean="0">
                <a:solidFill>
                  <a:schemeClr val="bg1"/>
                </a:solidFill>
                <a:latin typeface="Aptos SemiBold"/>
                <a:ea typeface="Roboto"/>
                <a:cs typeface="Roboto"/>
              </a:rPr>
              <a:t>Преподаватели тратят 60% времени на рутину вместо преподавания и науки</a:t>
            </a:r>
            <a:endParaRPr lang="ru-RU" sz="2800" b="1" dirty="0">
              <a:solidFill>
                <a:schemeClr val="bg1"/>
              </a:solidFill>
              <a:latin typeface="Aptos SemiBold"/>
              <a:ea typeface="Roboto"/>
              <a:cs typeface="Roboto"/>
            </a:endParaRPr>
          </a:p>
        </p:txBody>
      </p:sp>
      <p:sp>
        <p:nvSpPr>
          <p:cNvPr id="16" name="TextBox 15"/>
          <p:cNvSpPr txBox="1"/>
          <p:nvPr/>
        </p:nvSpPr>
        <p:spPr bwMode="auto">
          <a:xfrm>
            <a:off x="439734" y="4071486"/>
            <a:ext cx="5922032" cy="1183908"/>
          </a:xfrm>
          <a:prstGeom prst="rect">
            <a:avLst/>
          </a:prstGeom>
        </p:spPr>
        <p:txBody>
          <a:bodyPr wrap="square" lIns="0" tIns="0" rIns="0" bIns="0" rtlCol="0" anchor="ctr">
            <a:noAutofit/>
          </a:bodyPr>
          <a:lstStyle/>
          <a:p>
            <a:pPr marL="283879" indent="-283879">
              <a:buFont typeface="Arial"/>
              <a:buChar char="–"/>
              <a:defRPr/>
            </a:pPr>
            <a:r>
              <a:rPr lang="ru-RU" sz="1600" i="1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В настоящее время </a:t>
            </a:r>
            <a:r>
              <a:rPr lang="ru-RU" sz="1600" i="1" dirty="0" err="1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антиплагиат</a:t>
            </a:r>
            <a:r>
              <a:rPr lang="ru-RU" sz="1600" i="1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 почти не распознаёт использовании ИИ в работах студентов</a:t>
            </a:r>
          </a:p>
          <a:p>
            <a:pPr marL="283879" indent="-283879">
              <a:buFont typeface="Arial"/>
              <a:buChar char="–"/>
              <a:defRPr/>
            </a:pPr>
            <a:r>
              <a:rPr lang="ru-RU" sz="1600" i="1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Разработка вариантов заданий занимает 10-15 часов</a:t>
            </a:r>
          </a:p>
          <a:p>
            <a:pPr marL="283879" indent="-283879">
              <a:buFont typeface="Arial"/>
              <a:buChar char="–"/>
              <a:defRPr/>
            </a:pPr>
            <a:r>
              <a:rPr lang="ru-RU" sz="1600" i="1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Студенты не видят ценности в выполнении заданий без ИИ, им проще списать</a:t>
            </a:r>
            <a:endParaRPr sz="1600" i="1" dirty="0">
              <a:solidFill>
                <a:schemeClr val="bg1"/>
              </a:solidFill>
              <a:latin typeface="Aptos"/>
              <a:ea typeface="Roboto"/>
              <a:cs typeface="Roboto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414930" y="5032681"/>
            <a:ext cx="5922032" cy="651588"/>
          </a:xfrm>
          <a:prstGeom prst="rect">
            <a:avLst/>
          </a:prstGeom>
        </p:spPr>
        <p:txBody>
          <a:bodyPr wrap="square" lIns="0" tIns="0" rIns="0" bIns="0" rtlCol="0" anchor="ctr">
            <a:noAutofit/>
          </a:bodyPr>
          <a:lstStyle/>
          <a:p>
            <a:pPr>
              <a:lnSpc>
                <a:spcPct val="150000"/>
              </a:lnSpc>
              <a:defRPr/>
            </a:pPr>
            <a:r>
              <a:rPr lang="ru-RU" sz="1600" dirty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Последствия:</a:t>
            </a:r>
            <a:endParaRPr sz="1600" dirty="0">
              <a:solidFill>
                <a:schemeClr val="bg1"/>
              </a:solidFill>
              <a:latin typeface="Aptos"/>
              <a:ea typeface="Roboto"/>
              <a:cs typeface="Roboto"/>
            </a:endParaRPr>
          </a:p>
        </p:txBody>
      </p:sp>
      <p:sp>
        <p:nvSpPr>
          <p:cNvPr id="20" name="TextBox 19"/>
          <p:cNvSpPr txBox="1"/>
          <p:nvPr/>
        </p:nvSpPr>
        <p:spPr bwMode="auto">
          <a:xfrm>
            <a:off x="414930" y="5645372"/>
            <a:ext cx="5922032" cy="1223758"/>
          </a:xfrm>
          <a:prstGeom prst="rect">
            <a:avLst/>
          </a:prstGeom>
        </p:spPr>
        <p:txBody>
          <a:bodyPr wrap="square" lIns="0" tIns="0" rIns="0" bIns="0" rtlCol="0" anchor="ctr">
            <a:noAutofit/>
          </a:bodyPr>
          <a:lstStyle/>
          <a:p>
            <a:pPr marL="283879" indent="-283879">
              <a:buFont typeface="Arial"/>
              <a:buChar char="–"/>
              <a:defRPr/>
            </a:pPr>
            <a:r>
              <a:rPr lang="ru-RU" sz="1600" i="1" dirty="0" smtClean="0">
                <a:solidFill>
                  <a:schemeClr val="bg1"/>
                </a:solidFill>
                <a:latin typeface="Aptos"/>
              </a:rPr>
              <a:t>Эмоциональное выгорание</a:t>
            </a:r>
          </a:p>
          <a:p>
            <a:pPr marL="283879" indent="-283879">
              <a:buFont typeface="Arial"/>
              <a:buChar char="–"/>
              <a:defRPr/>
            </a:pPr>
            <a:r>
              <a:rPr lang="ru-RU" sz="1600" i="1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Отсутствие времени на науку и гранты</a:t>
            </a:r>
          </a:p>
          <a:p>
            <a:pPr marL="283879" indent="-283879">
              <a:buFont typeface="Arial"/>
              <a:buChar char="–"/>
              <a:defRPr/>
            </a:pPr>
            <a:r>
              <a:rPr lang="ru-RU" sz="1600" i="1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Студенты откладывают сдачу заданий на последний день, повышая нагрузку на преподавателя, что ведёт к увеличению числа пересдач</a:t>
            </a:r>
          </a:p>
          <a:p>
            <a:pPr marL="283879" indent="-283879">
              <a:buFont typeface="Arial"/>
              <a:buChar char="–"/>
              <a:defRPr/>
            </a:pPr>
            <a:endParaRPr sz="1600" i="1" dirty="0">
              <a:solidFill>
                <a:schemeClr val="bg1"/>
              </a:solidFill>
              <a:latin typeface="Aptos"/>
              <a:ea typeface="Roboto"/>
              <a:cs typeface="Roboto"/>
            </a:endParaRPr>
          </a:p>
        </p:txBody>
      </p:sp>
      <p:sp>
        <p:nvSpPr>
          <p:cNvPr id="10" name="TextBox 15"/>
          <p:cNvSpPr txBox="1"/>
          <p:nvPr/>
        </p:nvSpPr>
        <p:spPr bwMode="auto">
          <a:xfrm>
            <a:off x="7101727" y="639029"/>
            <a:ext cx="4787421" cy="728811"/>
          </a:xfrm>
          <a:prstGeom prst="rect">
            <a:avLst/>
          </a:prstGeom>
        </p:spPr>
        <p:txBody>
          <a:bodyPr wrap="square" lIns="0" tIns="0" rIns="0" bIns="0" rtlCol="0" anchor="ctr">
            <a:noAutofit/>
          </a:bodyPr>
          <a:lstStyle/>
          <a:p>
            <a:pPr algn="l">
              <a:lnSpc>
                <a:spcPct val="114999"/>
              </a:lnSpc>
              <a:defRPr/>
            </a:pPr>
            <a:r>
              <a:rPr lang="ru-RU" sz="2800" b="1" dirty="0">
                <a:solidFill>
                  <a:schemeClr val="bg1"/>
                </a:solidFill>
                <a:latin typeface="Aptos SemiBold"/>
                <a:ea typeface="Roboto"/>
                <a:cs typeface="Roboto"/>
              </a:rPr>
              <a:t>Численное подтверждение существующей проблемы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710545889" name="TextBox 710545888"/>
          <p:cNvSpPr txBox="1"/>
          <p:nvPr/>
        </p:nvSpPr>
        <p:spPr bwMode="auto">
          <a:xfrm>
            <a:off x="11262500" y="318060"/>
            <a:ext cx="495090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r">
              <a:lnSpc>
                <a:spcPct val="100000"/>
              </a:lnSpc>
              <a:defRPr/>
            </a:pPr>
            <a:r>
              <a:rPr lang="ru-RU" sz="1600">
                <a:solidFill>
                  <a:srgbClr val="A1C5FF"/>
                </a:solidFill>
                <a:latin typeface="Aptos"/>
                <a:ea typeface="Roboto"/>
                <a:cs typeface="Roboto"/>
              </a:rPr>
              <a:t>02</a:t>
            </a:r>
            <a:endParaRPr sz="1600">
              <a:solidFill>
                <a:srgbClr val="A1C5FF"/>
              </a:solidFill>
              <a:latin typeface="Aptos"/>
              <a:ea typeface="Roboto"/>
              <a:cs typeface="Roboto"/>
            </a:endParaRPr>
          </a:p>
        </p:txBody>
      </p:sp>
      <p:sp>
        <p:nvSpPr>
          <p:cNvPr id="13" name="TextBox 12"/>
          <p:cNvSpPr txBox="1"/>
          <p:nvPr/>
        </p:nvSpPr>
        <p:spPr bwMode="auto">
          <a:xfrm>
            <a:off x="439734" y="3619125"/>
            <a:ext cx="5922032" cy="651588"/>
          </a:xfrm>
          <a:prstGeom prst="rect">
            <a:avLst/>
          </a:prstGeom>
        </p:spPr>
        <p:txBody>
          <a:bodyPr wrap="square" lIns="0" tIns="0" rIns="0" bIns="0" rtlCol="0" anchor="ctr">
            <a:noAutofit/>
          </a:bodyPr>
          <a:lstStyle/>
          <a:p>
            <a:pPr>
              <a:defRPr/>
            </a:pPr>
            <a:r>
              <a:rPr lang="ru-RU" sz="1600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Причины:</a:t>
            </a:r>
            <a:endParaRPr sz="1600" dirty="0">
              <a:solidFill>
                <a:schemeClr val="bg1"/>
              </a:solidFill>
              <a:latin typeface="Aptos"/>
              <a:ea typeface="Roboto"/>
              <a:cs typeface="Roboto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6983308" y="2493008"/>
            <a:ext cx="5922032" cy="651588"/>
          </a:xfrm>
          <a:prstGeom prst="rect">
            <a:avLst/>
          </a:prstGeom>
        </p:spPr>
        <p:txBody>
          <a:bodyPr wrap="square" lIns="0" tIns="0" rIns="0" bIns="0" rtlCol="0" anchor="ctr">
            <a:noAutofit/>
          </a:bodyPr>
          <a:lstStyle/>
          <a:p>
            <a:pPr>
              <a:lnSpc>
                <a:spcPct val="150000"/>
              </a:lnSpc>
              <a:defRPr/>
            </a:pPr>
            <a:r>
              <a:rPr lang="ru-RU" sz="1600" dirty="0" smtClean="0">
                <a:latin typeface="Aptos"/>
                <a:ea typeface="Roboto"/>
                <a:cs typeface="Roboto"/>
              </a:rPr>
              <a:t>Кто страдает: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6898667" y="2676932"/>
            <a:ext cx="5922032" cy="1183908"/>
          </a:xfrm>
          <a:prstGeom prst="rect">
            <a:avLst/>
          </a:prstGeom>
        </p:spPr>
        <p:txBody>
          <a:bodyPr wrap="square" lIns="0" tIns="0" rIns="0" bIns="0" rtlCol="0" anchor="ctr">
            <a:noAutofit/>
          </a:bodyPr>
          <a:lstStyle/>
          <a:p>
            <a:pPr marL="283879" indent="-283879">
              <a:buFont typeface="Arial"/>
              <a:buChar char="–"/>
              <a:defRPr/>
            </a:pPr>
            <a:r>
              <a:rPr lang="ru-RU" sz="1600" i="1" dirty="0" smtClean="0">
                <a:latin typeface="Aptos"/>
                <a:ea typeface="Roboto"/>
                <a:cs typeface="Roboto"/>
              </a:rPr>
              <a:t>Преподаватели технических дисциплин</a:t>
            </a:r>
          </a:p>
          <a:p>
            <a:pPr marL="283879" indent="-283879">
              <a:buFont typeface="Arial"/>
              <a:buChar char="–"/>
              <a:defRPr/>
            </a:pPr>
            <a:endParaRPr sz="1600" i="1" dirty="0">
              <a:latin typeface="Aptos"/>
              <a:ea typeface="Roboto"/>
              <a:cs typeface="Robo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317C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68060509" name="Прямоугольник 968060508"/>
          <p:cNvSpPr/>
          <p:nvPr/>
        </p:nvSpPr>
        <p:spPr bwMode="auto">
          <a:xfrm flipH="1">
            <a:off x="6660630" y="-9524"/>
            <a:ext cx="5531364" cy="6878655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TextBox 7"/>
          <p:cNvSpPr txBox="1"/>
          <p:nvPr/>
        </p:nvSpPr>
        <p:spPr bwMode="auto">
          <a:xfrm>
            <a:off x="439735" y="299018"/>
            <a:ext cx="5357404" cy="457213"/>
          </a:xfrm>
          <a:prstGeom prst="rect">
            <a:avLst/>
          </a:prstGeom>
        </p:spPr>
        <p:txBody>
          <a:bodyPr wrap="square" lIns="0" tIns="0" rIns="0" bIns="0" rtlCol="0" anchor="ctr"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3600" b="1">
                <a:solidFill>
                  <a:schemeClr val="bg1"/>
                </a:solidFill>
                <a:latin typeface="Aptos SemiBold"/>
                <a:ea typeface="Gilroy Bold"/>
                <a:cs typeface="Times New Roman"/>
              </a:rPr>
              <a:t>Решение</a:t>
            </a:r>
            <a:endParaRPr sz="3200" b="1">
              <a:solidFill>
                <a:schemeClr val="bg1"/>
              </a:solidFill>
              <a:latin typeface="Aptos SemiBold"/>
              <a:ea typeface="Gilroy Bold"/>
              <a:cs typeface="Times New Roman"/>
            </a:endParaRPr>
          </a:p>
        </p:txBody>
      </p:sp>
      <p:sp>
        <p:nvSpPr>
          <p:cNvPr id="9" name="TextBox 15"/>
          <p:cNvSpPr txBox="1"/>
          <p:nvPr/>
        </p:nvSpPr>
        <p:spPr bwMode="auto">
          <a:xfrm>
            <a:off x="439733" y="2317896"/>
            <a:ext cx="5922032" cy="1413557"/>
          </a:xfrm>
          <a:prstGeom prst="rect">
            <a:avLst/>
          </a:prstGeom>
        </p:spPr>
        <p:txBody>
          <a:bodyPr wrap="square" lIns="0" tIns="0" rIns="0" bIns="0" rtlCol="0" anchor="t">
            <a:noAutofit/>
          </a:bodyPr>
          <a:lstStyle/>
          <a:p>
            <a:pPr>
              <a:lnSpc>
                <a:spcPct val="100000"/>
              </a:lnSpc>
              <a:buClr>
                <a:srgbClr val="0000FF"/>
              </a:buClr>
              <a:buSzPct val="200000"/>
              <a:defRPr/>
            </a:pPr>
            <a:r>
              <a:rPr lang="ru-RU" sz="1600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Численные характеристики:</a:t>
            </a:r>
            <a:endParaRPr lang="ru-RU" dirty="0">
              <a:solidFill>
                <a:schemeClr val="bg1"/>
              </a:solidFill>
            </a:endParaRPr>
          </a:p>
          <a:p>
            <a:pPr marL="285750" indent="-285750">
              <a:lnSpc>
                <a:spcPct val="100000"/>
              </a:lnSpc>
              <a:buClr>
                <a:srgbClr val="0000FF"/>
              </a:buClr>
              <a:buSzPct val="200000"/>
              <a:buFontTx/>
              <a:buChar char="-"/>
              <a:defRPr/>
            </a:pPr>
            <a:r>
              <a:rPr lang="ru-RU" sz="1600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Генерация 50-ти уникальных вариантов – 3 секунды на вариант</a:t>
            </a:r>
          </a:p>
          <a:p>
            <a:pPr marL="285750" indent="-285750">
              <a:lnSpc>
                <a:spcPct val="100000"/>
              </a:lnSpc>
              <a:buClr>
                <a:srgbClr val="0000FF"/>
              </a:buClr>
              <a:buSzPct val="200000"/>
              <a:buFontTx/>
              <a:buChar char="-"/>
              <a:defRPr/>
            </a:pPr>
            <a:r>
              <a:rPr lang="ru-RU" sz="1600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Проверка 1-го решения – 5 секунд на вариант</a:t>
            </a:r>
          </a:p>
          <a:p>
            <a:pPr marL="285750" indent="-285750">
              <a:lnSpc>
                <a:spcPct val="100000"/>
              </a:lnSpc>
              <a:buClr>
                <a:srgbClr val="0000FF"/>
              </a:buClr>
              <a:buSzPct val="200000"/>
              <a:buFontTx/>
              <a:buChar char="-"/>
              <a:defRPr/>
            </a:pPr>
            <a:r>
              <a:rPr lang="ru-RU" sz="1600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Экономия времени преподавателя – 70%</a:t>
            </a:r>
          </a:p>
          <a:p>
            <a:pPr marL="285750" indent="-285750">
              <a:lnSpc>
                <a:spcPct val="100000"/>
              </a:lnSpc>
              <a:buClr>
                <a:srgbClr val="0000FF"/>
              </a:buClr>
              <a:buSzPct val="200000"/>
              <a:buFontTx/>
              <a:buChar char="-"/>
              <a:defRPr/>
            </a:pPr>
            <a:r>
              <a:rPr lang="ru-RU" sz="1600" dirty="0" err="1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Детекция</a:t>
            </a:r>
            <a:r>
              <a:rPr lang="ru-RU" sz="1600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 ИИ-ответов – 65%</a:t>
            </a:r>
          </a:p>
          <a:p>
            <a:pPr marL="285750" indent="-285750">
              <a:lnSpc>
                <a:spcPct val="100000"/>
              </a:lnSpc>
              <a:buClr>
                <a:srgbClr val="0000FF"/>
              </a:buClr>
              <a:buSzPct val="200000"/>
              <a:buFontTx/>
              <a:buChar char="-"/>
              <a:defRPr/>
            </a:pPr>
            <a:endParaRPr lang="ru-RU" sz="1600" dirty="0" smtClean="0">
              <a:solidFill>
                <a:schemeClr val="bg1"/>
              </a:solidFill>
              <a:latin typeface="Aptos"/>
              <a:ea typeface="Roboto"/>
              <a:cs typeface="Roboto"/>
            </a:endParaRPr>
          </a:p>
        </p:txBody>
      </p:sp>
      <p:sp>
        <p:nvSpPr>
          <p:cNvPr id="10" name="TextBox 15"/>
          <p:cNvSpPr txBox="1"/>
          <p:nvPr/>
        </p:nvSpPr>
        <p:spPr bwMode="auto">
          <a:xfrm>
            <a:off x="7053052" y="2253871"/>
            <a:ext cx="4860814" cy="1485900"/>
          </a:xfrm>
          <a:prstGeom prst="rect">
            <a:avLst/>
          </a:prstGeom>
        </p:spPr>
        <p:txBody>
          <a:bodyPr wrap="square" lIns="0" tIns="0" rIns="0" bIns="0" rtlCol="0" anchor="ctr">
            <a:no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sz="1600">
                <a:latin typeface="Aptos"/>
                <a:ea typeface="Roboto"/>
                <a:cs typeface="Roboto"/>
              </a:rPr>
              <a:t>Фото решения (при наличии)</a:t>
            </a:r>
            <a:endParaRPr sz="1600"/>
          </a:p>
        </p:txBody>
      </p:sp>
      <p:sp>
        <p:nvSpPr>
          <p:cNvPr id="1447787925" name="TextBox 15"/>
          <p:cNvSpPr txBox="1"/>
          <p:nvPr/>
        </p:nvSpPr>
        <p:spPr bwMode="auto">
          <a:xfrm>
            <a:off x="439734" y="818328"/>
            <a:ext cx="6220896" cy="1273995"/>
          </a:xfrm>
          <a:prstGeom prst="rect">
            <a:avLst/>
          </a:prstGeom>
        </p:spPr>
        <p:txBody>
          <a:bodyPr vertOverflow="overflow" horzOverflow="overflow" vert="horz" wrap="square" lIns="0" tIns="0" rIns="0" bIns="0" numCol="1" spcCol="0" rtlCol="0" fromWordArt="0" anchor="t" anchorCtr="0" forceAA="0" compatLnSpc="0">
            <a:noAutofit/>
          </a:bodyPr>
          <a:lstStyle/>
          <a:p>
            <a:pPr algn="l">
              <a:lnSpc>
                <a:spcPct val="100000"/>
              </a:lnSpc>
              <a:defRPr/>
            </a:pPr>
            <a:r>
              <a:rPr lang="ru-RU" sz="2800" b="1" dirty="0" smtClean="0">
                <a:solidFill>
                  <a:schemeClr val="bg1"/>
                </a:solidFill>
                <a:latin typeface="Aptos SemiBold"/>
                <a:ea typeface="Roboto"/>
                <a:cs typeface="Roboto"/>
              </a:rPr>
              <a:t>ИИ-ассистент, который автоматизирует проверку, генерацию и аналитику заданий</a:t>
            </a:r>
            <a:endParaRPr lang="ru-RU" sz="2800" b="1" dirty="0">
              <a:solidFill>
                <a:schemeClr val="bg1"/>
              </a:solidFill>
              <a:latin typeface="Aptos SemiBold"/>
              <a:ea typeface="Roboto"/>
              <a:cs typeface="Roboto"/>
            </a:endParaRPr>
          </a:p>
        </p:txBody>
      </p:sp>
      <p:sp>
        <p:nvSpPr>
          <p:cNvPr id="1299521927" name="TextBox 1299521926"/>
          <p:cNvSpPr txBox="1"/>
          <p:nvPr/>
        </p:nvSpPr>
        <p:spPr bwMode="auto">
          <a:xfrm>
            <a:off x="11262500" y="318060"/>
            <a:ext cx="495090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r">
              <a:lnSpc>
                <a:spcPct val="100000"/>
              </a:lnSpc>
              <a:defRPr/>
            </a:pPr>
            <a:r>
              <a:rPr lang="ru-RU" sz="1600">
                <a:solidFill>
                  <a:srgbClr val="A1C5FF"/>
                </a:solidFill>
                <a:latin typeface="Aptos"/>
                <a:ea typeface="Roboto"/>
                <a:cs typeface="Roboto"/>
              </a:rPr>
              <a:t>03</a:t>
            </a:r>
            <a:endParaRPr sz="1600">
              <a:solidFill>
                <a:srgbClr val="A1C5FF"/>
              </a:solidFill>
              <a:latin typeface="Aptos"/>
              <a:ea typeface="Roboto"/>
              <a:cs typeface="Roboto"/>
            </a:endParaRPr>
          </a:p>
        </p:txBody>
      </p:sp>
      <p:sp>
        <p:nvSpPr>
          <p:cNvPr id="11" name="TextBox 15"/>
          <p:cNvSpPr txBox="1"/>
          <p:nvPr/>
        </p:nvSpPr>
        <p:spPr bwMode="auto">
          <a:xfrm>
            <a:off x="439733" y="3879561"/>
            <a:ext cx="5922032" cy="1413557"/>
          </a:xfrm>
          <a:prstGeom prst="rect">
            <a:avLst/>
          </a:prstGeom>
        </p:spPr>
        <p:txBody>
          <a:bodyPr wrap="square" lIns="0" tIns="0" rIns="0" bIns="0" rtlCol="0" anchor="t">
            <a:noAutofit/>
          </a:bodyPr>
          <a:lstStyle/>
          <a:p>
            <a:pPr>
              <a:lnSpc>
                <a:spcPct val="100000"/>
              </a:lnSpc>
              <a:buClr>
                <a:srgbClr val="0000FF"/>
              </a:buClr>
              <a:buSzPct val="200000"/>
              <a:defRPr/>
            </a:pPr>
            <a:r>
              <a:rPr lang="ru-RU" sz="1600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Конкурентные преимущества:</a:t>
            </a:r>
            <a:endParaRPr lang="ru-RU" dirty="0">
              <a:solidFill>
                <a:schemeClr val="bg1"/>
              </a:solidFill>
            </a:endParaRPr>
          </a:p>
          <a:p>
            <a:pPr marL="285750" indent="-285750">
              <a:lnSpc>
                <a:spcPct val="100000"/>
              </a:lnSpc>
              <a:buClr>
                <a:srgbClr val="0000FF"/>
              </a:buClr>
              <a:buSzPct val="200000"/>
              <a:buFontTx/>
              <a:buChar char="-"/>
              <a:defRPr/>
            </a:pPr>
            <a:r>
              <a:rPr lang="ru-RU" sz="1600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Ориентация на нишу преподавателей фундаментальных дисциплин в технических вузах</a:t>
            </a:r>
          </a:p>
          <a:p>
            <a:pPr marL="285750" indent="-285750">
              <a:lnSpc>
                <a:spcPct val="100000"/>
              </a:lnSpc>
              <a:buClr>
                <a:srgbClr val="0000FF"/>
              </a:buClr>
              <a:buSzPct val="200000"/>
              <a:buFontTx/>
              <a:buChar char="-"/>
              <a:defRPr/>
            </a:pPr>
            <a:r>
              <a:rPr lang="ru-RU" sz="1600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Научная база МФТИ – методическая обоснованность</a:t>
            </a:r>
          </a:p>
          <a:p>
            <a:pPr marL="285750" indent="-285750">
              <a:lnSpc>
                <a:spcPct val="100000"/>
              </a:lnSpc>
              <a:buClr>
                <a:srgbClr val="0000FF"/>
              </a:buClr>
              <a:buSzPct val="200000"/>
              <a:buFontTx/>
              <a:buChar char="-"/>
              <a:defRPr/>
            </a:pPr>
            <a:r>
              <a:rPr lang="ru-RU" sz="1600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Цена в 10 раз ниже, чем существующее решение</a:t>
            </a:r>
            <a:r>
              <a:rPr lang="en-US" sz="1600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 (</a:t>
            </a:r>
            <a:r>
              <a:rPr lang="en-US" sz="1600" dirty="0" err="1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gradescope</a:t>
            </a:r>
            <a:r>
              <a:rPr lang="en-US" sz="1600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)</a:t>
            </a:r>
          </a:p>
          <a:p>
            <a:pPr marL="285750" indent="-285750">
              <a:lnSpc>
                <a:spcPct val="100000"/>
              </a:lnSpc>
              <a:buClr>
                <a:srgbClr val="0000FF"/>
              </a:buClr>
              <a:buSzPct val="200000"/>
              <a:buFontTx/>
              <a:buChar char="-"/>
              <a:defRPr/>
            </a:pPr>
            <a:r>
              <a:rPr lang="ru-RU" sz="1600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Научная обоснованность</a:t>
            </a:r>
          </a:p>
          <a:p>
            <a:pPr marL="285750" indent="-285750">
              <a:lnSpc>
                <a:spcPct val="100000"/>
              </a:lnSpc>
              <a:buClr>
                <a:srgbClr val="0000FF"/>
              </a:buClr>
              <a:buSzPct val="200000"/>
              <a:buFontTx/>
              <a:buChar char="-"/>
              <a:defRPr/>
            </a:pPr>
            <a:r>
              <a:rPr lang="ru-RU" sz="1600" dirty="0" smtClean="0">
                <a:solidFill>
                  <a:schemeClr val="bg1"/>
                </a:solidFill>
                <a:latin typeface="Aptos"/>
                <a:ea typeface="Roboto"/>
                <a:cs typeface="Roboto"/>
              </a:rPr>
              <a:t>Российское облако – 152-ФЗ</a:t>
            </a:r>
            <a:endParaRPr lang="ru-RU" sz="1600" dirty="0" smtClean="0">
              <a:solidFill>
                <a:schemeClr val="bg1"/>
              </a:solidFill>
              <a:latin typeface="Aptos"/>
              <a:ea typeface="Roboto"/>
              <a:cs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Words>292</Words>
  <Application>Microsoft Office PowerPoint</Application>
  <DocSecurity>0</DocSecurity>
  <PresentationFormat>Широкоэкранный</PresentationFormat>
  <Paragraphs>46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3" baseType="lpstr">
      <vt:lpstr>Aptos</vt:lpstr>
      <vt:lpstr>Aptos SemiBold</vt:lpstr>
      <vt:lpstr>Arial</vt:lpstr>
      <vt:lpstr>Calibri</vt:lpstr>
      <vt:lpstr>Calibri Light</vt:lpstr>
      <vt:lpstr>Gilroy Bold</vt:lpstr>
      <vt:lpstr>Roboto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Anna Karaicheva</dc:creator>
  <cp:keywords/>
  <dc:description/>
  <cp:lastModifiedBy>Учетная запись Майкрософт</cp:lastModifiedBy>
  <cp:revision>44</cp:revision>
  <dcterms:created xsi:type="dcterms:W3CDTF">2024-09-22T14:35:04Z</dcterms:created>
  <dcterms:modified xsi:type="dcterms:W3CDTF">2026-04-22T16:46:45Z</dcterms:modified>
  <cp:category/>
  <dc:identifier/>
  <cp:contentStatus/>
  <dc:language/>
  <cp:version/>
</cp:coreProperties>
</file>