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7" r:id="rId5"/>
    <p:sldMasterId id="2147483678" r:id="rId6"/>
    <p:sldMasterId id="2147483679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</p:sldIdLst>
  <p:sldSz cy="5143500" cx="9144000"/>
  <p:notesSz cx="6858000" cy="9144000"/>
  <p:embeddedFontLst>
    <p:embeddedFont>
      <p:font typeface="Roboto"/>
      <p:regular r:id="rId28"/>
      <p:bold r:id="rId29"/>
      <p:italic r:id="rId30"/>
      <p:boldItalic r:id="rId31"/>
    </p:embeddedFont>
    <p:embeddedFont>
      <p:font typeface="Comfortaa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E100E1D-B2B4-4CD9-8D7F-A9FB394E6153}">
  <a:tblStyle styleId="{DE100E1D-B2B4-4CD9-8D7F-A9FB394E6153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5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5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font" Target="fonts/Roboto-regular.fntdata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bold.fntdata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3.xml"/><Relationship Id="rId33" Type="http://schemas.openxmlformats.org/officeDocument/2006/relationships/font" Target="fonts/Comfortaa-bold.fntdata"/><Relationship Id="rId10" Type="http://schemas.openxmlformats.org/officeDocument/2006/relationships/slide" Target="slides/slide2.xml"/><Relationship Id="rId32" Type="http://schemas.openxmlformats.org/officeDocument/2006/relationships/font" Target="fonts/Comfortaa-regular.fntdata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10315c6c5d_4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g310315c6c5d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10315c6c5d_2_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310315c6c5d_2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10315c6c5d_2_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310315c6c5d_2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10b3d4c7d6_1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g310b3d4c7d6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10b3d4c7d6_4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g310b3d4c7d6_4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10315c6c5d_2_1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g310315c6c5d_2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10315c6c5d_2_1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g310315c6c5d_2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10315c6c5d_2_1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g310315c6c5d_2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10b3d4c7d6_7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g310b3d4c7d6_7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10b3d4c7d6_7_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g310b3d4c7d6_7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10315c6c5d_2_1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g310315c6c5d_2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10315c6c5d_2_1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g310315c6c5d_2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10315c6c5d_2_1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" name="Google Shape;294;g310315c6c5d_2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10315c6c5d_4_8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g310315c6c5d_4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10315c6c5d_2_18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2" name="Google Shape;332;g310315c6c5d_2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10315c6c5d_2_19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5" name="Google Shape;345;g310315c6c5d_2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10315c6c5d_2_20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g310315c6c5d_2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10315c6c5d_2_2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0" name="Google Shape;370;g310315c6c5d_2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10315c6c5d_4_1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5" name="Google Shape;385;g310315c6c5d_4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4" name="Google Shape;64;p1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5" name="Google Shape;6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1" name="Google Shape;71;p1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5" name="Google Shape;7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9" name="Google Shape;79;p2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0" name="Google Shape;80;p2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4" name="Google Shape;8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5" name="Google Shape;95;p2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6" name="Google Shape;9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9" name="Google Shape;9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2" name="Google Shape;102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3" name="Google Shape;103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4" name="Google Shape;104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7" name="Google Shape;10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0" name="Google Shape;110;p2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4" name="Google Shape;11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8" name="Google Shape;118;p3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9" name="Google Shape;119;p3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0" name="Google Shape;120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23" name="Google Shape;123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6" name="Google Shape;126;p3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7" name="Google Shape;12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13.png"/><Relationship Id="rId7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5.jpg"/><Relationship Id="rId7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27.png"/><Relationship Id="rId8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8.jpg"/><Relationship Id="rId7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hyperlink" Target="https://logiclike.com/ru/start?course=child&amp;utm_source=yandex&amp;utm_medium=cpc&amp;utm_campaign=LL-web-rus-cpa-main-18.09.2024&amp;utm_term=%D1%81%D0%B0%D0%B9%D1%82%D1%8B%20%D0%B4%D0%BB%D1%8F%20%D0%B4%D0%B5%D1%82%D0%B5%D0%B9&amp;campaignid=114378513&amp;channel=search&amp;etext=2202.VwPeB4sUzyNHvw_zJIe6YR7p4VNNqdkjaNFLCxLEJ_hYuecZu-_dLHZHnxFjeJoAgwZKByayQpxKSu9j5pF51nV3cnFkeGx6dWx6b2pqYWI.a4eda1fbd1b37cf27907a7ff6cf875fe21f68d60&amp;yclid=11145854575331246079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hyperlink" Target="https://externat.foxford.ru/perehod-na-semeynoe-obrazovanie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hyperlink" Target="https://uchi.ru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30.jp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jpg"/><Relationship Id="rId10" Type="http://schemas.openxmlformats.org/officeDocument/2006/relationships/image" Target="../media/image29.jpg"/><Relationship Id="rId13" Type="http://schemas.openxmlformats.org/officeDocument/2006/relationships/image" Target="../media/image23.jpg"/><Relationship Id="rId12" Type="http://schemas.openxmlformats.org/officeDocument/2006/relationships/image" Target="../media/image31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20.jpg"/><Relationship Id="rId5" Type="http://schemas.openxmlformats.org/officeDocument/2006/relationships/image" Target="../media/image10.png"/><Relationship Id="rId6" Type="http://schemas.openxmlformats.org/officeDocument/2006/relationships/image" Target="../media/image21.jpg"/><Relationship Id="rId7" Type="http://schemas.openxmlformats.org/officeDocument/2006/relationships/image" Target="../media/image24.png"/><Relationship Id="rId8" Type="http://schemas.openxmlformats.org/officeDocument/2006/relationships/hyperlink" Target="https://pt.2035.university/project/sbs-2-z20-navigator-razvitia-talantov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Графика, Шрифт, логотип, красный&#10;&#10;Автоматически созданное описание" id="132" name="Google Shape;13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172641"/>
            <a:ext cx="1035050" cy="69611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33"/>
          <p:cNvSpPr/>
          <p:nvPr/>
        </p:nvSpPr>
        <p:spPr>
          <a:xfrm>
            <a:off x="-1" y="1341003"/>
            <a:ext cx="6121021" cy="935435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33"/>
          <p:cNvSpPr/>
          <p:nvPr/>
        </p:nvSpPr>
        <p:spPr>
          <a:xfrm>
            <a:off x="-1" y="3063810"/>
            <a:ext cx="9144001" cy="546763"/>
          </a:xfrm>
          <a:prstGeom prst="rect">
            <a:avLst/>
          </a:prstGeom>
          <a:solidFill>
            <a:srgbClr val="D6D6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16223" y="159660"/>
            <a:ext cx="751932" cy="698223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3"/>
          <p:cNvSpPr txBox="1"/>
          <p:nvPr>
            <p:ph type="ctrTitle"/>
          </p:nvPr>
        </p:nvSpPr>
        <p:spPr>
          <a:xfrm>
            <a:off x="743895" y="1317460"/>
            <a:ext cx="5262826" cy="94596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Разработка онлайн-игры «Навигатор развития талантов»</a:t>
            </a:r>
            <a:br>
              <a:rPr b="1" lang="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SBS-24 A7б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33"/>
          <p:cNvSpPr txBox="1"/>
          <p:nvPr/>
        </p:nvSpPr>
        <p:spPr>
          <a:xfrm>
            <a:off x="743895" y="3044803"/>
            <a:ext cx="365182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600" u="none" cap="none" strike="noStrike">
                <a:solidFill>
                  <a:srgbClr val="026062"/>
                </a:solidFill>
                <a:latin typeface="Calibri"/>
                <a:ea typeface="Calibri"/>
                <a:cs typeface="Calibri"/>
                <a:sym typeface="Calibri"/>
              </a:rPr>
              <a:t>Южный Федеральный Университет/ Академия психологии и педагогики</a:t>
            </a:r>
            <a:endParaRPr/>
          </a:p>
        </p:txBody>
      </p:sp>
      <p:sp>
        <p:nvSpPr>
          <p:cNvPr id="138" name="Google Shape;138;p33"/>
          <p:cNvSpPr txBox="1"/>
          <p:nvPr/>
        </p:nvSpPr>
        <p:spPr>
          <a:xfrm>
            <a:off x="6284793" y="1168003"/>
            <a:ext cx="2688610" cy="945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b="1" lang="ru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Питч-сессия</a:t>
            </a:r>
            <a:br>
              <a:rPr b="1" lang="ru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ru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 ноября</a:t>
            </a:r>
            <a:endParaRPr b="1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мультфильм, Вымышленный персонаж, фантастика, Анимация&#10;&#10;Автоматически созданное описание" id="139" name="Google Shape;139;p33"/>
          <p:cNvPicPr preferRelativeResize="0"/>
          <p:nvPr/>
        </p:nvPicPr>
        <p:blipFill rotWithShape="1">
          <a:blip r:embed="rId5">
            <a:alphaModFix/>
          </a:blip>
          <a:srcRect b="0" l="9041" r="9041" t="0"/>
          <a:stretch/>
        </p:blipFill>
        <p:spPr>
          <a:xfrm>
            <a:off x="4931549" y="1589649"/>
            <a:ext cx="4117560" cy="35538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Графика, Шрифт, графический дизайн, снимок экрана&#10;&#10;Автоматически созданное описание" id="140" name="Google Shape;140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8328" y="56644"/>
            <a:ext cx="1035050" cy="82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4"/>
          <p:cNvSpPr/>
          <p:nvPr/>
        </p:nvSpPr>
        <p:spPr>
          <a:xfrm>
            <a:off x="6275466" y="6231"/>
            <a:ext cx="2876700" cy="648000"/>
          </a:xfrm>
          <a:prstGeom prst="rect">
            <a:avLst/>
          </a:prstGeom>
          <a:solidFill>
            <a:srgbClr val="FE4F4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34"/>
          <p:cNvSpPr/>
          <p:nvPr/>
        </p:nvSpPr>
        <p:spPr>
          <a:xfrm>
            <a:off x="-3126" y="6231"/>
            <a:ext cx="6287400" cy="648000"/>
          </a:xfrm>
          <a:prstGeom prst="rect">
            <a:avLst/>
          </a:prstGeom>
          <a:solidFill>
            <a:srgbClr val="8D00FE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148" name="Google Shape;148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5" cy="38121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4"/>
          <p:cNvSpPr txBox="1"/>
          <p:nvPr/>
        </p:nvSpPr>
        <p:spPr>
          <a:xfrm>
            <a:off x="307825" y="122482"/>
            <a:ext cx="6478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150" name="Google Shape;150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9" cy="467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4"/>
          <p:cNvPicPr preferRelativeResize="0"/>
          <p:nvPr/>
        </p:nvPicPr>
        <p:blipFill rotWithShape="1">
          <a:blip r:embed="rId6">
            <a:alphaModFix/>
          </a:blip>
          <a:srcRect b="0" l="8416" r="9790" t="0"/>
          <a:stretch/>
        </p:blipFill>
        <p:spPr>
          <a:xfrm>
            <a:off x="5503225" y="984900"/>
            <a:ext cx="3480725" cy="283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4"/>
          <p:cNvSpPr txBox="1"/>
          <p:nvPr/>
        </p:nvSpPr>
        <p:spPr>
          <a:xfrm>
            <a:off x="225925" y="801850"/>
            <a:ext cx="5277300" cy="41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200" u="sng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Проблема клиента, которую вы решаете; почему существующих вариантов решения недостаточно.</a:t>
            </a:r>
            <a:endParaRPr i="0" sz="1200" u="sng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Char char="❖"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Страхи и тревоги родителя за успешность ребенка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❖"/>
            </a:pPr>
            <a:r>
              <a:rPr b="1" lang="ru" sz="120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Проблема соотношения между желаниями </a:t>
            </a:r>
            <a:r>
              <a:rPr b="1" lang="ru" sz="120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ребенка</a:t>
            </a: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 и </a:t>
            </a:r>
            <a:r>
              <a:rPr b="1" lang="ru" sz="120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требованиями родителя</a:t>
            </a:r>
            <a:endParaRPr b="1" sz="120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Char char="❖"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Стремление к совершенству в родительстве 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Char char="❖"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Неосведомленность родителя в вопросах развития и выявления талантов 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Char char="❖"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Родитель теряет время на подбор и адаптацию ребенка к новым развивающим занятиям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Char char="❖"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Отсутствие у школ, центров дополнительного развития удобного, доступного онлайн- инструмента диагностики ребенка в игровой форме.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Что и сколько клиент теряет при текущем решении – время, деньги, усилия?</a:t>
            </a:r>
            <a:endParaRPr sz="1200" u="sng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Char char="❖"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Н</a:t>
            </a: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ехватка времени и ресурсов на развитие (среднестатистический родитель ребенка 6-7 лет тратит ежемесячно на дополнительные занятия и кружки 17 000 р)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35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58" name="Google Shape;158;p35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35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0" name="Google Shape;16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161" name="Google Shape;161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4" cy="381216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5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Решение (продукт)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163" name="Google Shape;163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8" cy="46707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5"/>
          <p:cNvSpPr/>
          <p:nvPr/>
        </p:nvSpPr>
        <p:spPr>
          <a:xfrm>
            <a:off x="307824" y="1058900"/>
            <a:ext cx="5459929" cy="33161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799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AutoNum type="arabicPeriod"/>
            </a:pPr>
            <a:r>
              <a:rPr i="0" lang="ru" sz="12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Технологический стек (технологии, которые будет использоваться для разработки продукта).</a:t>
            </a:r>
            <a:endParaRPr i="0" sz="1200" u="none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2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1. Frontend (Клиентская часть): - React: Для создания динамичного и отзывчивого интерфейса </a:t>
            </a:r>
            <a:endParaRPr i="0" sz="1200" u="none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2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2. Backend (Серверная часть): - Node.js: Для обработки запросов и управления данными в режиме реального времени.</a:t>
            </a:r>
            <a:br>
              <a:rPr i="0" lang="ru" sz="12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i="0" lang="ru" sz="12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3. База данных: - MongoDB: Нереляционная база данных для хранения данных пользователей и результатов игр.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2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4. Аналитика: - Google Analytics: Для отслеживания пользовательского поведения и сбора статистики взаимодействия с игрой.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2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5. Игровой движок: - Unity: Для разработки игровой логики, механики и графики, включая 2D и 3D элементы.</a:t>
            </a:r>
            <a:endParaRPr i="0" sz="1200" u="none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i="0" sz="1200" u="none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65" name="Google Shape;165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45175" y="918113"/>
            <a:ext cx="2647925" cy="175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11528" y="2948000"/>
            <a:ext cx="2020027" cy="2020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36"/>
          <p:cNvGrpSpPr/>
          <p:nvPr/>
        </p:nvGrpSpPr>
        <p:grpSpPr>
          <a:xfrm>
            <a:off x="0" y="0"/>
            <a:ext cx="9155292" cy="648000"/>
            <a:chOff x="0" y="0"/>
            <a:chExt cx="9155292" cy="648000"/>
          </a:xfrm>
        </p:grpSpPr>
        <p:sp>
          <p:nvSpPr>
            <p:cNvPr id="172" name="Google Shape;172;p36"/>
            <p:cNvSpPr/>
            <p:nvPr/>
          </p:nvSpPr>
          <p:spPr>
            <a:xfrm>
              <a:off x="6278592" y="0"/>
              <a:ext cx="2876700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36"/>
            <p:cNvSpPr/>
            <p:nvPr/>
          </p:nvSpPr>
          <p:spPr>
            <a:xfrm>
              <a:off x="0" y="0"/>
              <a:ext cx="6287400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74" name="Google Shape;17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175" name="Google Shape;175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5" cy="381217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6"/>
          <p:cNvSpPr txBox="1"/>
          <p:nvPr/>
        </p:nvSpPr>
        <p:spPr>
          <a:xfrm>
            <a:off x="307825" y="122482"/>
            <a:ext cx="6478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Решение (продукт)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177" name="Google Shape;177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9" cy="46707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6"/>
          <p:cNvSpPr/>
          <p:nvPr/>
        </p:nvSpPr>
        <p:spPr>
          <a:xfrm>
            <a:off x="175300" y="792550"/>
            <a:ext cx="5546400" cy="3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u="sng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2. </a:t>
            </a:r>
            <a:r>
              <a:rPr i="0" lang="ru" sz="1200" u="sng" cap="none" strike="noStrike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Продукт по замыслу, сущность продукта (основные свойства продукта, которые удовлетворяют основную нужду потребителя).</a:t>
            </a:r>
            <a:endParaRPr i="0" sz="1200" u="sng" cap="none" strike="noStrike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 u="sng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Проект в виде онлайн-игры, в который заложены валидные методики диагностики в игровом формате. (</a:t>
            </a:r>
            <a:r>
              <a:rPr lang="ru" sz="1200">
                <a:solidFill>
                  <a:srgbClr val="333333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Дифференциально-диагностический опросник Е. А. Климова) </a:t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u="sng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3. Основное отличие от существующих решений </a:t>
            </a: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- это комплексное предложение по диагностике способностей и талантов ребенка в удобном онлайн-формате. </a:t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Игровая форма позволяет максимально вовлечь ребенка в процесс диагностики</a:t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.4. </a:t>
            </a:r>
            <a:r>
              <a:rPr i="0" lang="ru" sz="1200" u="sng" cap="none" strike="noStrike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Дополнительные выгоды, которые потребитель может получить.</a:t>
            </a:r>
            <a:endParaRPr sz="1200" u="sng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Инвестирование в будущее ребенка</a:t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Упрощение процесса выбора направления развития</a:t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Доступ к аналитическим данным</a:t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Спокойствия и уверенности, подключение к новому сообществу и развлечение для детей</a:t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2233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2233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2233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2233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2233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*Фича - фишка, особенность продукта.</a:t>
            </a:r>
            <a:endParaRPr b="0" i="1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223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80687" y="821962"/>
            <a:ext cx="2081700" cy="2062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29400" y="3268325"/>
            <a:ext cx="2584250" cy="171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37"/>
          <p:cNvGrpSpPr/>
          <p:nvPr/>
        </p:nvGrpSpPr>
        <p:grpSpPr>
          <a:xfrm>
            <a:off x="0" y="0"/>
            <a:ext cx="9155292" cy="648000"/>
            <a:chOff x="0" y="0"/>
            <a:chExt cx="9155292" cy="648000"/>
          </a:xfrm>
        </p:grpSpPr>
        <p:sp>
          <p:nvSpPr>
            <p:cNvPr id="186" name="Google Shape;186;p37"/>
            <p:cNvSpPr/>
            <p:nvPr/>
          </p:nvSpPr>
          <p:spPr>
            <a:xfrm>
              <a:off x="6278592" y="0"/>
              <a:ext cx="2876700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37"/>
            <p:cNvSpPr/>
            <p:nvPr/>
          </p:nvSpPr>
          <p:spPr>
            <a:xfrm>
              <a:off x="0" y="0"/>
              <a:ext cx="6287400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8" name="Google Shape;18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189" name="Google Shape;189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5" cy="381217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7"/>
          <p:cNvSpPr txBox="1"/>
          <p:nvPr/>
        </p:nvSpPr>
        <p:spPr>
          <a:xfrm>
            <a:off x="307825" y="122482"/>
            <a:ext cx="6478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(описание клиентов)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191" name="Google Shape;191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9" cy="467071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7"/>
          <p:cNvSpPr/>
          <p:nvPr/>
        </p:nvSpPr>
        <p:spPr>
          <a:xfrm>
            <a:off x="140700" y="733475"/>
            <a:ext cx="7752000" cy="42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u="sng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B2C (Business to Consumer)</a:t>
            </a:r>
            <a:endParaRPr sz="1200" u="sng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Потребитель: Физические лица (родители) Географическое расположение: Российская Федерация Целевая аудитория: Родители детей 6-10 лет, заинтересованные в развитии своих детей. Доход: Средний + и выше. Портрет клиента: Осознанные родители в возрасте 30-45 лет, нацеленные обеспечить грамотное развитие своему ребенку, сохранив его мотивацию и психологическую устойчивость.</a:t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1200" u="sng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B2B (Business to Business)</a:t>
            </a: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 Потребитель: Образовательные учреждения, детские центры дополнительной диагностики и развития талантов. Преимущества: Партнерство с этими организациями позволит внедрять нашу игру в программу обучения, увеличивая ее доступность и делая процесс выявления талантов более системным и качественным.</a:t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B</a:t>
            </a:r>
            <a:r>
              <a:rPr lang="ru" sz="1200" u="sng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2G (Business to Government)</a:t>
            </a: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 Потребитель: Государственные учреждения и фонды, занимающиеся развитием образования. Возможности: Мы будем обращаться за грантами на поддержку образовательных проектов, что поможет финансировать нашу инициативу и сделать продукт доступным для более широкой аудитории. Партнерство с государственными структурами откроет дополнительные возможности для интеграции в образовательную систему и получения общественного признания.</a:t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03799" lvl="0" marL="179999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6000C5"/>
              </a:buClr>
              <a:buSzPts val="1200"/>
              <a:buFont typeface="Raleway"/>
              <a:buNone/>
            </a:pPr>
            <a:r>
              <a:t/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37"/>
          <p:cNvPicPr preferRelativeResize="0"/>
          <p:nvPr/>
        </p:nvPicPr>
        <p:blipFill rotWithShape="1">
          <a:blip r:embed="rId6">
            <a:alphaModFix/>
          </a:blip>
          <a:srcRect b="0" l="17048" r="14594" t="0"/>
          <a:stretch/>
        </p:blipFill>
        <p:spPr>
          <a:xfrm>
            <a:off x="7931162" y="2571750"/>
            <a:ext cx="1102775" cy="82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93043" y="3793975"/>
            <a:ext cx="1179020" cy="6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31175" y="1087025"/>
            <a:ext cx="1102774" cy="827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38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201" name="Google Shape;201;p38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03" name="Google Shape;2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204" name="Google Shape;204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4" cy="381216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8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(описание клиентов)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206" name="Google Shape;206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8" cy="46707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8"/>
          <p:cNvSpPr/>
          <p:nvPr/>
        </p:nvSpPr>
        <p:spPr>
          <a:xfrm>
            <a:off x="140700" y="761150"/>
            <a:ext cx="6276300" cy="27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7364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mfortaa"/>
              <a:buAutoNum type="arabicPeriod"/>
            </a:pPr>
            <a:r>
              <a:rPr i="0" lang="ru" sz="1100" u="sng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Кто первым купит ваш продукт?</a:t>
            </a:r>
            <a:endParaRPr i="0" sz="1100" u="sng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Первоначально продукт будут покупать родители детей в возрасте 5-10 лет, заинтересованные в развитии талантов своих детей. </a:t>
            </a:r>
            <a:endParaRPr sz="11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7364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mfortaa"/>
              <a:buAutoNum type="arabicPeriod"/>
            </a:pPr>
            <a:r>
              <a:rPr i="0" lang="ru" sz="11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</a:t>
            </a:r>
            <a:r>
              <a:rPr i="0" lang="ru" sz="1100" u="sng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риведите конкретные характеристики сегмента клиентов, </a:t>
            </a:r>
            <a:br>
              <a:rPr i="0" lang="ru" sz="1100" u="sng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i="0" lang="ru" sz="1100" u="sng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 которым будете работать: контекст, ситуацию, потери.</a:t>
            </a:r>
            <a:endParaRPr i="0" sz="1100" u="sng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- Возраст: 30-45 лет. </a:t>
            </a:r>
            <a:endParaRPr sz="11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- Образование: Высшее или среднее профессиональное. </a:t>
            </a:r>
            <a:endParaRPr sz="11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- Социально-экономический статус: Средний и выше среднего.</a:t>
            </a:r>
            <a:endParaRPr sz="11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- Технологическая грамотность: Уровень достаточный для использования онлайн игр. </a:t>
            </a:r>
            <a:endParaRPr sz="11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- Интересы: Образование, развитие детей, активное участие в их жизни.</a:t>
            </a:r>
            <a:endParaRPr sz="11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Контекст: Повышенная конкуренция за внимание детей и разнообразие обучающих предложений.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Ситуация: Родители ищут эффективные средства для выявления талантов и способностей детей.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Потери: Без эффективного инструмента можно потерять время и средства на неэффективные занятия и упустить уникальные способности ребенка. 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74600" y="1324825"/>
            <a:ext cx="2493850" cy="2493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8"/>
          <p:cNvSpPr txBox="1"/>
          <p:nvPr/>
        </p:nvSpPr>
        <p:spPr>
          <a:xfrm>
            <a:off x="0" y="3993100"/>
            <a:ext cx="8968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3. </a:t>
            </a:r>
            <a:r>
              <a:rPr lang="ru" sz="10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Опишите ситуацию, в которой принимается решение о покупке. </a:t>
            </a:r>
            <a:endParaRPr sz="1000" u="sng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Родители могут принять решение о покупке в следующих ситуациях: 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- Обсуждение с другими родителями о необходимости выявления талантов. 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- Замечая у ребенка интерес к определенным видам деятельности. - При решении о дополнительном образовании. 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- Во время неопределенности, когда необходимо найти альтернативные методы обучения.</a:t>
            </a:r>
            <a:endParaRPr sz="1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oogle Shape;214;p39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215" name="Google Shape;215;p39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39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7" name="Google Shape;21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218" name="Google Shape;218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4" cy="381216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9"/>
          <p:cNvSpPr txBox="1"/>
          <p:nvPr/>
        </p:nvSpPr>
        <p:spPr>
          <a:xfrm>
            <a:off x="307826" y="122482"/>
            <a:ext cx="5860858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220" name="Google Shape;220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8" cy="46707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9"/>
          <p:cNvSpPr/>
          <p:nvPr/>
        </p:nvSpPr>
        <p:spPr>
          <a:xfrm>
            <a:off x="287350" y="892625"/>
            <a:ext cx="5659200" cy="21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799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000C5"/>
              </a:buClr>
              <a:buSzPts val="1200"/>
              <a:buFont typeface="Comfortaa"/>
              <a:buAutoNum type="arabicPeriod"/>
            </a:pP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Рынок развивающих онлайн-игр для детей.</a:t>
            </a:r>
            <a:endParaRPr i="0" sz="1200" u="none" cap="none" strike="noStrike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79999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000C5"/>
              </a:buClr>
              <a:buSzPts val="1200"/>
              <a:buFont typeface="Raleway"/>
              <a:buAutoNum type="arabicPeriod"/>
            </a:pPr>
            <a:r>
              <a:rPr i="0" lang="ru" sz="1200" u="none" cap="none" strike="noStrike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Объем рынка ( в натуральных и денежных единицах в год).</a:t>
            </a:r>
            <a:br>
              <a:rPr i="0" lang="ru" sz="1200" u="none" cap="none" strike="noStrike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b="1" i="0" lang="ru" sz="1200" u="none" cap="none" strike="noStrike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TAM </a:t>
            </a: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Общий объем рынка - Объем рынка развивающих онлайн игр для детей в России = 1,7 млрд руб</a:t>
            </a:r>
            <a:br>
              <a:rPr i="0" lang="ru" sz="1200" u="none" cap="none" strike="noStrike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b="1" i="0" lang="ru" sz="1200" u="none" cap="none" strike="noStrike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SAM </a:t>
            </a: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Д</a:t>
            </a:r>
            <a:r>
              <a:rPr i="0" lang="ru" sz="1200" u="none" cap="none" strike="noStrike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оступный объём рынка</a:t>
            </a: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 - 100 млн руб (Яндекс Вордстат, статистика запросов за 1 год, стоимость разовой подписки 500 р)</a:t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    </a:t>
            </a:r>
            <a:r>
              <a:rPr b="1" i="0" lang="ru" sz="1200" u="none" cap="none" strike="noStrike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SOM </a:t>
            </a: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Реально достижимый объем рынка </a:t>
            </a: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20</a:t>
            </a: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 000 000 руб.</a:t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Ежегодно рынок онлайн продуктов для развития детей растет в среднем на 20%</a:t>
            </a:r>
            <a:endParaRPr i="0" sz="1200" u="none" cap="none" strike="noStrike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22" name="Google Shape;222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6600" y="3201300"/>
            <a:ext cx="5259901" cy="169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32572" y="987625"/>
            <a:ext cx="2718925" cy="271892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9"/>
          <p:cNvSpPr txBox="1"/>
          <p:nvPr/>
        </p:nvSpPr>
        <p:spPr>
          <a:xfrm>
            <a:off x="7060375" y="1593975"/>
            <a:ext cx="154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1,7 млрд руб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25" name="Google Shape;225;p39"/>
          <p:cNvSpPr txBox="1"/>
          <p:nvPr/>
        </p:nvSpPr>
        <p:spPr>
          <a:xfrm>
            <a:off x="6661938" y="2387100"/>
            <a:ext cx="211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1</a:t>
            </a:r>
            <a:r>
              <a:rPr b="1" lang="ru" sz="1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00 млн руб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26" name="Google Shape;226;p39"/>
          <p:cNvSpPr txBox="1"/>
          <p:nvPr/>
        </p:nvSpPr>
        <p:spPr>
          <a:xfrm>
            <a:off x="7309975" y="2756400"/>
            <a:ext cx="1328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20 млн руб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40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232" name="Google Shape;232;p40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40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34" name="Google Shape;23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235" name="Google Shape;235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4" cy="381216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40"/>
          <p:cNvSpPr txBox="1"/>
          <p:nvPr/>
        </p:nvSpPr>
        <p:spPr>
          <a:xfrm>
            <a:off x="307825" y="59177"/>
            <a:ext cx="6478511" cy="609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конкурентов, </a:t>
            </a:r>
            <a:b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конкурентное преимущество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237" name="Google Shape;237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8" cy="46707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40"/>
          <p:cNvSpPr txBox="1"/>
          <p:nvPr/>
        </p:nvSpPr>
        <p:spPr>
          <a:xfrm>
            <a:off x="71500" y="702050"/>
            <a:ext cx="89607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000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Привести результаты сравнительного анализа конкурентов, выделить конкурентные преимущества конкурентов и вашего продукта </a:t>
            </a:r>
            <a:br>
              <a:rPr b="0" i="0" lang="ru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000" u="none" cap="none" strike="noStrike">
              <a:solidFill>
                <a:schemeClr val="dk2"/>
              </a:solidFill>
              <a:highlight>
                <a:srgbClr val="F4CCCC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9" name="Google Shape;239;p40"/>
          <p:cNvGraphicFramePr/>
          <p:nvPr/>
        </p:nvGraphicFramePr>
        <p:xfrm>
          <a:off x="311713" y="13362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{DE100E1D-B2B4-4CD9-8D7F-A9FB394E6153}</a:tableStyleId>
              </a:tblPr>
              <a:tblGrid>
                <a:gridCol w="1033900"/>
                <a:gridCol w="1122600"/>
                <a:gridCol w="1841775"/>
                <a:gridCol w="1868075"/>
                <a:gridCol w="2654225"/>
              </a:tblGrid>
              <a:tr h="448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</a:rPr>
                        <a:t>Название</a:t>
                      </a:r>
                      <a:endParaRPr b="1" sz="11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</a:rPr>
                        <a:t>Ссылка</a:t>
                      </a:r>
                      <a:endParaRPr b="1" sz="11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</a:rPr>
                        <a:t>Преимущества</a:t>
                      </a:r>
                      <a:endParaRPr b="1" sz="1100" u="none" cap="none" strike="noStrike">
                        <a:solidFill>
                          <a:schemeClr val="lt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cap="none" strike="noStrike">
                          <a:solidFill>
                            <a:schemeClr val="lt1"/>
                          </a:solidFill>
                        </a:rPr>
                        <a:t>(с точки зрения пользователя)</a:t>
                      </a:r>
                      <a:endParaRPr sz="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</a:rPr>
                        <a:t>Недостатки</a:t>
                      </a:r>
                      <a:endParaRPr b="1" sz="1100" u="none" cap="none" strike="noStrike">
                        <a:solidFill>
                          <a:schemeClr val="lt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cap="none" strike="noStrike">
                          <a:solidFill>
                            <a:schemeClr val="lt1"/>
                          </a:solidFill>
                        </a:rPr>
                        <a:t>(с точки зрения пользователя)</a:t>
                      </a:r>
                      <a:endParaRPr sz="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</a:rPr>
                        <a:t>Отличия</a:t>
                      </a:r>
                      <a:endParaRPr b="1" sz="1100" u="none" cap="none" strike="noStrike">
                        <a:solidFill>
                          <a:schemeClr val="lt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cap="none" strike="noStrike">
                          <a:solidFill>
                            <a:schemeClr val="lt1"/>
                          </a:solidFill>
                        </a:rPr>
                        <a:t>(от вашего решения)</a:t>
                      </a:r>
                      <a:endParaRPr sz="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</a:tr>
              <a:tr h="1646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ЛогикЛайк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sng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/>
                        </a:rPr>
                        <a:t>https://logiclike.com/ru/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highlight>
                            <a:srgbClr val="FFFFFF"/>
                          </a:highlight>
                        </a:rPr>
                        <a:t>Понятный, интуитивный интерфейс, хороший яркий игровой визуал. Информация компактная - дозированная . Игра - интересна для ребенка- Для родителя - про </a:t>
                      </a:r>
                      <a:r>
                        <a:rPr lang="ru" sz="1000">
                          <a:highlight>
                            <a:srgbClr val="FFFFFF"/>
                          </a:highlight>
                        </a:rPr>
                        <a:t>платформу</a:t>
                      </a:r>
                      <a:r>
                        <a:rPr lang="ru" sz="1000">
                          <a:highlight>
                            <a:srgbClr val="FFFFFF"/>
                          </a:highlight>
                        </a:rPr>
                        <a:t> расставлены правильно акценты - я бы взяла ее -к чему стремиться, чем переплюнуть Для чего чем будет полезна - есть сетевой формат - видны результаты других, уровни, хорошая </a:t>
                      </a:r>
                      <a:r>
                        <a:rPr lang="ru" sz="1000">
                          <a:highlight>
                            <a:srgbClr val="FFFFFF"/>
                          </a:highlight>
                        </a:rPr>
                        <a:t>ценовая</a:t>
                      </a:r>
                      <a:r>
                        <a:rPr lang="ru" sz="1000"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ru" sz="1000">
                          <a:highlight>
                            <a:srgbClr val="FFFFFF"/>
                          </a:highlight>
                        </a:rPr>
                        <a:t>политика</a:t>
                      </a:r>
                      <a:r>
                        <a:rPr lang="ru" sz="1000">
                          <a:highlight>
                            <a:srgbClr val="FFFFFF"/>
                          </a:highlight>
                        </a:rPr>
                        <a:t> 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Переписка только по электронной почте, диагностики - определения талантов- для понимания родителем - нет. Всё таки больше развивайка.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highlight>
                            <a:srgbClr val="FFFFFF"/>
                          </a:highlight>
                        </a:rPr>
                        <a:t>мы на связи при необходимости в живую, можем отправлять результат прохождения игр /уровней родителю. Мы все таки больше направлены - на исследование уже имеющегося опыта и кстати исходя из этого давать нужные задачи для комплексного развития. Мы также можем рассказыть о своих плюшках - университет, квалифицированные психологи, возможность пройти диагностику + встреча с психологом. Например Навигатор Талантов - приментить какую то скидочную систему. Очно Логик Лайт существует- но в Белорусси и в некоторых классах как я поняла- смешенный формат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41"/>
          <p:cNvGrpSpPr/>
          <p:nvPr/>
        </p:nvGrpSpPr>
        <p:grpSpPr>
          <a:xfrm>
            <a:off x="0" y="0"/>
            <a:ext cx="9155292" cy="648000"/>
            <a:chOff x="0" y="0"/>
            <a:chExt cx="9155292" cy="648000"/>
          </a:xfrm>
        </p:grpSpPr>
        <p:sp>
          <p:nvSpPr>
            <p:cNvPr id="245" name="Google Shape;245;p41"/>
            <p:cNvSpPr/>
            <p:nvPr/>
          </p:nvSpPr>
          <p:spPr>
            <a:xfrm>
              <a:off x="6278592" y="0"/>
              <a:ext cx="2876700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41"/>
            <p:cNvSpPr/>
            <p:nvPr/>
          </p:nvSpPr>
          <p:spPr>
            <a:xfrm>
              <a:off x="0" y="0"/>
              <a:ext cx="6287400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7" name="Google Shape;24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248" name="Google Shape;248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5" cy="381217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41"/>
          <p:cNvSpPr txBox="1"/>
          <p:nvPr/>
        </p:nvSpPr>
        <p:spPr>
          <a:xfrm>
            <a:off x="307825" y="59177"/>
            <a:ext cx="64785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конкурентов, </a:t>
            </a:r>
            <a:b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конкурентное преимущество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250" name="Google Shape;250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9" cy="467071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1"/>
          <p:cNvSpPr txBox="1"/>
          <p:nvPr/>
        </p:nvSpPr>
        <p:spPr>
          <a:xfrm>
            <a:off x="71500" y="702050"/>
            <a:ext cx="89607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000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Привести результаты сравнительного анализа конкурентов, выделить конкурентные преимущества конкурентов и вашего продукта </a:t>
            </a:r>
            <a:br>
              <a:rPr b="0" i="0" lang="ru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000" u="none" cap="none" strike="noStrike">
              <a:solidFill>
                <a:schemeClr val="dk2"/>
              </a:solidFill>
              <a:highlight>
                <a:srgbClr val="F4CCCC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52" name="Google Shape;252;p41"/>
          <p:cNvGraphicFramePr/>
          <p:nvPr/>
        </p:nvGraphicFramePr>
        <p:xfrm>
          <a:off x="150225" y="10742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{DE100E1D-B2B4-4CD9-8D7F-A9FB394E6153}</a:tableStyleId>
              </a:tblPr>
              <a:tblGrid>
                <a:gridCol w="1033900"/>
                <a:gridCol w="1122600"/>
                <a:gridCol w="1841775"/>
                <a:gridCol w="1868075"/>
                <a:gridCol w="2654225"/>
              </a:tblGrid>
              <a:tr h="448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</a:rPr>
                        <a:t>Название</a:t>
                      </a:r>
                      <a:endParaRPr b="1" sz="11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</a:rPr>
                        <a:t>Ссылка</a:t>
                      </a:r>
                      <a:endParaRPr b="1" sz="11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</a:rPr>
                        <a:t>Преимущества</a:t>
                      </a:r>
                      <a:endParaRPr b="1" sz="1100" u="none" cap="none" strike="noStrike">
                        <a:solidFill>
                          <a:schemeClr val="lt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cap="none" strike="noStrike">
                          <a:solidFill>
                            <a:schemeClr val="lt1"/>
                          </a:solidFill>
                        </a:rPr>
                        <a:t>(с точки зрения пользователя)</a:t>
                      </a:r>
                      <a:endParaRPr sz="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</a:rPr>
                        <a:t>Недостатки</a:t>
                      </a:r>
                      <a:endParaRPr b="1" sz="1100" u="none" cap="none" strike="noStrike">
                        <a:solidFill>
                          <a:schemeClr val="lt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cap="none" strike="noStrike">
                          <a:solidFill>
                            <a:schemeClr val="lt1"/>
                          </a:solidFill>
                        </a:rPr>
                        <a:t>(с точки зрения пользователя)</a:t>
                      </a:r>
                      <a:endParaRPr sz="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</a:rPr>
                        <a:t>Отличия</a:t>
                      </a:r>
                      <a:endParaRPr b="1" sz="1100" u="none" cap="none" strike="noStrike">
                        <a:solidFill>
                          <a:schemeClr val="lt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cap="none" strike="noStrike">
                          <a:solidFill>
                            <a:schemeClr val="lt1"/>
                          </a:solidFill>
                        </a:rPr>
                        <a:t>(от вашего решения)</a:t>
                      </a:r>
                      <a:endParaRPr sz="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</a:tr>
              <a:tr h="329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Фоксфорд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sng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/>
                        </a:rPr>
                        <a:t>https://externat.foxford.ru/perehod-na-semeynoe-obrazovanie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Работа на сайте начинается с бесплатной диагностики, благодаря которой родитель узнает образовательный уровень и на что обратить внимание. Дошкольники по 11 класс + Учителям. Конкурсы. Проекты  - типа 2035 Понятный интерфей - разделение по предметам, по направленности и задачам, Есть домашняя школа - от 5т.р до 30 т.р в месяц согласно тарифу. Вкладка репетитора+ Есть вкладка перехода на семейное образование - могут проконсультировать. Можно заказать обратный звонок. Есть ознокомительные ролики. Уроки - онлайн и в записи. Есть баллиная система и игровые уроки. Можно прикрепиться к школам - для аттистации. Государственная лицензия  - можно взместить обучение, мат. капит... Есть моб. приложение- учебник и тренажер. +привлечение для блогеров - сотрудничества. Прям есть вкладка - можно стать партнером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Интерфей - скучный, сконцетрирован на </a:t>
                      </a: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наполняемости</a:t>
                      </a: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 </a:t>
                      </a: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обучения.</a:t>
                      </a: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Нет игрового формата  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Это всё таки сайт для - школьного обучения - предметного. Одна диагностика, психологов не увидела в составе, только наставник и тьютор. Диагностика только одна- возможно зашита по возрасту конечно, не увидела. баллы есть, но не игровой формат всё же. Мы именно специализируемся  на достижении понимания самого ребенка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oogle Shape;257;p42"/>
          <p:cNvGrpSpPr/>
          <p:nvPr/>
        </p:nvGrpSpPr>
        <p:grpSpPr>
          <a:xfrm>
            <a:off x="0" y="0"/>
            <a:ext cx="9155292" cy="648000"/>
            <a:chOff x="0" y="0"/>
            <a:chExt cx="9155292" cy="648000"/>
          </a:xfrm>
        </p:grpSpPr>
        <p:sp>
          <p:nvSpPr>
            <p:cNvPr id="258" name="Google Shape;258;p42"/>
            <p:cNvSpPr/>
            <p:nvPr/>
          </p:nvSpPr>
          <p:spPr>
            <a:xfrm>
              <a:off x="6278592" y="0"/>
              <a:ext cx="2876700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42"/>
            <p:cNvSpPr/>
            <p:nvPr/>
          </p:nvSpPr>
          <p:spPr>
            <a:xfrm>
              <a:off x="0" y="0"/>
              <a:ext cx="6287400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60" name="Google Shape;26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261" name="Google Shape;261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5" cy="38121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42"/>
          <p:cNvSpPr txBox="1"/>
          <p:nvPr/>
        </p:nvSpPr>
        <p:spPr>
          <a:xfrm>
            <a:off x="307825" y="59177"/>
            <a:ext cx="64785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конкурентов, </a:t>
            </a:r>
            <a:b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конкурентное преимущество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263" name="Google Shape;263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9" cy="467071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42"/>
          <p:cNvSpPr txBox="1"/>
          <p:nvPr/>
        </p:nvSpPr>
        <p:spPr>
          <a:xfrm>
            <a:off x="71500" y="702050"/>
            <a:ext cx="89607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000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Привести результаты сравнительного анализа конкурентов, выделить конкурентные преимущества конкурентов и вашего продукта </a:t>
            </a:r>
            <a:br>
              <a:rPr b="0" i="0" lang="ru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000" u="none" cap="none" strike="noStrike">
              <a:solidFill>
                <a:schemeClr val="dk2"/>
              </a:solidFill>
              <a:highlight>
                <a:srgbClr val="F4CCCC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65" name="Google Shape;265;p42"/>
          <p:cNvGraphicFramePr/>
          <p:nvPr/>
        </p:nvGraphicFramePr>
        <p:xfrm>
          <a:off x="150225" y="10742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{DE100E1D-B2B4-4CD9-8D7F-A9FB394E6153}</a:tableStyleId>
              </a:tblPr>
              <a:tblGrid>
                <a:gridCol w="1033900"/>
                <a:gridCol w="1122600"/>
                <a:gridCol w="1841775"/>
                <a:gridCol w="1868075"/>
                <a:gridCol w="2654225"/>
              </a:tblGrid>
              <a:tr h="448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</a:rPr>
                        <a:t>Название</a:t>
                      </a:r>
                      <a:endParaRPr b="1" sz="11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</a:rPr>
                        <a:t>Ссылка</a:t>
                      </a:r>
                      <a:endParaRPr b="1" sz="11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</a:rPr>
                        <a:t>Преимущества</a:t>
                      </a:r>
                      <a:endParaRPr b="1" sz="1100" u="none" cap="none" strike="noStrike">
                        <a:solidFill>
                          <a:schemeClr val="lt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cap="none" strike="noStrike">
                          <a:solidFill>
                            <a:schemeClr val="lt1"/>
                          </a:solidFill>
                        </a:rPr>
                        <a:t>(с точки зрения пользователя)</a:t>
                      </a:r>
                      <a:endParaRPr sz="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</a:rPr>
                        <a:t>Недостатки</a:t>
                      </a:r>
                      <a:endParaRPr b="1" sz="1100" u="none" cap="none" strike="noStrike">
                        <a:solidFill>
                          <a:schemeClr val="lt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cap="none" strike="noStrike">
                          <a:solidFill>
                            <a:schemeClr val="lt1"/>
                          </a:solidFill>
                        </a:rPr>
                        <a:t>(с точки зрения пользователя)</a:t>
                      </a:r>
                      <a:endParaRPr sz="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</a:rPr>
                        <a:t>Отличия</a:t>
                      </a:r>
                      <a:endParaRPr b="1" sz="1100" u="none" cap="none" strike="noStrike">
                        <a:solidFill>
                          <a:schemeClr val="lt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cap="none" strike="noStrike">
                          <a:solidFill>
                            <a:schemeClr val="lt1"/>
                          </a:solidFill>
                        </a:rPr>
                        <a:t>(от вашего решения)</a:t>
                      </a:r>
                      <a:endParaRPr sz="7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</a:tr>
              <a:tr h="329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Учи ру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sng">
                          <a:solidFill>
                            <a:schemeClr val="hlink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  <a:hlinkClick r:id="rId6"/>
                        </a:rPr>
                        <a:t>https://uchi.ru/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highlight>
                            <a:srgbClr val="FFFFFF"/>
                          </a:highlight>
                        </a:rPr>
                        <a:t>Интерактивные курсы - предметникик 1-11 класс,  более 150 т заданий в игровой форме. Заманухи - ребенок выпоняет задания в игровой форме, родитель спокоен, помошник в работе учителя онлайн-школы с репетиторами, образовательное сообщество, прирост успеваемости, рекомендации от директоров школ, довольных родителей. Ссылка на гос. партнеров Стоимость доступа в год в ср. 5000р по предметно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интерфей типичен как и у Фоксфорда. также предметное обучение - ЕГЭ/ОГЭ -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highlight>
                            <a:srgbClr val="FFFFFF"/>
                          </a:highlight>
                        </a:rPr>
                        <a:t>У нас всё- таки направленность диагностическая- можно зашить методики  (например человек-человек и т.д. в игровой сценарий - создать  именно - уровневую ходилку с рейтингом - и возможностью личных историй ( т.е. создание аватара по признакам - умный добрый, веселый, задумчивый - и потом при помощи ИИ - создание аватара. в дальнейшем - можно общаться через аватар с ребенком психологу, у которого есть аватар соответсвенно и потом - детально все рекомендации предоставить родителю.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oogle Shape;270;p43"/>
          <p:cNvGrpSpPr/>
          <p:nvPr/>
        </p:nvGrpSpPr>
        <p:grpSpPr>
          <a:xfrm>
            <a:off x="0" y="0"/>
            <a:ext cx="9155292" cy="648000"/>
            <a:chOff x="0" y="0"/>
            <a:chExt cx="9155292" cy="648000"/>
          </a:xfrm>
        </p:grpSpPr>
        <p:sp>
          <p:nvSpPr>
            <p:cNvPr id="271" name="Google Shape;271;p43"/>
            <p:cNvSpPr/>
            <p:nvPr/>
          </p:nvSpPr>
          <p:spPr>
            <a:xfrm>
              <a:off x="6278592" y="0"/>
              <a:ext cx="2876700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43"/>
            <p:cNvSpPr/>
            <p:nvPr/>
          </p:nvSpPr>
          <p:spPr>
            <a:xfrm>
              <a:off x="0" y="0"/>
              <a:ext cx="6287400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3" name="Google Shape;273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274" name="Google Shape;274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5" cy="38121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43"/>
          <p:cNvSpPr txBox="1"/>
          <p:nvPr/>
        </p:nvSpPr>
        <p:spPr>
          <a:xfrm>
            <a:off x="307825" y="59177"/>
            <a:ext cx="6478500" cy="6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конкурентов, </a:t>
            </a:r>
            <a:b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конкурентное преимущество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276" name="Google Shape;276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9" cy="467071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43"/>
          <p:cNvSpPr txBox="1"/>
          <p:nvPr/>
        </p:nvSpPr>
        <p:spPr>
          <a:xfrm>
            <a:off x="83025" y="730975"/>
            <a:ext cx="8799600" cy="47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lang="ru" sz="1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</a:t>
            </a:r>
            <a:r>
              <a:rPr lang="ru" sz="1200" u="sng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риведите до 3 основных конкурентных преимуществ вашего продукта (то, что делает ваш продукт или услугу лучше, чем продукты или услуги ваших конкурентов):</a:t>
            </a:r>
            <a:endParaRPr sz="1200" u="sng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82562" lvl="0" marL="182562" marR="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AutoNum type="arabicPeriod"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Валидные диагностики встроены в игровой формат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82562" lvl="0" marL="182562" marR="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AutoNum type="arabicPeriod"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Команда профессионалов (Интерпретацией результатов и развития ребенка на пути переходы от уровня к уровню занимается педагог-психолог)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82562" lvl="0" marL="182562" marR="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AutoNum type="arabicPeriod"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Активная и качественная обратная связь с родителем 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82562" lvl="0" marL="182562" marR="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AutoNum type="arabicPeriod"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Индивидуализированный подход: Наша игра использует алгоритмы для анализа интересов и способностей каждого ребенка, предлагая персонализированные задания и рекомендации, что позволяет максимально эффективно выявлять и развивать их таланты.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5. Доступность и гибкость Игра доступна онлайн 24/7, позволяя детям заниматься в удобное для них время и в комфортной обстановке, что делает ее привлекательной для современных семей с насыщенным графиком.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6. Сочетание развлечения и обучения: Мы предоставляем уникальный игровой опыт, где обучение происходит в форме увлекательных заданий, что делает процесс изучения интересным и мотивирующим для детей, в отличие от традиционных методов.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44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283" name="Google Shape;283;p44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44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85" name="Google Shape;28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286" name="Google Shape;286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4" cy="381216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44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Ценностные предложения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288" name="Google Shape;288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8" cy="46707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44"/>
          <p:cNvSpPr txBox="1"/>
          <p:nvPr/>
        </p:nvSpPr>
        <p:spPr>
          <a:xfrm>
            <a:off x="6082625" y="1679125"/>
            <a:ext cx="2664600" cy="2398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300" lIns="58300" spcFirstLastPara="1" rIns="58300" wrap="square" tIns="583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визуализация </a:t>
            </a:r>
            <a:endParaRPr b="0" i="0" sz="1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(фото, картинка)</a:t>
            </a:r>
            <a:endParaRPr b="0" i="0" sz="1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44"/>
          <p:cNvSpPr/>
          <p:nvPr/>
        </p:nvSpPr>
        <p:spPr>
          <a:xfrm>
            <a:off x="287350" y="1065250"/>
            <a:ext cx="4512600" cy="18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b="0" i="0" lang="ru" sz="1400" u="sng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</a:t>
            </a:r>
            <a:r>
              <a:rPr i="0" lang="ru" sz="1200" u="sng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ривести ценностное предложение</a:t>
            </a:r>
            <a:endParaRPr i="0" sz="1200" u="sng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</a:t>
            </a:r>
            <a:r>
              <a:rPr b="1" lang="ru" sz="1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логан: «Открой талант своего ребенка!» </a:t>
            </a:r>
            <a:endParaRPr b="1" sz="15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Ценностное предложение: «Выявите уникальные таланты вашего ребенка с помощью увлекательной онлайн игры, которая развлекает и обучает. Начните путь к успешному будущему уже сегодня!</a:t>
            </a:r>
            <a:br>
              <a:rPr i="0" lang="ru" sz="12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i="0" sz="1200" u="none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91" name="Google Shape;291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61351" y="947025"/>
            <a:ext cx="3812649" cy="3812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45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297" name="Google Shape;297;p45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45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9" name="Google Shape;29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300" name="Google Shape;300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4" cy="381216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45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Бизнес-модель развития продукта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302" name="Google Shape;302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8" cy="46707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45"/>
          <p:cNvSpPr/>
          <p:nvPr/>
        </p:nvSpPr>
        <p:spPr>
          <a:xfrm>
            <a:off x="293757" y="1028260"/>
            <a:ext cx="6367500" cy="34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Бизнес-модель представляет из себя покупку потребителем доступа к прохождению онлайн-игры и получению результатов диагностики.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В дальнейшем планируется продажа подписки на усовершенствованную версию  игры с развивающими элементами для детей.</a:t>
            </a:r>
            <a:endParaRPr i="0" sz="1200" u="none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04" name="Google Shape;304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78400" y="2306200"/>
            <a:ext cx="4358850" cy="254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46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310" name="Google Shape;310;p46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46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2" name="Google Shape;312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313" name="Google Shape;313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4" cy="381216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46"/>
          <p:cNvSpPr txBox="1"/>
          <p:nvPr/>
        </p:nvSpPr>
        <p:spPr>
          <a:xfrm>
            <a:off x="0" y="-35523"/>
            <a:ext cx="6786336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Команда «Разработка онлайн-игры "Навигатор развития талантов"»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315" name="Google Shape;315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8" cy="467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8648" y="878064"/>
            <a:ext cx="1659897" cy="1569894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46"/>
          <p:cNvSpPr/>
          <p:nvPr/>
        </p:nvSpPr>
        <p:spPr>
          <a:xfrm>
            <a:off x="79904" y="4867953"/>
            <a:ext cx="177003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0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Бакаева И. А. – наставник </a:t>
            </a:r>
            <a:endParaRPr b="0" i="0" sz="1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18" name="Google Shape;318;p4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65325" y="3753408"/>
            <a:ext cx="1267123" cy="123765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46"/>
          <p:cNvSpPr/>
          <p:nvPr/>
        </p:nvSpPr>
        <p:spPr>
          <a:xfrm>
            <a:off x="7106771" y="2314957"/>
            <a:ext cx="1584230" cy="1354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Контакты команды: </a:t>
            </a:r>
            <a:r>
              <a:rPr b="0" i="0" lang="ru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https://pt.2035.university/project/sbs-2-z20-navigator-razvitia-talantov</a:t>
            </a:r>
            <a:endParaRPr b="0" i="0" sz="14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p46"/>
          <p:cNvPicPr preferRelativeResize="0"/>
          <p:nvPr/>
        </p:nvPicPr>
        <p:blipFill rotWithShape="1">
          <a:blip r:embed="rId9">
            <a:alphaModFix/>
          </a:blip>
          <a:srcRect b="0" l="0" r="0" t="23303"/>
          <a:stretch/>
        </p:blipFill>
        <p:spPr>
          <a:xfrm>
            <a:off x="2559865" y="982262"/>
            <a:ext cx="1255107" cy="1445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46"/>
          <p:cNvPicPr preferRelativeResize="0"/>
          <p:nvPr/>
        </p:nvPicPr>
        <p:blipFill rotWithShape="1">
          <a:blip r:embed="rId10">
            <a:alphaModFix/>
          </a:blip>
          <a:srcRect b="0" l="0" r="0" t="19939"/>
          <a:stretch/>
        </p:blipFill>
        <p:spPr>
          <a:xfrm>
            <a:off x="4321133" y="924352"/>
            <a:ext cx="1663395" cy="1864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6"/>
          <p:cNvPicPr preferRelativeResize="0"/>
          <p:nvPr/>
        </p:nvPicPr>
        <p:blipFill rotWithShape="1">
          <a:blip r:embed="rId11">
            <a:alphaModFix/>
          </a:blip>
          <a:srcRect b="0" l="0" r="0" t="19099"/>
          <a:stretch/>
        </p:blipFill>
        <p:spPr>
          <a:xfrm>
            <a:off x="407251" y="3081758"/>
            <a:ext cx="1442689" cy="1757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6"/>
          <p:cNvPicPr preferRelativeResize="0"/>
          <p:nvPr/>
        </p:nvPicPr>
        <p:blipFill rotWithShape="1">
          <a:blip r:embed="rId12">
            <a:alphaModFix/>
          </a:blip>
          <a:srcRect b="0" l="0" r="0" t="39640"/>
          <a:stretch/>
        </p:blipFill>
        <p:spPr>
          <a:xfrm>
            <a:off x="4363125" y="3237363"/>
            <a:ext cx="1754697" cy="1415137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6"/>
          <p:cNvSpPr/>
          <p:nvPr/>
        </p:nvSpPr>
        <p:spPr>
          <a:xfrm>
            <a:off x="76111" y="2406821"/>
            <a:ext cx="212426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0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Одноралова Светлана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0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лидер</a:t>
            </a:r>
            <a:endParaRPr/>
          </a:p>
        </p:txBody>
      </p:sp>
      <p:sp>
        <p:nvSpPr>
          <p:cNvPr id="325" name="Google Shape;325;p46"/>
          <p:cNvSpPr/>
          <p:nvPr/>
        </p:nvSpPr>
        <p:spPr>
          <a:xfrm>
            <a:off x="5486880" y="1418448"/>
            <a:ext cx="126188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0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Ребенок Валерия </a:t>
            </a:r>
            <a:endParaRPr b="0" i="0" sz="1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0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психолог </a:t>
            </a:r>
            <a:endParaRPr/>
          </a:p>
        </p:txBody>
      </p:sp>
      <p:sp>
        <p:nvSpPr>
          <p:cNvPr id="326" name="Google Shape;326;p46"/>
          <p:cNvSpPr/>
          <p:nvPr/>
        </p:nvSpPr>
        <p:spPr>
          <a:xfrm>
            <a:off x="2411783" y="2485100"/>
            <a:ext cx="146386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0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Голышкина Милана </a:t>
            </a:r>
            <a:endParaRPr b="0" i="0" sz="1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0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-  спикер</a:t>
            </a:r>
            <a:endParaRPr/>
          </a:p>
        </p:txBody>
      </p:sp>
      <p:sp>
        <p:nvSpPr>
          <p:cNvPr id="327" name="Google Shape;327;p46"/>
          <p:cNvSpPr/>
          <p:nvPr/>
        </p:nvSpPr>
        <p:spPr>
          <a:xfrm>
            <a:off x="2376286" y="4720875"/>
            <a:ext cx="141577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0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Филаретова Инесса </a:t>
            </a:r>
            <a:endParaRPr b="0" i="0" sz="1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0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критик</a:t>
            </a:r>
            <a:endParaRPr b="0" i="0" sz="1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28" name="Google Shape;328;p46"/>
          <p:cNvPicPr preferRelativeResize="0"/>
          <p:nvPr/>
        </p:nvPicPr>
        <p:blipFill rotWithShape="1">
          <a:blip r:embed="rId13">
            <a:alphaModFix/>
          </a:blip>
          <a:srcRect b="0" l="0" r="0" t="18051"/>
          <a:stretch/>
        </p:blipFill>
        <p:spPr>
          <a:xfrm>
            <a:off x="2133094" y="3168990"/>
            <a:ext cx="1893726" cy="15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6"/>
          <p:cNvSpPr/>
          <p:nvPr/>
        </p:nvSpPr>
        <p:spPr>
          <a:xfrm>
            <a:off x="4372275" y="4749223"/>
            <a:ext cx="194316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0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Шевченко Людмила </a:t>
            </a:r>
            <a:endParaRPr b="0" i="0" sz="1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0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-  креативный вдохновитель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47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335" name="Google Shape;335;p47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47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37" name="Google Shape;33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338" name="Google Shape;338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4" cy="381216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47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Команда «Название команды»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340" name="Google Shape;340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8" cy="46707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7"/>
          <p:cNvSpPr txBox="1"/>
          <p:nvPr/>
        </p:nvSpPr>
        <p:spPr>
          <a:xfrm>
            <a:off x="163500" y="556675"/>
            <a:ext cx="5409000" cy="34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200" u="sng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Какие компетенции команды помогут вам достигнуть цели проекта?</a:t>
            </a:r>
            <a:r>
              <a:rPr b="1" i="0" lang="ru" sz="1200" u="sng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b="1" i="0" sz="1200" u="sng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2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Команда проекта: 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1. Управление проектом: Опытный руководитель, который обеспечивает планирование, распределение задач и координацию команды. </a:t>
            </a:r>
            <a:endParaRPr b="1"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2. Разработка и программирование: Специалисты по разработке игр, обеспечивающие создание интерактивных и увлекательных игровых механик. </a:t>
            </a:r>
            <a:endParaRPr b="1"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3. Педагогический опыт: Эксперт в образовании, интегрирующий эффективные методы обучения и развития детей. </a:t>
            </a:r>
            <a:endParaRPr b="1"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4. Маркетинг и анализ данных: Маркетолог с опытом в сфере образовательных технологий, обеспечивающий продвижение продукта и понимание целевой аудитории. </a:t>
            </a:r>
            <a:endParaRPr b="1"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5. Дизайн и UX/UI: Дизайнер, создающий интуитивно понятный и привлекательный интерфейс для пользователей.</a:t>
            </a: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omfortaa"/>
              <a:buChar char="-"/>
            </a:pPr>
            <a:r>
              <a:t/>
            </a:r>
            <a:endParaRPr sz="1200">
              <a:solidFill>
                <a:srgbClr val="7F7F7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7F7F7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1" i="0" sz="105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1" i="0" sz="105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1" i="0" sz="105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47"/>
          <p:cNvSpPr txBox="1"/>
          <p:nvPr/>
        </p:nvSpPr>
        <p:spPr>
          <a:xfrm>
            <a:off x="6089175" y="749625"/>
            <a:ext cx="3000000" cy="4306800"/>
          </a:xfrm>
          <a:prstGeom prst="rect">
            <a:avLst/>
          </a:prstGeom>
          <a:noFill/>
          <a:ln cap="flat" cmpd="sng" w="28575">
            <a:solidFill>
              <a:srgbClr val="7E36B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Кто еще нужен в команду? 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921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fortaa"/>
              <a:buChar char="-"/>
            </a:pPr>
            <a:r>
              <a:rPr lang="ru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Разработчики онлайн-игр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fortaa"/>
              <a:buChar char="-"/>
            </a:pPr>
            <a:r>
              <a:rPr lang="ru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Психологи-педагоги, владеющие практическими инструментами диагностики и развития ребенка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fortaa"/>
              <a:buChar char="-"/>
            </a:pPr>
            <a:r>
              <a:rPr lang="ru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Маркетолог Компетенции: Опыт разработки и реализации маркетинговых стратегий, знание рынка образовательных технологий, навыки работы с инструментами аналитики и SMM, что позволит эффективно привлекать целевую аудиторию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fortaa"/>
              <a:buChar char="-"/>
            </a:pPr>
            <a:r>
              <a:rPr lang="ru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Дизайнер пользовательского интерфейса Компетенции: Опыт разработки интуитивно понятных интерфейсов для игр и приложений, знание принципов UX/UI дизайна, что поможет создать привлекательную и удобную платформу для детей и их родителей.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48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348" name="Google Shape;348;p48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48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50" name="Google Shape;35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351" name="Google Shape;351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4" cy="381216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48"/>
          <p:cNvSpPr txBox="1"/>
          <p:nvPr/>
        </p:nvSpPr>
        <p:spPr>
          <a:xfrm>
            <a:off x="307825" y="122482"/>
            <a:ext cx="6478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353" name="Google Shape;353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8" cy="46707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48"/>
          <p:cNvSpPr txBox="1"/>
          <p:nvPr/>
        </p:nvSpPr>
        <p:spPr>
          <a:xfrm>
            <a:off x="307825" y="734775"/>
            <a:ext cx="7788300" cy="3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На данный момент утверждена концепция онлайн-игры 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и заключена договоренность с центром развития “Навигатор” 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об апробации технологии на клиентах центра.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Создана страница проекта на платформе ВК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Сбор опросов и фокус-групп: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 Получение мнений родителей и педагогов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о потребностях и ожиданиях от образовательного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инструмента.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55" name="Google Shape;355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9825" y="1877525"/>
            <a:ext cx="2528050" cy="252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Google Shape;360;p49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361" name="Google Shape;361;p49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49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63" name="Google Shape;36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364" name="Google Shape;364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4" cy="381216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49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/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366" name="Google Shape;366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8" cy="46707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49"/>
          <p:cNvSpPr txBox="1"/>
          <p:nvPr/>
        </p:nvSpPr>
        <p:spPr>
          <a:xfrm>
            <a:off x="307825" y="1152475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b="0" i="0" lang="ru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Планы развития, потребности и предложения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2" name="Google Shape;372;p50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373" name="Google Shape;373;p50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50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75" name="Google Shape;375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376" name="Google Shape;376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4" cy="381216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50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378" name="Google Shape;378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8" cy="46707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50"/>
          <p:cNvSpPr/>
          <p:nvPr/>
        </p:nvSpPr>
        <p:spPr>
          <a:xfrm>
            <a:off x="842401" y="2367403"/>
            <a:ext cx="27813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300"/>
              <a:buFont typeface="Arial"/>
              <a:buNone/>
            </a:pPr>
            <a:r>
              <a:rPr b="0" i="0" lang="ru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Имя Фамилия</a:t>
            </a:r>
            <a:endParaRPr b="0" i="0" sz="16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Почта </a:t>
            </a:r>
            <a:endParaRPr b="0" i="0" sz="1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Телефон</a:t>
            </a:r>
            <a:endParaRPr b="0" i="0" sz="1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Ссылки на мессенджеры </a:t>
            </a:r>
            <a:endParaRPr b="0" i="0" sz="16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50"/>
          <p:cNvSpPr/>
          <p:nvPr/>
        </p:nvSpPr>
        <p:spPr>
          <a:xfrm>
            <a:off x="842401" y="1438715"/>
            <a:ext cx="714371" cy="714375"/>
          </a:xfrm>
          <a:prstGeom prst="ellipse">
            <a:avLst/>
          </a:prstGeom>
          <a:solidFill>
            <a:srgbClr val="C59EE2"/>
          </a:solidFill>
          <a:ln cap="flat" cmpd="sng" w="28575">
            <a:solidFill>
              <a:srgbClr val="7E36B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50"/>
          <p:cNvSpPr/>
          <p:nvPr/>
        </p:nvSpPr>
        <p:spPr>
          <a:xfrm>
            <a:off x="3623701" y="2367403"/>
            <a:ext cx="2137023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Ссылки на демо решения/ соц.сети </a:t>
            </a:r>
            <a:endParaRPr b="0" i="0" sz="16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50"/>
          <p:cNvSpPr/>
          <p:nvPr/>
        </p:nvSpPr>
        <p:spPr>
          <a:xfrm>
            <a:off x="3623701" y="1438715"/>
            <a:ext cx="714371" cy="714375"/>
          </a:xfrm>
          <a:prstGeom prst="roundRect">
            <a:avLst>
              <a:gd fmla="val 16667" name="adj"/>
            </a:avLst>
          </a:prstGeom>
          <a:solidFill>
            <a:srgbClr val="C59EE2"/>
          </a:solidFill>
          <a:ln cap="flat" cmpd="sng" w="28575">
            <a:solidFill>
              <a:srgbClr val="7E36B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Google Shape;387;p51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388" name="Google Shape;388;p51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51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90" name="Google Shape;39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0103" y="103783"/>
            <a:ext cx="679877" cy="452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символ&#10;&#10;Автоматически созданное описание" id="391" name="Google Shape;391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217" y="139623"/>
            <a:ext cx="422634" cy="381216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51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1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Шрифт, Графика, графический дизайн&#10;&#10;Автоматически созданное описание" id="393" name="Google Shape;393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112" y="96696"/>
            <a:ext cx="582898" cy="46707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51"/>
          <p:cNvSpPr txBox="1"/>
          <p:nvPr/>
        </p:nvSpPr>
        <p:spPr>
          <a:xfrm>
            <a:off x="1579752" y="3507146"/>
            <a:ext cx="6353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40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Готовы ответить на Ваши вопросы</a:t>
            </a:r>
            <a:endParaRPr i="0" sz="40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descr="Picture background" id="395" name="Google Shape;395;p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32712" y="230650"/>
            <a:ext cx="6678575" cy="3968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