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hPdd2dinNsT5KYyo4WfrWZwM2E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66" y="82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9" Type="http://schemas.openxmlformats.org/officeDocument/2006/relationships/image" Target="../media/image55.png"/><Relationship Id="rId21" Type="http://schemas.openxmlformats.org/officeDocument/2006/relationships/image" Target="../media/image37.png"/><Relationship Id="rId34" Type="http://schemas.openxmlformats.org/officeDocument/2006/relationships/image" Target="../media/image50.png"/><Relationship Id="rId42" Type="http://schemas.openxmlformats.org/officeDocument/2006/relationships/image" Target="../media/image58.png"/><Relationship Id="rId47" Type="http://schemas.openxmlformats.org/officeDocument/2006/relationships/image" Target="../media/image6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2.png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32" Type="http://schemas.openxmlformats.org/officeDocument/2006/relationships/image" Target="../media/image48.png"/><Relationship Id="rId37" Type="http://schemas.openxmlformats.org/officeDocument/2006/relationships/image" Target="../media/image53.png"/><Relationship Id="rId40" Type="http://schemas.openxmlformats.org/officeDocument/2006/relationships/image" Target="../media/image56.png"/><Relationship Id="rId45" Type="http://schemas.openxmlformats.org/officeDocument/2006/relationships/image" Target="../media/image61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36" Type="http://schemas.openxmlformats.org/officeDocument/2006/relationships/image" Target="../media/image52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31" Type="http://schemas.openxmlformats.org/officeDocument/2006/relationships/image" Target="../media/image47.png"/><Relationship Id="rId44" Type="http://schemas.openxmlformats.org/officeDocument/2006/relationships/image" Target="../media/image60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Relationship Id="rId30" Type="http://schemas.openxmlformats.org/officeDocument/2006/relationships/image" Target="../media/image46.png"/><Relationship Id="rId35" Type="http://schemas.openxmlformats.org/officeDocument/2006/relationships/image" Target="../media/image51.png"/><Relationship Id="rId43" Type="http://schemas.openxmlformats.org/officeDocument/2006/relationships/image" Target="../media/image59.png"/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33" Type="http://schemas.openxmlformats.org/officeDocument/2006/relationships/image" Target="../media/image49.png"/><Relationship Id="rId38" Type="http://schemas.openxmlformats.org/officeDocument/2006/relationships/image" Target="../media/image54.png"/><Relationship Id="rId46" Type="http://schemas.openxmlformats.org/officeDocument/2006/relationships/image" Target="../media/image62.png"/><Relationship Id="rId20" Type="http://schemas.openxmlformats.org/officeDocument/2006/relationships/image" Target="../media/image36.png"/><Relationship Id="rId41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800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 dirty="0"/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3638" b="1">
                <a:solidFill>
                  <a:schemeClr val="lt1"/>
                </a:solidFill>
              </a:rPr>
              <a:t>Онлайн-школа по приготовлению блюд кавказской кухни</a:t>
            </a:r>
            <a:r>
              <a:rPr lang="ru-RU" sz="36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dirty="0"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40" y="1052736"/>
            <a:ext cx="10992600" cy="54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Актуальность проекта онлайн-школы по приготовлению блюд кавказской кухни подтверждается следующими трендами: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1. Глобальная доступность: В современном мире стремительные изменения в ритме жизни, возможность жить в разных частях света или даже просто отсутствие времени могут затруднять доступ к традиционным урокам приготовления кавказских блюд. Онлайн-школа может стать решением, позволяя ученикам из различных регионов мира изучать эту кухню без границ.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2. Сохранение культурного наследия: Кавказская кухня богата традициями и историей. Онлайн-школа может помочь сохранить и передать уникальные рецепты, методы приготовления и культурные особенности этой кухни новым поколениям в разных уголках мира.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3. Удобство и гибкость: Онлайн-уроки позволяют учащимся готовить в удобное для них время, прокручивать видеоуроки в своем темпе и даже повторять их, если что-то осталось непонятным. Это огромное преимущество перед традиционными уроками в стационарных школах.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4. Разнообразие компетенций: Онлайн-школа может предложить больше, чем просто приготовление блюд. Она включает в себя уроки по выбору продуктов, их подготовке, различные методы приготовления, а также контекст и значимость тех или иных блюд в культуре кавказского региона.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5. Сообщество и общение: Онлайн-школа предлагает студентам возможность общения между собой, возможность обсуждать рецепты, делиться опытом и даже устраивать совместные кулинарные челленджи, что создает ощущение общности и поддержки.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Таким образом, онлайн-школа по приготовлению блюд кавказской кухни представляет собой универсальный, доступный и захватывающий способ познания и погружения в эту удивительную культуру питания.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360040" y="1052736"/>
            <a:ext cx="10992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Нашей целевой аудиторией являются </a:t>
            </a: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женщины от 18-35, доход от 30000 рублей, проживающие на территории РФ, домохозяйки, обучающиеся на заочном отделении, которые интересуются курсами для семьи, для трудоустройства, для себя.</a:t>
            </a: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013353-5AE2-85E1-3F06-3F8706ADF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0" y="2151016"/>
            <a:ext cx="5232887" cy="29434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34F0DD-56C7-6CAC-E2EF-7A5E22A89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340" y="2795452"/>
            <a:ext cx="5465113" cy="30741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360050" y="1052681"/>
            <a:ext cx="109926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По результатам опроса были выявлены нижеперечисленные проблемы: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Сложность в поиске курсов, где предоставлена информация по правильной технологии приготовления блюд кавказской кухни,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 Высокая стоимость курсов/мастер-классов по приготовлению блюд кавказской кухни,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В предложенных курсах нет градации для новичков и опытных кулинаров,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Отсутствие поддержки кураторов к кому можно обратиться по разным вопросам,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В материалах мастер-классов отсутствует пошаговый алгоритм приготовления блюд.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1" name="Google Shape;151;p5"/>
          <p:cNvSpPr txBox="1"/>
          <p:nvPr/>
        </p:nvSpPr>
        <p:spPr>
          <a:xfrm>
            <a:off x="360040" y="1461059"/>
            <a:ext cx="10992600" cy="27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>
                <a:solidFill>
                  <a:schemeClr val="dk1"/>
                </a:solidFill>
                <a:highlight>
                  <a:srgbClr val="FFFFFF"/>
                </a:highlight>
              </a:rPr>
              <a:t>Онлайн-школа по приготовлению блюд кавказской кухни.</a:t>
            </a:r>
            <a:endParaRPr sz="13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highlight>
                  <a:srgbClr val="FFFFFF"/>
                </a:highlight>
              </a:rPr>
              <a:t>Наша платформа уникальна тем, что мы предлагаем обучить готовке кавказской кухни за короткий срок, а также на протяжении всего обучения вам будут помогать наши наставники.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/>
              <a:t>Функционал сайта:</a:t>
            </a:r>
            <a:endParaRPr sz="1300" b="1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200"/>
              <a:t>Описание блюд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200"/>
              <a:t>Стоимость доступных курсов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200"/>
              <a:t>Видео-ролики(часть урока на курсе)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200"/>
              <a:t>Отзывы от участников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200"/>
              <a:t>Пример сертификата об окончании курса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200"/>
              <a:t>Онлайн-поддержка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200"/>
              <a:t>Архив уроков</a:t>
            </a:r>
            <a:endParaRPr sz="12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57" name="Google Shape;157;p6"/>
          <p:cNvSpPr txBox="1"/>
          <p:nvPr/>
        </p:nvSpPr>
        <p:spPr>
          <a:xfrm>
            <a:off x="360040" y="1052736"/>
            <a:ext cx="10992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Наша школа предлагает вам возможность научиться готовить аутентичные и вкусные блюда, которые являются визитной карточкой кавказской культуры. У нас вы найдете широкий спектр курсов, от начинающих до профессиональных, а также множество рецептов и советов от наших опытных поваров. Мы стремимся донести к вам не только технику готовки, но и знания о культурных особенностях и истории кавказской кухни.</a:t>
            </a: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F5A695-EA6D-8209-D5AD-8CDF8E8A3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697" y="2227675"/>
            <a:ext cx="5221877" cy="3481251"/>
          </a:xfrm>
          <a:prstGeom prst="rect">
            <a:avLst/>
          </a:prstGeom>
          <a:ln w="190500" cap="sq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E7BD21-4AE1-0DE6-CE33-9E26C8C66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97" y="2757264"/>
            <a:ext cx="4572000" cy="3048000"/>
          </a:xfrm>
          <a:prstGeom prst="rect">
            <a:avLst/>
          </a:prstGeom>
          <a:ln w="190500" cap="sq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71EBDB-5608-EEC1-5651-95F892BDB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00" y="1051774"/>
            <a:ext cx="3193546" cy="51685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3ECCC3-9E67-7F9B-DB20-9A555AE18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728" y="532823"/>
            <a:ext cx="2927670" cy="58462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79FDF3-7AD2-C093-C344-BDB4921E5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5480" y="261257"/>
            <a:ext cx="3315069" cy="61787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68" name="Google Shape;168;p8"/>
          <p:cNvGrpSpPr/>
          <p:nvPr/>
        </p:nvGrpSpPr>
        <p:grpSpPr>
          <a:xfrm>
            <a:off x="360035" y="872188"/>
            <a:ext cx="10992569" cy="5653156"/>
            <a:chOff x="2050009" y="1920875"/>
            <a:chExt cx="16156504" cy="8382000"/>
          </a:xfrm>
        </p:grpSpPr>
        <p:grpSp>
          <p:nvGrpSpPr>
            <p:cNvPr id="169" name="Google Shape;169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70" name="Google Shape;170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9" name="Google Shape;179;p8"/>
            <p:cNvSpPr txBox="1"/>
            <p:nvPr/>
          </p:nvSpPr>
          <p:spPr>
            <a:xfrm>
              <a:off x="2050009" y="2073302"/>
              <a:ext cx="2894700" cy="616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highlight>
                    <a:srgbClr val="FFFFFF"/>
                  </a:highlight>
                </a:rPr>
                <a:t>Поиск курсов, где присутствует информация по правильной технологии приготовления блюд кавказской кухни, Дорогостоящий курс, Не нравится предложенная информация, Отсутствие поддержки, Материал непонятен.</a:t>
              </a:r>
              <a:endParaRPr sz="230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8"/>
            <p:cNvSpPr txBox="1"/>
            <p:nvPr/>
          </p:nvSpPr>
          <p:spPr>
            <a:xfrm>
              <a:off x="4945614" y="2041304"/>
              <a:ext cx="3807900" cy="349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Онлайн-школа по приготовлению блюд кавказской кухни.</a:t>
              </a:r>
              <a:endParaRPr sz="13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Наша платформа уникальна тем, что мы предлагаем обучить готовке кавказской кухни за короткий срок, а также на протяжении всего обучения вам будут помогать наши наставники. 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8"/>
            <p:cNvSpPr txBox="1"/>
            <p:nvPr/>
          </p:nvSpPr>
          <p:spPr>
            <a:xfrm>
              <a:off x="4951171" y="5421593"/>
              <a:ext cx="3729300" cy="219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Выручка от онлайн-школы, количество активных, зарегистрированных  участников,процент успешно завершивших курсы, уровень удовлетворенности учеников.</a:t>
              </a:r>
              <a:endParaRPr sz="180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8755623" y="2044782"/>
              <a:ext cx="2892600" cy="668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300">
                  <a:solidFill>
                    <a:schemeClr val="dk1"/>
                  </a:solidFill>
                </a:rPr>
                <a:t>Наша школа предлагает вам возможность научиться готовить аутентичные и вкусные блюда, которые являются визитной карточкой кавказской культуры. У нас вы найдете широкий спектр курсов, от начинающих до профессиональных, а также множество рецептов и советов от наших опытных поваров. </a:t>
              </a:r>
              <a:endParaRPr sz="1300">
                <a:solidFill>
                  <a:schemeClr val="dk1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11728449" y="2073276"/>
              <a:ext cx="3013500" cy="27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300">
                  <a:solidFill>
                    <a:schemeClr val="dk1"/>
                  </a:solidFill>
                  <a:highlight>
                    <a:srgbClr val="FFFFFF"/>
                  </a:highlight>
                </a:rPr>
                <a:t>Уникальная методология обучения и наличие наставников, а также вас обучают первоклассные кулинары с Кавказа.</a:t>
              </a:r>
              <a:endParaRPr sz="190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8"/>
            <p:cNvSpPr txBox="1"/>
            <p:nvPr/>
          </p:nvSpPr>
          <p:spPr>
            <a:xfrm>
              <a:off x="11652249" y="5341419"/>
              <a:ext cx="3089700" cy="260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Реклама в соц.сетях, на сайтах, а также у блогеров, распространить информацию через знакомых, партнерские программы.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14852650" y="1997075"/>
              <a:ext cx="2590800" cy="575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highlight>
                    <a:srgbClr val="FFFFFF"/>
                  </a:highlight>
                </a:rPr>
                <a:t>Женщины (от 18-35, доход от 30000 рублей, проживающие на территории РФ), домохозяйки, обучаются на заочном отделении, которые интересуются курсами для семьи, для трудоустройства, для себя.</a:t>
              </a:r>
              <a:endPara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2052085" y="8235620"/>
              <a:ext cx="8077200" cy="93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7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10129313" y="8380637"/>
              <a:ext cx="8077200" cy="191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Фиксированная стоимость за покупку - единоразовая оплата при покупке продукта.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Курс ускоренный интенсив: 10000 рублей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Курс для начинающих: 12000 рублей 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  <a:highlight>
                    <a:srgbClr val="FFFFFF"/>
                  </a:highlight>
                </a:rPr>
                <a:t>Курс для продвинутых: 15000 рублей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8"/>
          <p:cNvSpPr txBox="1"/>
          <p:nvPr/>
        </p:nvSpPr>
        <p:spPr>
          <a:xfrm>
            <a:off x="360075" y="5336675"/>
            <a:ext cx="2915100" cy="10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solidFill>
                  <a:schemeClr val="dk1"/>
                </a:solidFill>
              </a:rPr>
              <a:t>Затраты на разработку:</a:t>
            </a:r>
            <a:endParaRPr sz="10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создание сайта         10 000 рублей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solidFill>
                  <a:schemeClr val="dk1"/>
                </a:solidFill>
              </a:rPr>
              <a:t>Постоянные затраты: 420000 рублей </a:t>
            </a:r>
            <a:endParaRPr sz="10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зарплата повару 180000 рублей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зарплата наставнику 84000 рублей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оплата зум 36000 рублей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расходные материалы 84000 рублей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коммунальные расходы 36000 рублей 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8"/>
          <p:cNvSpPr txBox="1"/>
          <p:nvPr/>
        </p:nvSpPr>
        <p:spPr>
          <a:xfrm>
            <a:off x="3181700" y="5153375"/>
            <a:ext cx="2633700" cy="10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1">
                <a:solidFill>
                  <a:schemeClr val="dk1"/>
                </a:solidFill>
              </a:rPr>
              <a:t>Переменные затраты: 227680 рублей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Налоги 132480 рублей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реклама 40000 рублей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эквайринг 55200 рублей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1">
                <a:solidFill>
                  <a:schemeClr val="dk1"/>
                </a:solidFill>
              </a:rPr>
              <a:t>Прибыль проекта за 12 месяцев: 1550320 рублей </a:t>
            </a: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1">
                <a:solidFill>
                  <a:schemeClr val="dk1"/>
                </a:solidFill>
              </a:rPr>
              <a:t>Точка безубыточности: 2 месяца 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195" name="Google Shape;195;p9"/>
          <p:cNvSpPr txBox="1"/>
          <p:nvPr/>
        </p:nvSpPr>
        <p:spPr>
          <a:xfrm>
            <a:off x="360040" y="1052736"/>
            <a:ext cx="1099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"/>
          <p:cNvSpPr txBox="1"/>
          <p:nvPr/>
        </p:nvSpPr>
        <p:spPr>
          <a:xfrm>
            <a:off x="726022" y="1199926"/>
            <a:ext cx="7740300" cy="517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</a:rPr>
              <a:t>Затраты на разработку:</a:t>
            </a: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создание сайта         10 000 рублей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</a:rPr>
              <a:t>Постоянные затраты: 420000 рублей </a:t>
            </a: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зарплата повару 180000 рублей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зарплата наставнику 84000 рублей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оплата зум 36000 рублей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расходные материалы 84000 рублей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коммунальные расходы 36000 рублей 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</a:rPr>
              <a:t>Переменные затраты: 227680 рублей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налоги 132480 рублей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реклама 40000 рублей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</a:rPr>
              <a:t>эквайринг 55200 рублей 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</a:rPr>
              <a:t>Прибыль проекта за 12 месяцев: 1550320 рублей </a:t>
            </a: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</a:rPr>
              <a:t>Точка безубыточности: 2 месяца</a:t>
            </a:r>
            <a:endParaRPr sz="18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02" name="Google Shape;202;p10"/>
          <p:cNvSpPr txBox="1"/>
          <p:nvPr/>
        </p:nvSpPr>
        <p:spPr>
          <a:xfrm>
            <a:off x="360040" y="1052736"/>
            <a:ext cx="109926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Алиева Мадина </a:t>
            </a:r>
            <a:endParaRPr sz="20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Баракаева Саида</a:t>
            </a:r>
            <a:endParaRPr sz="20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Бегов Исмаил</a:t>
            </a:r>
            <a:endParaRPr sz="20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Кубанова Малика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7914EB9-6FE4-E7E2-ECA4-02B53B150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327614"/>
            <a:ext cx="9144000" cy="1655766"/>
          </a:xfrm>
        </p:spPr>
        <p:txBody>
          <a:bodyPr/>
          <a:lstStyle/>
          <a:p>
            <a:r>
              <a:rPr lang="ru-RU" dirty="0"/>
              <a:t>По этому </a:t>
            </a:r>
            <a:r>
              <a:rPr lang="en-US" dirty="0"/>
              <a:t>QR-</a:t>
            </a:r>
            <a:r>
              <a:rPr lang="ru-RU" dirty="0"/>
              <a:t>коду вы можете перейти на сайт онлайн-школы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D701A3-396E-EB8D-0D3C-9EB36306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288" y="1027610"/>
            <a:ext cx="4855424" cy="510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50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sz="4800" b="1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1"/>
          <p:cNvSpPr txBox="1"/>
          <p:nvPr/>
        </p:nvSpPr>
        <p:spPr>
          <a:xfrm>
            <a:off x="360040" y="1052736"/>
            <a:ext cx="10992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Если возникнут вопросы, обращайтесь по номеру: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89604012385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927</Words>
  <Application>Microsoft Office PowerPoint</Application>
  <PresentationFormat>Широкоэкранный</PresentationFormat>
  <Paragraphs>107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саида баракаева</cp:lastModifiedBy>
  <cp:revision>1</cp:revision>
  <dcterms:created xsi:type="dcterms:W3CDTF">2023-10-22T07:00:01Z</dcterms:created>
  <dcterms:modified xsi:type="dcterms:W3CDTF">2023-11-25T19:52:58Z</dcterms:modified>
</cp:coreProperties>
</file>