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62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86" r:id="rId7"/>
    <p:sldId id="260" r:id="rId8"/>
    <p:sldId id="261" r:id="rId9"/>
    <p:sldId id="262" r:id="rId10"/>
    <p:sldId id="263" r:id="rId11"/>
    <p:sldId id="264" r:id="rId12"/>
    <p:sldId id="265" r:id="rId13"/>
    <p:sldId id="283" r:id="rId14"/>
    <p:sldId id="285" r:id="rId15"/>
    <p:sldId id="266" r:id="rId16"/>
    <p:sldId id="267" r:id="rId17"/>
    <p:sldId id="268" r:id="rId18"/>
  </p:sldIdLst>
  <p:sldSz cx="14630400" cy="8229600"/>
  <p:notesSz cx="8229600" cy="146304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Helvetica" panose="020B0604020202020204" pitchFamily="34" charset="0"/>
      <p:regular r:id="rId26"/>
      <p:bold r:id="rId27"/>
      <p:italic r:id="rId28"/>
      <p:boldItalic r:id="rId29"/>
    </p:embeddedFont>
    <p:embeddedFont>
      <p:font typeface="Quattrocento" panose="020B0604020202020204" charset="0"/>
      <p:regular r:id="rId3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GOR KOBERNIGER" initials="EK" lastIdx="3" clrIdx="0">
    <p:extLst>
      <p:ext uri="{19B8F6BF-5375-455C-9EA6-DF929625EA0E}">
        <p15:presenceInfo xmlns:p15="http://schemas.microsoft.com/office/powerpoint/2012/main" userId="6029a68cb55d8b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EE7"/>
    <a:srgbClr val="FFD9BE"/>
    <a:srgbClr val="123332"/>
    <a:srgbClr val="AA9E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86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388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-21266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1C737A3-3F16-83A2-8455-5E104A571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2F9087B-D0A8-C57D-5BDC-73F6125F0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CF4880-00D3-0D6B-1272-16C59F389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738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828800" y="1346835"/>
            <a:ext cx="10972800" cy="2865121"/>
          </a:xfrm>
          <a:prstGeom prst="rect">
            <a:avLst/>
          </a:prstGeom>
        </p:spPr>
        <p:txBody>
          <a:bodyPr anchor="b"/>
          <a:lstStyle>
            <a:lvl1pPr algn="ctr">
              <a:defRPr sz="72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828800" y="4322445"/>
            <a:ext cx="10972800" cy="1986919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880"/>
            </a:lvl1pPr>
            <a:lvl2pPr marL="0" indent="0" algn="ctr">
              <a:buSzTx/>
              <a:buFontTx/>
              <a:buNone/>
              <a:defRPr sz="2880"/>
            </a:lvl2pPr>
            <a:lvl3pPr marL="0" indent="0" algn="ctr">
              <a:buSzTx/>
              <a:buFontTx/>
              <a:buNone/>
              <a:defRPr sz="2880"/>
            </a:lvl3pPr>
            <a:lvl4pPr marL="0" indent="0" algn="ctr">
              <a:buSzTx/>
              <a:buFontTx/>
              <a:buNone/>
              <a:defRPr sz="2880"/>
            </a:lvl4pPr>
            <a:lvl5pPr marL="0" indent="0" algn="ctr">
              <a:buSzTx/>
              <a:buFontTx/>
              <a:buNone/>
              <a:defRPr sz="288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9744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 bwMode="auto">
          <a:xfrm>
            <a:off x="6579871" y="1"/>
            <a:ext cx="8050530" cy="824788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54862" tIns="54862" rIns="54862" bIns="54862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 sz="2160"/>
          </a:p>
        </p:txBody>
      </p:sp>
      <p:sp>
        <p:nvSpPr>
          <p:cNvPr id="60" name="Текст 2"/>
          <p:cNvSpPr txBox="1"/>
          <p:nvPr/>
        </p:nvSpPr>
        <p:spPr bwMode="auto">
          <a:xfrm>
            <a:off x="679305" y="1789970"/>
            <a:ext cx="4528850" cy="1883589"/>
          </a:xfrm>
          <a:prstGeom prst="rect">
            <a:avLst/>
          </a:prstGeom>
          <a:ln w="12700">
            <a:miter lim="400000"/>
          </a:ln>
        </p:spPr>
        <p:txBody>
          <a:bodyPr lIns="54862" tIns="54862" rIns="54862" bIns="54862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sz="5760"/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195533" y="-30909"/>
            <a:ext cx="2587337" cy="1455376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 bwMode="auto">
          <a:xfrm>
            <a:off x="7499894" y="78883"/>
            <a:ext cx="911754" cy="2326787"/>
          </a:xfrm>
          <a:prstGeom prst="rect">
            <a:avLst/>
          </a:prstGeom>
          <a:ln w="12700">
            <a:miter lim="400000"/>
          </a:ln>
        </p:spPr>
        <p:txBody>
          <a:bodyPr lIns="54862" tIns="54862" rIns="54862" bIns="54862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sz="14400"/>
              <a:t>1</a:t>
            </a:r>
          </a:p>
        </p:txBody>
      </p:sp>
      <p:sp>
        <p:nvSpPr>
          <p:cNvPr id="63" name="Текст 2"/>
          <p:cNvSpPr txBox="1"/>
          <p:nvPr/>
        </p:nvSpPr>
        <p:spPr bwMode="auto">
          <a:xfrm>
            <a:off x="7370062" y="3604070"/>
            <a:ext cx="911754" cy="2326787"/>
          </a:xfrm>
          <a:prstGeom prst="rect">
            <a:avLst/>
          </a:prstGeom>
          <a:ln w="12700">
            <a:miter lim="400000"/>
          </a:ln>
        </p:spPr>
        <p:txBody>
          <a:bodyPr lIns="54862" tIns="54862" rIns="54862" bIns="54862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sz="14400"/>
              <a:t>3</a:t>
            </a:r>
          </a:p>
        </p:txBody>
      </p:sp>
      <p:sp>
        <p:nvSpPr>
          <p:cNvPr id="64" name="Текст 2"/>
          <p:cNvSpPr txBox="1"/>
          <p:nvPr/>
        </p:nvSpPr>
        <p:spPr bwMode="auto">
          <a:xfrm>
            <a:off x="11183669" y="1756984"/>
            <a:ext cx="911753" cy="2326787"/>
          </a:xfrm>
          <a:prstGeom prst="rect">
            <a:avLst/>
          </a:prstGeom>
          <a:ln w="12700">
            <a:miter lim="400000"/>
          </a:ln>
        </p:spPr>
        <p:txBody>
          <a:bodyPr lIns="54862" tIns="54862" rIns="54862" bIns="54862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sz="14400"/>
              <a:t>2</a:t>
            </a:r>
          </a:p>
        </p:txBody>
      </p:sp>
      <p:sp>
        <p:nvSpPr>
          <p:cNvPr id="65" name="Текст 2"/>
          <p:cNvSpPr txBox="1"/>
          <p:nvPr/>
        </p:nvSpPr>
        <p:spPr bwMode="auto">
          <a:xfrm>
            <a:off x="11799028" y="4712184"/>
            <a:ext cx="911753" cy="2326787"/>
          </a:xfrm>
          <a:prstGeom prst="rect">
            <a:avLst/>
          </a:prstGeom>
          <a:ln w="12700">
            <a:miter lim="400000"/>
          </a:ln>
        </p:spPr>
        <p:txBody>
          <a:bodyPr lIns="54862" tIns="54862" rIns="54862" bIns="54862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sz="14400"/>
              <a:t>4</a:t>
            </a:r>
          </a:p>
        </p:txBody>
      </p:sp>
      <p:sp>
        <p:nvSpPr>
          <p:cNvPr id="66" name="Текст 2"/>
          <p:cNvSpPr txBox="1"/>
          <p:nvPr/>
        </p:nvSpPr>
        <p:spPr bwMode="auto">
          <a:xfrm>
            <a:off x="7448871" y="5686268"/>
            <a:ext cx="1878013" cy="997192"/>
          </a:xfrm>
          <a:prstGeom prst="rect">
            <a:avLst/>
          </a:prstGeom>
          <a:ln w="12700">
            <a:miter lim="400000"/>
          </a:ln>
        </p:spPr>
        <p:txBody>
          <a:bodyPr lIns="54862" tIns="54862" rIns="54862" bIns="54862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rPr sz="1920"/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 bwMode="auto">
          <a:xfrm>
            <a:off x="7556855" y="2083531"/>
            <a:ext cx="1878014" cy="997192"/>
          </a:xfrm>
          <a:prstGeom prst="rect">
            <a:avLst/>
          </a:prstGeom>
          <a:ln w="12700">
            <a:miter lim="400000"/>
          </a:ln>
        </p:spPr>
        <p:txBody>
          <a:bodyPr lIns="54862" tIns="54862" rIns="54862" bIns="54862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rPr sz="1920"/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 bwMode="auto">
          <a:xfrm>
            <a:off x="11223764" y="3784317"/>
            <a:ext cx="1878013" cy="997192"/>
          </a:xfrm>
          <a:prstGeom prst="rect">
            <a:avLst/>
          </a:prstGeom>
          <a:ln w="12700">
            <a:miter lim="400000"/>
          </a:ln>
        </p:spPr>
        <p:txBody>
          <a:bodyPr lIns="54862" tIns="54862" rIns="54862" bIns="54862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rPr sz="1920"/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 bwMode="auto">
          <a:xfrm>
            <a:off x="11881532" y="6737519"/>
            <a:ext cx="1878013" cy="997192"/>
          </a:xfrm>
          <a:prstGeom prst="rect">
            <a:avLst/>
          </a:prstGeom>
          <a:ln w="12700">
            <a:miter lim="400000"/>
          </a:ln>
        </p:spPr>
        <p:txBody>
          <a:bodyPr lIns="54862" tIns="54862" rIns="54862" bIns="54862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rPr sz="1920"/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 bwMode="auto">
          <a:xfrm>
            <a:off x="11374620" y="-11623"/>
            <a:ext cx="2229160" cy="159155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2" tIns="54862" rIns="54862" bIns="54862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 sz="2160"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195533" y="-30909"/>
            <a:ext cx="2587337" cy="14553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 bwMode="auto">
          <a:xfrm>
            <a:off x="740147" y="7482452"/>
            <a:ext cx="802890" cy="750449"/>
            <a:chOff x="-1" y="-2"/>
            <a:chExt cx="669073" cy="625373"/>
          </a:xfrm>
        </p:grpSpPr>
        <p:sp>
          <p:nvSpPr>
            <p:cNvPr id="7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 sz="2160"/>
            </a:p>
          </p:txBody>
        </p:sp>
        <p:sp>
          <p:nvSpPr>
            <p:cNvPr id="73" name="6"/>
            <p:cNvSpPr txBox="1"/>
            <p:nvPr/>
          </p:nvSpPr>
          <p:spPr bwMode="auto">
            <a:xfrm>
              <a:off x="45720" y="135710"/>
              <a:ext cx="577629" cy="3539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 sz="2160"/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 bwMode="auto">
          <a:xfrm>
            <a:off x="755310" y="-2941"/>
            <a:ext cx="3276112" cy="608212"/>
            <a:chOff x="-2" y="-2"/>
            <a:chExt cx="2730092" cy="506841"/>
          </a:xfrm>
        </p:grpSpPr>
        <p:sp>
          <p:nvSpPr>
            <p:cNvPr id="7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 sz="2160"/>
            </a:p>
          </p:txBody>
        </p:sp>
        <p:sp>
          <p:nvSpPr>
            <p:cNvPr id="76" name="НАЗВАНИЕ РАЗДЕЛА"/>
            <p:cNvSpPr txBox="1"/>
            <p:nvPr/>
          </p:nvSpPr>
          <p:spPr bwMode="auto">
            <a:xfrm>
              <a:off x="45720" y="76446"/>
              <a:ext cx="2638651" cy="3539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rPr sz="2160"/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 bwMode="auto">
          <a:xfrm>
            <a:off x="730983" y="3826062"/>
            <a:ext cx="5738629" cy="2474520"/>
          </a:xfrm>
          <a:prstGeom prst="rect">
            <a:avLst/>
          </a:prstGeom>
          <a:ln w="12700">
            <a:miter lim="400000"/>
          </a:ln>
        </p:spPr>
        <p:txBody>
          <a:bodyPr lIns="54862" tIns="54862" rIns="54862" bIns="54862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sz="1920"/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sz="1920"/>
              <a:t>к ответу! </a:t>
            </a:r>
            <a:endParaRPr sz="144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sz="1920"/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sz="1920"/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 bwMode="auto">
          <a:xfrm>
            <a:off x="8534399" y="1424463"/>
            <a:ext cx="2594417" cy="15887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54862" tIns="54862" rIns="54862" bIns="54862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 sz="2160"/>
          </a:p>
        </p:txBody>
      </p:sp>
      <p:sp>
        <p:nvSpPr>
          <p:cNvPr id="80" name="Соединительная линия уступом 26"/>
          <p:cNvSpPr/>
          <p:nvPr/>
        </p:nvSpPr>
        <p:spPr bwMode="auto">
          <a:xfrm rot="10800000" flipV="1">
            <a:off x="8757919" y="3454397"/>
            <a:ext cx="2194566" cy="1280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54862" tIns="54862" rIns="54862" bIns="54862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 sz="2160"/>
          </a:p>
        </p:txBody>
      </p:sp>
      <p:sp>
        <p:nvSpPr>
          <p:cNvPr id="81" name="Соединительная линия уступом 29"/>
          <p:cNvSpPr/>
          <p:nvPr/>
        </p:nvSpPr>
        <p:spPr bwMode="auto">
          <a:xfrm>
            <a:off x="8757919" y="5216428"/>
            <a:ext cx="2783840" cy="987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54862" tIns="54862" rIns="54862" bIns="54862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 sz="2160"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0372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 bwMode="auto">
          <a:xfrm>
            <a:off x="597982" y="1832360"/>
            <a:ext cx="11148413" cy="1857376"/>
          </a:xfrm>
          <a:prstGeom prst="rect">
            <a:avLst/>
          </a:prstGeom>
          <a:ln w="12700">
            <a:miter lim="400000"/>
          </a:ln>
        </p:spPr>
        <p:txBody>
          <a:bodyPr lIns="54862" tIns="54862" rIns="54862" bIns="54862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sz="8640"/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8645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 bwMode="auto">
          <a:xfrm>
            <a:off x="11374620" y="-11623"/>
            <a:ext cx="2229160" cy="159155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54862" tIns="54862" rIns="54862" bIns="54862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 sz="2160"/>
          </a:p>
        </p:txBody>
      </p:sp>
      <p:sp>
        <p:nvSpPr>
          <p:cNvPr id="105" name="Текст 2"/>
          <p:cNvSpPr txBox="1"/>
          <p:nvPr/>
        </p:nvSpPr>
        <p:spPr bwMode="auto">
          <a:xfrm>
            <a:off x="648611" y="925868"/>
            <a:ext cx="7822721" cy="997192"/>
          </a:xfrm>
          <a:prstGeom prst="rect">
            <a:avLst/>
          </a:prstGeom>
          <a:ln w="12700">
            <a:miter lim="400000"/>
          </a:ln>
        </p:spPr>
        <p:txBody>
          <a:bodyPr lIns="54862" tIns="54862" rIns="54862" bIns="54862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sz="5760"/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195533" y="-30909"/>
            <a:ext cx="2587337" cy="1455376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>
            <a:graphicFrameLocks/>
          </p:cNvGraphicFramePr>
          <p:nvPr/>
        </p:nvGraphicFramePr>
        <p:xfrm>
          <a:off x="748665" y="1960703"/>
          <a:ext cx="12855103" cy="5267520"/>
        </p:xfrm>
        <a:graphic>
          <a:graphicData uri="http://schemas.openxmlformats.org/drawingml/2006/table">
            <a:tbl>
              <a:tblPr firstRow="1"/>
              <a:tblGrid>
                <a:gridCol w="2142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2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25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25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25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425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7792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FFFF"/>
                      </a:solidFill>
                    </a:lnL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92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92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92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92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792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sz="1900"/>
                    </a:p>
                  </a:txBody>
                  <a:tcPr marL="48611" marR="48611" marT="48611" marB="48611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 bwMode="auto">
          <a:xfrm>
            <a:off x="11386358" y="7388861"/>
            <a:ext cx="2811820" cy="846187"/>
            <a:chOff x="-2" y="-2"/>
            <a:chExt cx="2343182" cy="705155"/>
          </a:xfrm>
        </p:grpSpPr>
        <p:sp>
          <p:nvSpPr>
            <p:cNvPr id="108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 sz="2160"/>
            </a:p>
          </p:txBody>
        </p:sp>
        <p:sp>
          <p:nvSpPr>
            <p:cNvPr id="109" name="НАЗВАНИЕ ДОКЛАДА"/>
            <p:cNvSpPr txBox="1"/>
            <p:nvPr/>
          </p:nvSpPr>
          <p:spPr bwMode="auto">
            <a:xfrm>
              <a:off x="45719" y="190991"/>
              <a:ext cx="2251741" cy="3231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rPr sz="1920"/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 bwMode="auto">
          <a:xfrm>
            <a:off x="740147" y="7482452"/>
            <a:ext cx="802890" cy="750449"/>
            <a:chOff x="-1" y="-2"/>
            <a:chExt cx="669073" cy="625373"/>
          </a:xfrm>
        </p:grpSpPr>
        <p:sp>
          <p:nvSpPr>
            <p:cNvPr id="111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 sz="2160"/>
            </a:p>
          </p:txBody>
        </p:sp>
        <p:sp>
          <p:nvSpPr>
            <p:cNvPr id="112" name="4"/>
            <p:cNvSpPr txBox="1"/>
            <p:nvPr/>
          </p:nvSpPr>
          <p:spPr bwMode="auto">
            <a:xfrm>
              <a:off x="45720" y="135710"/>
              <a:ext cx="577629" cy="3539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 sz="2160"/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 bwMode="auto">
          <a:xfrm>
            <a:off x="755310" y="-2941"/>
            <a:ext cx="3276112" cy="608212"/>
            <a:chOff x="-2" y="-2"/>
            <a:chExt cx="2730092" cy="506841"/>
          </a:xfrm>
        </p:grpSpPr>
        <p:sp>
          <p:nvSpPr>
            <p:cNvPr id="114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 sz="2160"/>
            </a:p>
          </p:txBody>
        </p:sp>
        <p:sp>
          <p:nvSpPr>
            <p:cNvPr id="115" name="НАЗВАНИЕ РАЗДЕЛА"/>
            <p:cNvSpPr txBox="1"/>
            <p:nvPr/>
          </p:nvSpPr>
          <p:spPr bwMode="auto">
            <a:xfrm>
              <a:off x="45720" y="76446"/>
              <a:ext cx="2638651" cy="3539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rPr sz="2160"/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8419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137681" y="-4"/>
            <a:ext cx="5857165" cy="82296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195533" y="-30909"/>
            <a:ext cx="2587337" cy="1455376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 bwMode="auto">
          <a:xfrm>
            <a:off x="679305" y="1789970"/>
            <a:ext cx="4528850" cy="1883589"/>
          </a:xfrm>
          <a:prstGeom prst="rect">
            <a:avLst/>
          </a:prstGeom>
          <a:ln w="12700">
            <a:miter lim="400000"/>
          </a:ln>
        </p:spPr>
        <p:txBody>
          <a:bodyPr lIns="54862" tIns="54862" rIns="54862" bIns="54862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sz="5760"/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 bwMode="auto">
          <a:xfrm>
            <a:off x="11374620" y="-11623"/>
            <a:ext cx="2229160" cy="159155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54862" tIns="54862" rIns="54862" bIns="54862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 sz="2160"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195533" y="-30909"/>
            <a:ext cx="2587337" cy="14553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 bwMode="auto">
          <a:xfrm>
            <a:off x="11386358" y="7388861"/>
            <a:ext cx="2811820" cy="846187"/>
            <a:chOff x="-2" y="-2"/>
            <a:chExt cx="2343182" cy="705155"/>
          </a:xfrm>
        </p:grpSpPr>
        <p:sp>
          <p:nvSpPr>
            <p:cNvPr id="129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 sz="2160"/>
            </a:p>
          </p:txBody>
        </p:sp>
        <p:sp>
          <p:nvSpPr>
            <p:cNvPr id="130" name="НАЗВАНИЕ ДОКЛАДА"/>
            <p:cNvSpPr txBox="1"/>
            <p:nvPr/>
          </p:nvSpPr>
          <p:spPr bwMode="auto">
            <a:xfrm>
              <a:off x="45719" y="190991"/>
              <a:ext cx="2251741" cy="3231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rPr sz="1920"/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 bwMode="auto">
          <a:xfrm>
            <a:off x="740147" y="7482452"/>
            <a:ext cx="802890" cy="750449"/>
            <a:chOff x="-1" y="-2"/>
            <a:chExt cx="669073" cy="625373"/>
          </a:xfrm>
        </p:grpSpPr>
        <p:sp>
          <p:nvSpPr>
            <p:cNvPr id="13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 sz="2160"/>
            </a:p>
          </p:txBody>
        </p:sp>
        <p:sp>
          <p:nvSpPr>
            <p:cNvPr id="133" name="7"/>
            <p:cNvSpPr txBox="1"/>
            <p:nvPr/>
          </p:nvSpPr>
          <p:spPr bwMode="auto">
            <a:xfrm>
              <a:off x="45720" y="135710"/>
              <a:ext cx="577629" cy="3539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 sz="2160"/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 bwMode="auto">
          <a:xfrm>
            <a:off x="755310" y="-2941"/>
            <a:ext cx="3276112" cy="608212"/>
            <a:chOff x="-2" y="-2"/>
            <a:chExt cx="2730092" cy="506841"/>
          </a:xfrm>
        </p:grpSpPr>
        <p:sp>
          <p:nvSpPr>
            <p:cNvPr id="13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 sz="2160"/>
            </a:p>
          </p:txBody>
        </p:sp>
        <p:sp>
          <p:nvSpPr>
            <p:cNvPr id="136" name="НАЗВАНИЕ РАЗДЕЛА"/>
            <p:cNvSpPr txBox="1"/>
            <p:nvPr/>
          </p:nvSpPr>
          <p:spPr bwMode="auto">
            <a:xfrm>
              <a:off x="45720" y="76446"/>
              <a:ext cx="2638651" cy="3539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rPr sz="2160"/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 bwMode="auto">
          <a:xfrm>
            <a:off x="730983" y="3826062"/>
            <a:ext cx="5738629" cy="2474520"/>
          </a:xfrm>
          <a:prstGeom prst="rect">
            <a:avLst/>
          </a:prstGeom>
          <a:ln w="12700">
            <a:miter lim="400000"/>
          </a:ln>
        </p:spPr>
        <p:txBody>
          <a:bodyPr lIns="54862" tIns="54862" rIns="54862" bIns="54862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sz="1920"/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sz="1920"/>
              <a:t>к ответу! </a:t>
            </a:r>
            <a:endParaRPr sz="144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sz="1920"/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sz="1920"/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8759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1C737A3-3F16-83A2-8455-5E104A571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2F9087B-D0A8-C57D-5BDC-73F6125F0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CF4880-00D3-0D6B-1272-16C59F389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05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9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005840" y="438150"/>
            <a:ext cx="12618720" cy="159067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1005840" y="2190750"/>
            <a:ext cx="12618720" cy="522160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3315826" y="7689732"/>
            <a:ext cx="308735" cy="313928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44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7858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txStyles>
    <p:titleStyle>
      <a:lvl1pPr marL="0" marR="0" indent="0" algn="l" defTabSz="109728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528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indent="0" algn="l" defTabSz="109728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528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indent="0" algn="l" defTabSz="109728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528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indent="0" algn="l" defTabSz="109728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528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indent="0" algn="l" defTabSz="109728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528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indent="0" algn="l" defTabSz="109728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528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indent="0" algn="l" defTabSz="109728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528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indent="0" algn="l" defTabSz="109728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528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indent="0" algn="l" defTabSz="109728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528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lvl1pPr marL="274320" marR="0" indent="-274320" algn="l" defTabSz="109728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defRPr sz="336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868680" marR="0" indent="-320040" algn="l" defTabSz="109728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defRPr sz="336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481326" marR="0" indent="-384046" algn="l" defTabSz="109728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defRPr sz="336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2072639" marR="0" indent="-426720" algn="l" defTabSz="109728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defRPr sz="336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2621280" marR="0" indent="-426720" algn="l" defTabSz="109728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defRPr sz="336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3169920" marR="0" indent="-426720" algn="l" defTabSz="109728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defRPr sz="336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3718560" marR="0" indent="-426720" algn="l" defTabSz="109728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defRPr sz="336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4267200" marR="0" indent="-426720" algn="l" defTabSz="109728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defRPr sz="336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4815840" marR="0" indent="-426720" algn="l" defTabSz="109728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defRPr sz="336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r" defTabSz="10972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4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10972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4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10972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4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10972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4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10972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4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10972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4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10972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4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10972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4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10972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4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hyperlink" Target="https://pt.2035.university/project/organizacia-ekskursij-v-trudnodostupnye" TargetMode="Externa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347549"/>
            <a:ext cx="7415927" cy="1161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550"/>
              </a:lnSpc>
              <a:buNone/>
            </a:pPr>
            <a:r>
              <a:rPr lang="en-US" sz="36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Организация экскурсий в труднодоступные места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864037" y="2755940"/>
            <a:ext cx="290453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Докладчик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864037" y="3489365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Кобернигер Егор Серегеевич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864037" y="4254698"/>
            <a:ext cx="4416266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Образовательное учреждение </a:t>
            </a:r>
            <a:endParaRPr lang="en-US" sz="2250" dirty="0"/>
          </a:p>
        </p:txBody>
      </p:sp>
      <p:sp>
        <p:nvSpPr>
          <p:cNvPr id="7" name="Text 4"/>
          <p:cNvSpPr/>
          <p:nvPr/>
        </p:nvSpPr>
        <p:spPr>
          <a:xfrm>
            <a:off x="864037" y="4988123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ВВГУ</a:t>
            </a:r>
            <a:r>
              <a:rPr lang="ru-RU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-25 </a:t>
            </a: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, 2 Курс, </a:t>
            </a:r>
            <a:r>
              <a:rPr lang="en-US" sz="19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Цифровая</a:t>
            </a: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19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Логистика</a:t>
            </a:r>
            <a:r>
              <a:rPr lang="ru-RU" sz="190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БТТ-23-ЦЛ1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64037" y="5753457"/>
            <a:ext cx="290453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Рынок НТИ</a:t>
            </a:r>
            <a:endParaRPr lang="en-US" sz="2250" dirty="0"/>
          </a:p>
        </p:txBody>
      </p:sp>
      <p:sp>
        <p:nvSpPr>
          <p:cNvPr id="9" name="Text 6"/>
          <p:cNvSpPr/>
          <p:nvPr/>
        </p:nvSpPr>
        <p:spPr>
          <a:xfrm>
            <a:off x="864037" y="6486882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HOMENET</a:t>
            </a:r>
            <a:endParaRPr lang="en-US" sz="19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BE34E1D-257B-4E4B-91A5-9498125579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037" y="367307"/>
            <a:ext cx="781129" cy="273395"/>
          </a:xfrm>
          <a:prstGeom prst="rect">
            <a:avLst/>
          </a:prstGeom>
        </p:spPr>
      </p:pic>
      <p:grpSp>
        <p:nvGrpSpPr>
          <p:cNvPr id="11" name="Прямоугольник 16">
            <a:extLst>
              <a:ext uri="{FF2B5EF4-FFF2-40B4-BE49-F238E27FC236}">
                <a16:creationId xmlns:a16="http://schemas.microsoft.com/office/drawing/2014/main" id="{13D561A3-907B-45B2-9113-DAA8AF4E82D9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BE1CF29D-BD74-40BE-8FDF-3121EF5BC5FB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 defTabSz="109728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  <p:sp>
          <p:nvSpPr>
            <p:cNvPr id="13" name="Текст">
              <a:extLst>
                <a:ext uri="{FF2B5EF4-FFF2-40B4-BE49-F238E27FC236}">
                  <a16:creationId xmlns:a16="http://schemas.microsoft.com/office/drawing/2014/main" id="{1C35FAD8-9D04-413F-868B-B3E68ABB5284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 defTabSz="1097280">
                <a:defRPr/>
              </a:pPr>
              <a:fld id="{86CB4B4D-7CA3-9044-876B-883B54F8677D}" type="slidenum">
                <a:rPr sz="1440" kern="0">
                  <a:solidFill>
                    <a:srgbClr val="FFD9BE"/>
                  </a:solidFill>
                </a:rPr>
                <a:pPr defTabSz="1097280">
                  <a:defRPr/>
                </a:pPr>
                <a:t>1</a:t>
              </a:fld>
              <a:endParaRPr sz="1440" kern="0">
                <a:solidFill>
                  <a:srgbClr val="FFD9B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5000">
        <p14:pan dir="d"/>
      </p:transition>
    </mc:Choice>
    <mc:Fallback xmlns="">
      <p:transition spd="slow" advClick="0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29026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8523" y="968454"/>
            <a:ext cx="5325785" cy="665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6602730" y="1973580"/>
            <a:ext cx="30480" cy="5287447"/>
          </a:xfrm>
          <a:prstGeom prst="roundRect">
            <a:avLst>
              <a:gd name="adj" fmla="val 111392"/>
            </a:avLst>
          </a:prstGeom>
          <a:solidFill>
            <a:srgbClr val="4A6B6A"/>
          </a:solidFill>
          <a:ln/>
        </p:spPr>
      </p:sp>
      <p:sp>
        <p:nvSpPr>
          <p:cNvPr id="5" name="Shape 2"/>
          <p:cNvSpPr/>
          <p:nvPr/>
        </p:nvSpPr>
        <p:spPr>
          <a:xfrm>
            <a:off x="6842105" y="2467451"/>
            <a:ext cx="792123" cy="30480"/>
          </a:xfrm>
          <a:prstGeom prst="roundRect">
            <a:avLst>
              <a:gd name="adj" fmla="val 111392"/>
            </a:avLst>
          </a:prstGeom>
          <a:solidFill>
            <a:srgbClr val="4A6B6A"/>
          </a:solidFill>
          <a:ln/>
        </p:spPr>
      </p:sp>
      <p:sp>
        <p:nvSpPr>
          <p:cNvPr id="6" name="Shape 3"/>
          <p:cNvSpPr/>
          <p:nvPr/>
        </p:nvSpPr>
        <p:spPr>
          <a:xfrm>
            <a:off x="6363355" y="2228136"/>
            <a:ext cx="509230" cy="509230"/>
          </a:xfrm>
          <a:prstGeom prst="roundRect">
            <a:avLst>
              <a:gd name="adj" fmla="val 6667"/>
            </a:avLst>
          </a:prstGeom>
          <a:solidFill>
            <a:srgbClr val="315251"/>
          </a:solidFill>
          <a:ln/>
        </p:spPr>
      </p:sp>
      <p:sp>
        <p:nvSpPr>
          <p:cNvPr id="7" name="Text 4"/>
          <p:cNvSpPr/>
          <p:nvPr/>
        </p:nvSpPr>
        <p:spPr>
          <a:xfrm>
            <a:off x="6561356" y="2322909"/>
            <a:ext cx="113109" cy="319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7862888" y="2199918"/>
            <a:ext cx="5975390" cy="665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Проект направлен на развитие экотуризма и приключенческих туров в Приморском крае.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7862888" y="3001447"/>
            <a:ext cx="5975390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842105" y="4237673"/>
            <a:ext cx="792123" cy="30480"/>
          </a:xfrm>
          <a:prstGeom prst="roundRect">
            <a:avLst>
              <a:gd name="adj" fmla="val 111392"/>
            </a:avLst>
          </a:prstGeom>
          <a:solidFill>
            <a:srgbClr val="4A6B6A"/>
          </a:solidFill>
          <a:ln/>
        </p:spPr>
      </p:sp>
      <p:sp>
        <p:nvSpPr>
          <p:cNvPr id="11" name="Shape 8"/>
          <p:cNvSpPr/>
          <p:nvPr/>
        </p:nvSpPr>
        <p:spPr>
          <a:xfrm>
            <a:off x="6363355" y="3998357"/>
            <a:ext cx="509230" cy="509230"/>
          </a:xfrm>
          <a:prstGeom prst="roundRect">
            <a:avLst>
              <a:gd name="adj" fmla="val 6667"/>
            </a:avLst>
          </a:prstGeom>
          <a:solidFill>
            <a:srgbClr val="315251"/>
          </a:solidFill>
          <a:ln/>
        </p:spPr>
      </p:sp>
      <p:sp>
        <p:nvSpPr>
          <p:cNvPr id="12" name="Text 9"/>
          <p:cNvSpPr/>
          <p:nvPr/>
        </p:nvSpPr>
        <p:spPr>
          <a:xfrm>
            <a:off x="6532305" y="4093131"/>
            <a:ext cx="171331" cy="319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2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7862888" y="3970139"/>
            <a:ext cx="2897624" cy="332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Программы экскурсий</a:t>
            </a:r>
            <a:endParaRPr lang="en-US" sz="2050" dirty="0"/>
          </a:p>
        </p:txBody>
      </p:sp>
      <p:sp>
        <p:nvSpPr>
          <p:cNvPr id="14" name="Text 11"/>
          <p:cNvSpPr/>
          <p:nvPr/>
        </p:nvSpPr>
        <p:spPr>
          <a:xfrm>
            <a:off x="7862888" y="4438769"/>
            <a:ext cx="5975390" cy="724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Включает разработку уникальных маршрутов,  и проведение экскурсий в труднодоступные места.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6842105" y="6109454"/>
            <a:ext cx="792123" cy="30480"/>
          </a:xfrm>
          <a:prstGeom prst="roundRect">
            <a:avLst>
              <a:gd name="adj" fmla="val 111392"/>
            </a:avLst>
          </a:prstGeom>
          <a:solidFill>
            <a:srgbClr val="4A6B6A"/>
          </a:solidFill>
          <a:ln/>
        </p:spPr>
      </p:sp>
      <p:sp>
        <p:nvSpPr>
          <p:cNvPr id="16" name="Shape 13"/>
          <p:cNvSpPr/>
          <p:nvPr/>
        </p:nvSpPr>
        <p:spPr>
          <a:xfrm>
            <a:off x="6363355" y="5870138"/>
            <a:ext cx="509230" cy="509230"/>
          </a:xfrm>
          <a:prstGeom prst="roundRect">
            <a:avLst>
              <a:gd name="adj" fmla="val 6667"/>
            </a:avLst>
          </a:prstGeom>
          <a:solidFill>
            <a:srgbClr val="315251"/>
          </a:solidFill>
          <a:ln/>
        </p:spPr>
      </p:sp>
      <p:sp>
        <p:nvSpPr>
          <p:cNvPr id="17" name="Text 14"/>
          <p:cNvSpPr/>
          <p:nvPr/>
        </p:nvSpPr>
        <p:spPr>
          <a:xfrm>
            <a:off x="6530995" y="5964912"/>
            <a:ext cx="173831" cy="319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3</a:t>
            </a:r>
            <a:endParaRPr lang="en-US" sz="2500" dirty="0"/>
          </a:p>
        </p:txBody>
      </p:sp>
      <p:sp>
        <p:nvSpPr>
          <p:cNvPr id="18" name="Text 15"/>
          <p:cNvSpPr/>
          <p:nvPr/>
        </p:nvSpPr>
        <p:spPr>
          <a:xfrm>
            <a:off x="7862888" y="5841921"/>
            <a:ext cx="3503295" cy="332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Технологические решения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7862888" y="6310551"/>
            <a:ext cx="5975390" cy="724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Внедрение GPS и AR/VR технологий. Создание мобильного приложения.</a:t>
            </a:r>
            <a:endParaRPr lang="en-US" sz="1750" dirty="0"/>
          </a:p>
        </p:txBody>
      </p:sp>
      <p:sp>
        <p:nvSpPr>
          <p:cNvPr id="20" name="Прямоугольник 7">
            <a:extLst>
              <a:ext uri="{FF2B5EF4-FFF2-40B4-BE49-F238E27FC236}">
                <a16:creationId xmlns:a16="http://schemas.microsoft.com/office/drawing/2014/main" id="{2DB2BF0B-735B-40B3-847D-AE275423760E}"/>
              </a:ext>
            </a:extLst>
          </p:cNvPr>
          <p:cNvSpPr/>
          <p:nvPr/>
        </p:nvSpPr>
        <p:spPr bwMode="auto">
          <a:xfrm>
            <a:off x="13690163" y="0"/>
            <a:ext cx="940235" cy="97674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0" tIns="54860" rIns="54860" bIns="54860" anchor="ctr"/>
          <a:lstStyle/>
          <a:p>
            <a:pPr algn="ctr" defTabSz="1097280">
              <a:defRPr>
                <a:solidFill>
                  <a:srgbClr val="FFFFFF"/>
                </a:solidFill>
              </a:defRPr>
            </a:pPr>
            <a:endParaRPr sz="2160" kern="0">
              <a:solidFill>
                <a:srgbClr val="FFD9BE"/>
              </a:solidFill>
              <a:latin typeface="Helvetica"/>
              <a:cs typeface="Helvetica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DAD1233-4C57-4EBA-B8EE-C48D3736CF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9718" y="383451"/>
            <a:ext cx="781129" cy="273395"/>
          </a:xfrm>
          <a:prstGeom prst="rect">
            <a:avLst/>
          </a:prstGeom>
        </p:spPr>
      </p:pic>
      <p:grpSp>
        <p:nvGrpSpPr>
          <p:cNvPr id="22" name="Прямоугольник 17">
            <a:extLst>
              <a:ext uri="{FF2B5EF4-FFF2-40B4-BE49-F238E27FC236}">
                <a16:creationId xmlns:a16="http://schemas.microsoft.com/office/drawing/2014/main" id="{E18BAFCE-9BD2-402A-8439-9F4019942C78}"/>
              </a:ext>
            </a:extLst>
          </p:cNvPr>
          <p:cNvGrpSpPr/>
          <p:nvPr/>
        </p:nvGrpSpPr>
        <p:grpSpPr bwMode="auto">
          <a:xfrm>
            <a:off x="6528409" y="530035"/>
            <a:ext cx="4495834" cy="947948"/>
            <a:chOff x="288166" y="497192"/>
            <a:chExt cx="2024402" cy="789956"/>
          </a:xfrm>
        </p:grpSpPr>
        <p:sp>
          <p:nvSpPr>
            <p:cNvPr id="23" name="Прямоугольник">
              <a:extLst>
                <a:ext uri="{FF2B5EF4-FFF2-40B4-BE49-F238E27FC236}">
                  <a16:creationId xmlns:a16="http://schemas.microsoft.com/office/drawing/2014/main" id="{60081ED2-9E77-4B81-9247-9831B1122588}"/>
                </a:ext>
              </a:extLst>
            </p:cNvPr>
            <p:cNvSpPr/>
            <p:nvPr/>
          </p:nvSpPr>
          <p:spPr bwMode="auto">
            <a:xfrm>
              <a:off x="288166" y="594404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defTabSz="1097280"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 sz="2160" kern="0">
                <a:solidFill>
                  <a:srgbClr val="FFD9BE"/>
                </a:solidFill>
                <a:latin typeface="Gilroy-Light"/>
              </a:endParaRPr>
            </a:p>
          </p:txBody>
        </p:sp>
        <p:sp>
          <p:nvSpPr>
            <p:cNvPr id="24" name="НАЗВАНИЕ РАЗДЕЛА">
              <a:extLst>
                <a:ext uri="{FF2B5EF4-FFF2-40B4-BE49-F238E27FC236}">
                  <a16:creationId xmlns:a16="http://schemas.microsoft.com/office/drawing/2014/main" id="{ABF8DCD1-49F6-48EB-8C00-F45399BB197C}"/>
                </a:ext>
              </a:extLst>
            </p:cNvPr>
            <p:cNvSpPr/>
            <p:nvPr/>
          </p:nvSpPr>
          <p:spPr bwMode="auto">
            <a:xfrm>
              <a:off x="330350" y="497192"/>
              <a:ext cx="1691724" cy="789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 defTabSz="1097280">
                <a:defRPr/>
              </a:pPr>
              <a:r>
                <a:rPr lang="en-US" sz="4000" dirty="0" err="1">
                  <a:solidFill>
                    <a:srgbClr val="FFD9BE"/>
                  </a:solidFill>
                  <a:latin typeface="Quattrocento" pitchFamily="34" charset="0"/>
                  <a:ea typeface="Quattrocento" pitchFamily="34" charset="-122"/>
                  <a:cs typeface="Quattrocento" pitchFamily="34" charset="-120"/>
                </a:rPr>
                <a:t>Суть</a:t>
              </a:r>
              <a:r>
                <a:rPr lang="en-US" sz="4000" dirty="0">
                  <a:solidFill>
                    <a:srgbClr val="FFD9BE"/>
                  </a:solidFill>
                  <a:latin typeface="Quattrocento" pitchFamily="34" charset="0"/>
                  <a:ea typeface="Quattrocento" pitchFamily="34" charset="-122"/>
                  <a:cs typeface="Quattrocento" pitchFamily="34" charset="-120"/>
                </a:rPr>
                <a:t> </a:t>
              </a:r>
              <a:r>
                <a:rPr lang="en-US" sz="4000" dirty="0" err="1">
                  <a:solidFill>
                    <a:srgbClr val="FFD9BE"/>
                  </a:solidFill>
                  <a:latin typeface="Quattrocento" pitchFamily="34" charset="0"/>
                  <a:ea typeface="Quattrocento" pitchFamily="34" charset="-122"/>
                  <a:cs typeface="Quattrocento" pitchFamily="34" charset="-120"/>
                </a:rPr>
                <a:t>проекта</a:t>
              </a:r>
              <a:endParaRPr lang="en-US" sz="4000" dirty="0"/>
            </a:p>
            <a:p>
              <a:pPr algn="ctr" defTabSz="1097280">
                <a:defRPr/>
              </a:pPr>
              <a:endParaRPr sz="1440" kern="0" dirty="0">
                <a:solidFill>
                  <a:srgbClr val="FFD9BE"/>
                </a:solidFill>
              </a:endParaRPr>
            </a:p>
          </p:txBody>
        </p:sp>
      </p:grpSp>
      <p:grpSp>
        <p:nvGrpSpPr>
          <p:cNvPr id="25" name="Прямоугольник 16">
            <a:extLst>
              <a:ext uri="{FF2B5EF4-FFF2-40B4-BE49-F238E27FC236}">
                <a16:creationId xmlns:a16="http://schemas.microsoft.com/office/drawing/2014/main" id="{13852F02-F20C-4A0F-B09D-0C159371F442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26" name="Прямоугольник">
              <a:extLst>
                <a:ext uri="{FF2B5EF4-FFF2-40B4-BE49-F238E27FC236}">
                  <a16:creationId xmlns:a16="http://schemas.microsoft.com/office/drawing/2014/main" id="{FBC4907B-AA33-48F6-BA1B-5789D263FB34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 defTabSz="109728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  <p:sp>
          <p:nvSpPr>
            <p:cNvPr id="27" name="Текст">
              <a:extLst>
                <a:ext uri="{FF2B5EF4-FFF2-40B4-BE49-F238E27FC236}">
                  <a16:creationId xmlns:a16="http://schemas.microsoft.com/office/drawing/2014/main" id="{23379AD4-BED8-4149-88D4-A10CBA4D86A1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 defTabSz="1097280">
                <a:defRPr/>
              </a:pPr>
              <a:fld id="{86CB4B4D-7CA3-9044-876B-883B54F8677D}" type="slidenum">
                <a:rPr sz="1440" kern="0">
                  <a:solidFill>
                    <a:srgbClr val="FFD9BE"/>
                  </a:solidFill>
                </a:rPr>
                <a:pPr defTabSz="1097280">
                  <a:defRPr/>
                </a:pPr>
                <a:t>2</a:t>
              </a:fld>
              <a:endParaRPr sz="1440" kern="0">
                <a:solidFill>
                  <a:srgbClr val="FFD9B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12000">
        <p14:pan dir="u"/>
      </p:transition>
    </mc:Choice>
    <mc:Fallback xmlns="">
      <p:transition spd="slow" advClick="0" advTm="1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350437" y="2553176"/>
            <a:ext cx="555427" cy="555427"/>
          </a:xfrm>
          <a:prstGeom prst="roundRect">
            <a:avLst>
              <a:gd name="adj" fmla="val 6668"/>
            </a:avLst>
          </a:prstGeom>
          <a:solidFill>
            <a:srgbClr val="315251"/>
          </a:solidFill>
          <a:ln/>
        </p:spPr>
      </p:sp>
      <p:sp>
        <p:nvSpPr>
          <p:cNvPr id="5" name="Text 2"/>
          <p:cNvSpPr/>
          <p:nvPr/>
        </p:nvSpPr>
        <p:spPr>
          <a:xfrm>
            <a:off x="6566416" y="2656642"/>
            <a:ext cx="123468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7152680" y="2553176"/>
            <a:ext cx="6613684" cy="1089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Потенциальные </a:t>
            </a:r>
            <a:r>
              <a:rPr lang="en-US" sz="225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потребители</a:t>
            </a:r>
            <a:r>
              <a:rPr lang="en-US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25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не</a:t>
            </a:r>
            <a:r>
              <a:rPr lang="ru-RU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25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обладаю</a:t>
            </a:r>
            <a:r>
              <a:rPr lang="ru-RU" sz="225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щие</a:t>
            </a:r>
            <a:r>
              <a:rPr lang="en-US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ТС, подходящим для поездки в </a:t>
            </a:r>
            <a:r>
              <a:rPr lang="ru-RU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труднодоступные</a:t>
            </a:r>
            <a:r>
              <a:rPr lang="en-US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места, из-за необустроенности маршрутов.</a:t>
            </a:r>
            <a:endParaRPr lang="en-US" sz="2250" dirty="0"/>
          </a:p>
        </p:txBody>
      </p:sp>
      <p:sp>
        <p:nvSpPr>
          <p:cNvPr id="7" name="Shape 4"/>
          <p:cNvSpPr/>
          <p:nvPr/>
        </p:nvSpPr>
        <p:spPr>
          <a:xfrm>
            <a:off x="6350437" y="4167068"/>
            <a:ext cx="555427" cy="555427"/>
          </a:xfrm>
          <a:prstGeom prst="roundRect">
            <a:avLst>
              <a:gd name="adj" fmla="val 6668"/>
            </a:avLst>
          </a:prstGeom>
          <a:solidFill>
            <a:srgbClr val="315251"/>
          </a:solidFill>
          <a:ln/>
        </p:spPr>
      </p:sp>
      <p:sp>
        <p:nvSpPr>
          <p:cNvPr id="8" name="Text 5"/>
          <p:cNvSpPr/>
          <p:nvPr/>
        </p:nvSpPr>
        <p:spPr>
          <a:xfrm>
            <a:off x="6534745" y="4270534"/>
            <a:ext cx="186809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2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7152680" y="4167068"/>
            <a:ext cx="6613684" cy="1089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Люди для которых существующие предложения на рынке могут не подходить  из-за </a:t>
            </a:r>
            <a:r>
              <a:rPr lang="en-US" sz="225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ценовой</a:t>
            </a:r>
            <a:r>
              <a:rPr lang="en-US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25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политики</a:t>
            </a:r>
            <a:r>
              <a:rPr lang="ru-RU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или не комплексного предоставления услуг.</a:t>
            </a:r>
            <a:endParaRPr lang="en-US" sz="2250" dirty="0"/>
          </a:p>
        </p:txBody>
      </p:sp>
      <p:sp>
        <p:nvSpPr>
          <p:cNvPr id="10" name="Shape 7"/>
          <p:cNvSpPr/>
          <p:nvPr/>
        </p:nvSpPr>
        <p:spPr>
          <a:xfrm>
            <a:off x="6350437" y="5780961"/>
            <a:ext cx="555427" cy="555427"/>
          </a:xfrm>
          <a:prstGeom prst="roundRect">
            <a:avLst>
              <a:gd name="adj" fmla="val 6668"/>
            </a:avLst>
          </a:prstGeom>
          <a:solidFill>
            <a:srgbClr val="315251"/>
          </a:solidFill>
          <a:ln/>
        </p:spPr>
      </p:sp>
      <p:sp>
        <p:nvSpPr>
          <p:cNvPr id="11" name="Text 8"/>
          <p:cNvSpPr/>
          <p:nvPr/>
        </p:nvSpPr>
        <p:spPr>
          <a:xfrm>
            <a:off x="6533317" y="5884426"/>
            <a:ext cx="189667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3</a:t>
            </a:r>
            <a:endParaRPr lang="en-US" sz="2700" dirty="0"/>
          </a:p>
        </p:txBody>
      </p:sp>
      <p:sp>
        <p:nvSpPr>
          <p:cNvPr id="12" name="Text 9"/>
          <p:cNvSpPr/>
          <p:nvPr/>
        </p:nvSpPr>
        <p:spPr>
          <a:xfrm>
            <a:off x="7152680" y="5780961"/>
            <a:ext cx="6613684" cy="726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Нашими потенциальными потребителями являются: любители активного отдыха, горных походов, скалолазания и авантюристы.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7152680" y="6655356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endParaRPr lang="en-US" sz="1900" dirty="0"/>
          </a:p>
        </p:txBody>
      </p:sp>
      <p:sp>
        <p:nvSpPr>
          <p:cNvPr id="14" name="Прямоугольник 7">
            <a:extLst>
              <a:ext uri="{FF2B5EF4-FFF2-40B4-BE49-F238E27FC236}">
                <a16:creationId xmlns:a16="http://schemas.microsoft.com/office/drawing/2014/main" id="{EBB43AFA-94CF-4E04-9B08-4B0334D1E545}"/>
              </a:ext>
            </a:extLst>
          </p:cNvPr>
          <p:cNvSpPr/>
          <p:nvPr/>
        </p:nvSpPr>
        <p:spPr bwMode="auto">
          <a:xfrm>
            <a:off x="13690163" y="0"/>
            <a:ext cx="940235" cy="97674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0" tIns="54860" rIns="54860" bIns="54860" anchor="ctr"/>
          <a:lstStyle/>
          <a:p>
            <a:pPr algn="ctr" defTabSz="1097280">
              <a:defRPr>
                <a:solidFill>
                  <a:srgbClr val="FFFFFF"/>
                </a:solidFill>
              </a:defRPr>
            </a:pPr>
            <a:endParaRPr sz="2160" kern="0">
              <a:solidFill>
                <a:srgbClr val="FFD9BE"/>
              </a:solidFill>
              <a:latin typeface="Helvetica"/>
              <a:cs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56B4316-11EF-47BB-BDA0-03F5AA677A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9718" y="383451"/>
            <a:ext cx="781129" cy="273395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D7E86DFD-DFC3-433E-9EFF-106DEE4D7996}"/>
              </a:ext>
            </a:extLst>
          </p:cNvPr>
          <p:cNvSpPr/>
          <p:nvPr/>
        </p:nvSpPr>
        <p:spPr bwMode="auto">
          <a:xfrm>
            <a:off x="6905864" y="807596"/>
            <a:ext cx="6451163" cy="1374228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54862" tIns="54862" rIns="54862" bIns="54862" numCol="1" anchor="ctr">
            <a:noAutofit/>
          </a:bodyPr>
          <a:lstStyle/>
          <a:p>
            <a:pPr marL="0" indent="0" algn="ctr">
              <a:lnSpc>
                <a:spcPts val="5700"/>
              </a:lnSpc>
              <a:buNone/>
            </a:pPr>
            <a:r>
              <a:rPr lang="ru-RU" sz="36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Какого типа потребите</a:t>
            </a:r>
          </a:p>
          <a:p>
            <a:pPr marL="0" indent="0" algn="ctr">
              <a:lnSpc>
                <a:spcPts val="5700"/>
              </a:lnSpc>
              <a:buNone/>
            </a:pPr>
            <a:r>
              <a:rPr lang="ru-RU" sz="3600" dirty="0">
                <a:solidFill>
                  <a:srgbClr val="FFD9BE"/>
                </a:solidFill>
              </a:rPr>
              <a:t>решаем проблему</a:t>
            </a:r>
            <a:endParaRPr lang="en-US" sz="36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4C6B71EC-9511-4ED8-8C9C-8889D6D37CBB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F339A657-C7E1-476D-AD2E-B947EAAB771F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 defTabSz="109728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  <p:sp>
          <p:nvSpPr>
            <p:cNvPr id="19" name="Текст">
              <a:extLst>
                <a:ext uri="{FF2B5EF4-FFF2-40B4-BE49-F238E27FC236}">
                  <a16:creationId xmlns:a16="http://schemas.microsoft.com/office/drawing/2014/main" id="{1901D4EC-537B-4831-A52B-15DB7D3E0092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 defTabSz="1097280">
                <a:defRPr/>
              </a:pPr>
              <a:fld id="{86CB4B4D-7CA3-9044-876B-883B54F8677D}" type="slidenum">
                <a:rPr sz="1440" kern="0">
                  <a:solidFill>
                    <a:srgbClr val="FFD9BE"/>
                  </a:solidFill>
                </a:rPr>
                <a:pPr defTabSz="1097280">
                  <a:defRPr/>
                </a:pPr>
                <a:t>3</a:t>
              </a:fld>
              <a:endParaRPr sz="1440" kern="0">
                <a:solidFill>
                  <a:srgbClr val="FFD9B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8000">
        <p:blinds dir="vert"/>
      </p:transition>
    </mc:Choice>
    <mc:Fallback xmlns="">
      <p:transition spd="slow" advClick="0" advTm="18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0931" y="1517926"/>
            <a:ext cx="6534269" cy="657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150"/>
              </a:lnSpc>
            </a:pPr>
            <a:r>
              <a:rPr lang="en-US" sz="28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Разработка </a:t>
            </a:r>
            <a:r>
              <a:rPr lang="en-US" sz="28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мобильного</a:t>
            </a:r>
            <a:r>
              <a:rPr lang="en-US" sz="28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8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приложения</a:t>
            </a:r>
            <a:endParaRPr lang="ru-RU" sz="2800" dirty="0">
              <a:solidFill>
                <a:srgbClr val="FFD9BE"/>
              </a:solidFill>
              <a:effectLst/>
            </a:endParaRPr>
          </a:p>
          <a:p>
            <a:pPr marL="0" indent="0">
              <a:lnSpc>
                <a:spcPts val="5150"/>
              </a:lnSpc>
              <a:buNone/>
            </a:pP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931" y="2260878"/>
            <a:ext cx="1115616" cy="178498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31231" y="2484001"/>
            <a:ext cx="3778568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Проектирование интерфейса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2231231" y="2945963"/>
            <a:ext cx="6131838" cy="713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Создание удобного и интуитивного дизайна для пользователей.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931" y="4045863"/>
            <a:ext cx="1115616" cy="178498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31231" y="4268986"/>
            <a:ext cx="3236357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Разработка функционала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2231231" y="4730948"/>
            <a:ext cx="6131838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Внедрение GPS-навигации и виртуальных экскурсий.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931" y="5830848"/>
            <a:ext cx="1115616" cy="178498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31231" y="6053971"/>
            <a:ext cx="2624971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Тестирование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2231231" y="6515933"/>
            <a:ext cx="6131838" cy="713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Проверка работы приложения на различных устройствах.</a:t>
            </a:r>
            <a:endParaRPr lang="en-US" sz="175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9FD8E5-9D0B-4CA7-AF37-132DADE1A00F}"/>
              </a:ext>
            </a:extLst>
          </p:cNvPr>
          <p:cNvSpPr txBox="1"/>
          <p:nvPr/>
        </p:nvSpPr>
        <p:spPr>
          <a:xfrm>
            <a:off x="780931" y="236668"/>
            <a:ext cx="79327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D9BE"/>
                </a:solidFill>
                <a:latin typeface="Quattrocento" panose="020B060402020202020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ru-RU" sz="3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На</a:t>
            </a:r>
            <a:r>
              <a:rPr lang="ru-RU" sz="3200" dirty="0">
                <a:solidFill>
                  <a:srgbClr val="FFD9BE"/>
                </a:solidFill>
                <a:latin typeface="Gilroy-ExtraBold"/>
                <a:ea typeface="Quattrocento" pitchFamily="34" charset="-122"/>
                <a:cs typeface="Quattrocento" pitchFamily="34" charset="-120"/>
              </a:rPr>
              <a:t> основе</a:t>
            </a:r>
            <a:r>
              <a:rPr lang="ru-RU" sz="3200" dirty="0">
                <a:solidFill>
                  <a:srgbClr val="FFD9BE"/>
                </a:solidFill>
                <a:effectLst/>
                <a:latin typeface="Gilroy-ExtraBold"/>
              </a:rPr>
              <a:t> какого научно-технического решения будет создана услуга</a:t>
            </a:r>
            <a:endParaRPr lang="ru-RU" sz="3200" dirty="0">
              <a:solidFill>
                <a:srgbClr val="FFD9BE"/>
              </a:solidFill>
            </a:endParaRPr>
          </a:p>
        </p:txBody>
      </p:sp>
      <p:sp>
        <p:nvSpPr>
          <p:cNvPr id="14" name="Прямоугольник 7">
            <a:extLst>
              <a:ext uri="{FF2B5EF4-FFF2-40B4-BE49-F238E27FC236}">
                <a16:creationId xmlns:a16="http://schemas.microsoft.com/office/drawing/2014/main" id="{867DC2C3-FE8D-44E2-B472-40A5A9702666}"/>
              </a:ext>
            </a:extLst>
          </p:cNvPr>
          <p:cNvSpPr/>
          <p:nvPr/>
        </p:nvSpPr>
        <p:spPr bwMode="auto">
          <a:xfrm>
            <a:off x="13690163" y="0"/>
            <a:ext cx="940235" cy="97674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0" tIns="54860" rIns="54860" bIns="54860" anchor="ctr"/>
          <a:lstStyle/>
          <a:p>
            <a:pPr algn="ctr" defTabSz="1097280">
              <a:defRPr>
                <a:solidFill>
                  <a:srgbClr val="FFFFFF"/>
                </a:solidFill>
              </a:defRPr>
            </a:pPr>
            <a:endParaRPr sz="2160" kern="0">
              <a:solidFill>
                <a:srgbClr val="FFD9BE"/>
              </a:solidFill>
              <a:latin typeface="Helvetica"/>
              <a:cs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A735839-ACC7-4917-9B9A-24B06D7AC6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9718" y="383451"/>
            <a:ext cx="781129" cy="273395"/>
          </a:xfrm>
          <a:prstGeom prst="rect">
            <a:avLst/>
          </a:prstGeom>
        </p:spPr>
      </p:pic>
      <p:grpSp>
        <p:nvGrpSpPr>
          <p:cNvPr id="16" name="Прямоугольник 16">
            <a:extLst>
              <a:ext uri="{FF2B5EF4-FFF2-40B4-BE49-F238E27FC236}">
                <a16:creationId xmlns:a16="http://schemas.microsoft.com/office/drawing/2014/main" id="{A84703BD-0E61-407F-9924-06DD8AC90F1D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17" name="Прямоугольник">
              <a:extLst>
                <a:ext uri="{FF2B5EF4-FFF2-40B4-BE49-F238E27FC236}">
                  <a16:creationId xmlns:a16="http://schemas.microsoft.com/office/drawing/2014/main" id="{621BA5DF-A0B1-4634-A747-8DD0FBD0B94A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 defTabSz="109728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  <p:sp>
          <p:nvSpPr>
            <p:cNvPr id="18" name="Текст">
              <a:extLst>
                <a:ext uri="{FF2B5EF4-FFF2-40B4-BE49-F238E27FC236}">
                  <a16:creationId xmlns:a16="http://schemas.microsoft.com/office/drawing/2014/main" id="{03E5214C-078A-42C9-BF18-AED089532DC3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 defTabSz="1097280">
                <a:defRPr/>
              </a:pPr>
              <a:fld id="{86CB4B4D-7CA3-9044-876B-883B54F8677D}" type="slidenum">
                <a:rPr sz="1440" kern="0">
                  <a:solidFill>
                    <a:srgbClr val="FFD9BE"/>
                  </a:solidFill>
                </a:rPr>
                <a:pPr defTabSz="1097280">
                  <a:defRPr/>
                </a:pPr>
                <a:t>4</a:t>
              </a:fld>
              <a:endParaRPr sz="1440" kern="0">
                <a:solidFill>
                  <a:srgbClr val="FFD9B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2000">
        <p14:shred/>
      </p:transition>
    </mc:Choice>
    <mc:Fallback xmlns="">
      <p:transition spd="slow" advClick="0" advTm="1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траница тура - Google Chrome 2024-12-10 19-53-12">
            <a:hlinkClick r:id="" action="ppaction://media"/>
            <a:extLst>
              <a:ext uri="{FF2B5EF4-FFF2-40B4-BE49-F238E27FC236}">
                <a16:creationId xmlns:a16="http://schemas.microsoft.com/office/drawing/2014/main" id="{414B92FA-8A2F-41CC-862D-639855E56E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810352"/>
      </p:ext>
    </p:extLst>
  </p:cSld>
  <p:clrMapOvr>
    <a:masterClrMapping/>
  </p:clrMapOvr>
  <p:transition spd="slow" advClick="0" advTm="4957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6350437" y="2866311"/>
            <a:ext cx="7415927" cy="2856547"/>
          </a:xfrm>
          <a:prstGeom prst="roundRect">
            <a:avLst>
              <a:gd name="adj" fmla="val 1296"/>
            </a:avLst>
          </a:prstGeom>
          <a:noFill/>
          <a:ln w="1524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365677" y="2881551"/>
            <a:ext cx="7385447" cy="706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612493" y="3037284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Показатель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0309027" y="3037284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Значение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365677" y="3588068"/>
            <a:ext cx="7385447" cy="7065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612493" y="3743801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Рост рынка туризма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10309027" y="3743801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53% в I кв. 2024 г.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6365677" y="4294584"/>
            <a:ext cx="7385447" cy="706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612493" y="4450318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Объем рынка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10309027" y="4450318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1,22 трлн руб.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6365677" y="5001101"/>
            <a:ext cx="7385447" cy="7065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612493" y="5156835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Доля туризма в выручке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10309027" y="5156835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1,53%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350437" y="6000512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Несмотря на общее снижение доли туризма, некоторые регионы показывают рост. Постоянный мониторинг рынка обеспечит устойчивость проекта.</a:t>
            </a:r>
            <a:endParaRPr lang="en-US" sz="19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FD3BDDB-612A-4AE9-A6B1-19AAC44DC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69" y="204536"/>
            <a:ext cx="4991547" cy="7788536"/>
          </a:xfrm>
          <a:prstGeom prst="rect">
            <a:avLst/>
          </a:prstGeom>
        </p:spPr>
      </p:pic>
      <p:sp>
        <p:nvSpPr>
          <p:cNvPr id="18" name="Прямоугольник 7">
            <a:extLst>
              <a:ext uri="{FF2B5EF4-FFF2-40B4-BE49-F238E27FC236}">
                <a16:creationId xmlns:a16="http://schemas.microsoft.com/office/drawing/2014/main" id="{5E60C7B2-33DD-464C-8483-0EFD6A039E67}"/>
              </a:ext>
            </a:extLst>
          </p:cNvPr>
          <p:cNvSpPr/>
          <p:nvPr/>
        </p:nvSpPr>
        <p:spPr bwMode="auto">
          <a:xfrm>
            <a:off x="13690163" y="0"/>
            <a:ext cx="940235" cy="97674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0" tIns="54860" rIns="54860" bIns="54860" anchor="ctr"/>
          <a:lstStyle/>
          <a:p>
            <a:pPr algn="ctr" defTabSz="1097280">
              <a:defRPr>
                <a:solidFill>
                  <a:srgbClr val="FFFFFF"/>
                </a:solidFill>
              </a:defRPr>
            </a:pPr>
            <a:endParaRPr sz="2160" kern="0">
              <a:solidFill>
                <a:srgbClr val="FFD9BE"/>
              </a:solidFill>
              <a:latin typeface="Helvetica"/>
              <a:cs typeface="Helvetica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1B65DAA-9643-4B65-9439-4A567D851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9718" y="383451"/>
            <a:ext cx="781129" cy="273395"/>
          </a:xfrm>
          <a:prstGeom prst="rect">
            <a:avLst/>
          </a:prstGeom>
        </p:spPr>
      </p:pic>
      <p:sp>
        <p:nvSpPr>
          <p:cNvPr id="21" name="Прямоугольник">
            <a:extLst>
              <a:ext uri="{FF2B5EF4-FFF2-40B4-BE49-F238E27FC236}">
                <a16:creationId xmlns:a16="http://schemas.microsoft.com/office/drawing/2014/main" id="{F737AE9A-E509-4A8A-8AFA-F8836A68C8D1}"/>
              </a:ext>
            </a:extLst>
          </p:cNvPr>
          <p:cNvSpPr/>
          <p:nvPr/>
        </p:nvSpPr>
        <p:spPr bwMode="auto">
          <a:xfrm>
            <a:off x="7484879" y="1043939"/>
            <a:ext cx="5147041" cy="1388403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54862" tIns="54862" rIns="54862" bIns="54862" numCol="1" anchor="ctr">
            <a:noAutofit/>
          </a:bodyPr>
          <a:lstStyle/>
          <a:p>
            <a:pPr marL="0" indent="0" algn="ctr">
              <a:lnSpc>
                <a:spcPts val="5700"/>
              </a:lnSpc>
              <a:buNone/>
            </a:pPr>
            <a:r>
              <a:rPr lang="en-US" sz="36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Оценка</a:t>
            </a:r>
            <a:r>
              <a:rPr lang="en-US" sz="36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36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потенциала</a:t>
            </a:r>
            <a:r>
              <a:rPr lang="en-US" sz="36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 «</a:t>
            </a:r>
            <a:r>
              <a:rPr lang="en-US" sz="36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рынка</a:t>
            </a:r>
            <a:r>
              <a:rPr lang="en-US" sz="36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» </a:t>
            </a:r>
            <a:endParaRPr lang="en-US" sz="3600" dirty="0"/>
          </a:p>
        </p:txBody>
      </p:sp>
      <p:grpSp>
        <p:nvGrpSpPr>
          <p:cNvPr id="22" name="Прямоугольник 16">
            <a:extLst>
              <a:ext uri="{FF2B5EF4-FFF2-40B4-BE49-F238E27FC236}">
                <a16:creationId xmlns:a16="http://schemas.microsoft.com/office/drawing/2014/main" id="{000931BF-FE86-41A4-B624-A30DE474D49B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23" name="Прямоугольник">
              <a:extLst>
                <a:ext uri="{FF2B5EF4-FFF2-40B4-BE49-F238E27FC236}">
                  <a16:creationId xmlns:a16="http://schemas.microsoft.com/office/drawing/2014/main" id="{1BEBDF40-B23C-4405-842B-B42C2A7D444F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 defTabSz="109728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  <p:sp>
          <p:nvSpPr>
            <p:cNvPr id="24" name="Текст">
              <a:extLst>
                <a:ext uri="{FF2B5EF4-FFF2-40B4-BE49-F238E27FC236}">
                  <a16:creationId xmlns:a16="http://schemas.microsoft.com/office/drawing/2014/main" id="{D51C7CD4-90D0-4EA4-A0E4-0D50E818527A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 defTabSz="1097280">
                <a:defRPr/>
              </a:pPr>
              <a:fld id="{86CB4B4D-7CA3-9044-876B-883B54F8677D}" type="slidenum">
                <a:rPr sz="1440" kern="0">
                  <a:solidFill>
                    <a:srgbClr val="FFD9BE"/>
                  </a:solidFill>
                </a:rPr>
                <a:pPr defTabSz="1097280">
                  <a:defRPr/>
                </a:pPr>
                <a:t>6</a:t>
              </a:fld>
              <a:endParaRPr sz="1440" kern="0">
                <a:solidFill>
                  <a:srgbClr val="FFD9B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8693" y="1688783"/>
            <a:ext cx="12692896" cy="4852035"/>
          </a:xfrm>
          <a:prstGeom prst="roundRect">
            <a:avLst>
              <a:gd name="adj" fmla="val 763"/>
            </a:avLst>
          </a:prstGeom>
          <a:noFill/>
          <a:ln w="1524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83933" y="1719926"/>
            <a:ext cx="12664916" cy="12899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4" name="Text 2"/>
          <p:cNvSpPr/>
          <p:nvPr/>
        </p:nvSpPr>
        <p:spPr>
          <a:xfrm>
            <a:off x="1511772" y="1873319"/>
            <a:ext cx="161329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ПРОБЛЕМА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51482" y="1873498"/>
            <a:ext cx="160948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РЕШЕНИЕ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6382290" y="1840051"/>
            <a:ext cx="372022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ЦЕННОСТНОЕ ПРЕДЛОЖЕНИЕ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11196290" y="1873498"/>
            <a:ext cx="1771650" cy="370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ru-RU" sz="15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15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ПРЕИМУЩЕСТВО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968693" y="3022497"/>
            <a:ext cx="12664916" cy="5584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3740706" y="3045143"/>
            <a:ext cx="121455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5851446" y="3045143"/>
            <a:ext cx="332529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0072926" y="3045143"/>
            <a:ext cx="121455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2183666" y="3045143"/>
            <a:ext cx="121836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1093825" y="3515523"/>
            <a:ext cx="12664916" cy="125944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595108" y="3581697"/>
            <a:ext cx="2509481" cy="3248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КЛЮЧЕВЫЕ МЕТРИКИ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969210" y="3582214"/>
            <a:ext cx="2913876" cy="502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КАНАЛЫ РАСПРОСТРАНЕНИЯ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983933" y="4781312"/>
            <a:ext cx="12664916" cy="5584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3736896" y="4862989"/>
            <a:ext cx="121836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10072926" y="4862989"/>
            <a:ext cx="121455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955953" y="5328624"/>
            <a:ext cx="12664916" cy="62745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1542930" y="5462638"/>
            <a:ext cx="583477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Структура затрат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7514094" y="5462638"/>
            <a:ext cx="583477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Потоки поступления дохода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1001554" y="6011397"/>
            <a:ext cx="12664916" cy="5584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1009532" y="5826607"/>
            <a:ext cx="5372758" cy="617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100"/>
              </a:lnSpc>
              <a:buSzPct val="100000"/>
            </a:pPr>
            <a:r>
              <a:rPr lang="ru-RU" sz="1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</a:p>
          <a:p>
            <a:pPr algn="l">
              <a:lnSpc>
                <a:spcPts val="3100"/>
              </a:lnSpc>
              <a:buSzPct val="100000"/>
            </a:pPr>
            <a:endParaRPr lang="ru-RU" sz="1400" dirty="0">
              <a:solidFill>
                <a:srgbClr val="F9EEE7"/>
              </a:solidFill>
              <a:latin typeface="Quattrocento" pitchFamily="34" charset="0"/>
              <a:ea typeface="Quattrocento" pitchFamily="34" charset="-122"/>
              <a:cs typeface="Quattrocento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962186" y="6048851"/>
            <a:ext cx="543984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5D563D-5367-4D07-9654-66C11C5486C4}"/>
              </a:ext>
            </a:extLst>
          </p:cNvPr>
          <p:cNvSpPr txBox="1"/>
          <p:nvPr/>
        </p:nvSpPr>
        <p:spPr>
          <a:xfrm>
            <a:off x="1070132" y="2214964"/>
            <a:ext cx="2265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</a:rPr>
              <a:t>Мало туров в красивые, но труднодоступные места.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A9F9D5-353C-4403-A9D6-3FE7B37C71DB}"/>
              </a:ext>
            </a:extLst>
          </p:cNvPr>
          <p:cNvSpPr txBox="1"/>
          <p:nvPr/>
        </p:nvSpPr>
        <p:spPr>
          <a:xfrm>
            <a:off x="3498403" y="2184763"/>
            <a:ext cx="21599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</a:rPr>
              <a:t>Разработка маршрутов для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Quattrocento" panose="020B0604020202020204" charset="0"/>
              </a:rPr>
              <a:t> 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</a:rPr>
              <a:t>новичков и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Quattrocento" panose="020B0604020202020204" charset="0"/>
              </a:rPr>
              <a:t> 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</a:rPr>
              <a:t>опытных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Quattrocento" panose="020B0604020202020204" charset="0"/>
              </a:rPr>
              <a:t> 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</a:rPr>
              <a:t>туристов.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9F652EE-9855-4F24-96B6-62A1A4E4379A}"/>
              </a:ext>
            </a:extLst>
          </p:cNvPr>
          <p:cNvSpPr txBox="1"/>
          <p:nvPr/>
        </p:nvSpPr>
        <p:spPr>
          <a:xfrm>
            <a:off x="6339270" y="2184763"/>
            <a:ext cx="30013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</a:rPr>
              <a:t>Возможность путешествия с детьми.</a:t>
            </a:r>
          </a:p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</a:rPr>
              <a:t>Лучшие специалисты с профильным образованием.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96CDAFC-6532-48E1-808E-38104D2FFE8D}"/>
              </a:ext>
            </a:extLst>
          </p:cNvPr>
          <p:cNvSpPr txBox="1"/>
          <p:nvPr/>
        </p:nvSpPr>
        <p:spPr>
          <a:xfrm>
            <a:off x="7556474" y="3963739"/>
            <a:ext cx="5824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95000"/>
                  </a:schemeClr>
                </a:solidFill>
              </a:rPr>
              <a:t>Создание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</a:rPr>
              <a:t>RuTube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/Telegram  </a:t>
            </a:r>
            <a:r>
              <a:rPr lang="ru-RU" sz="1600" dirty="0">
                <a:solidFill>
                  <a:schemeClr val="bg1">
                    <a:lumMod val="95000"/>
                  </a:schemeClr>
                </a:solidFill>
              </a:rPr>
              <a:t>каналов («Официальный» с публикацией туров и чат для обсуждения).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821A55F-2993-4837-87DE-6792F653452C}"/>
              </a:ext>
            </a:extLst>
          </p:cNvPr>
          <p:cNvSpPr txBox="1"/>
          <p:nvPr/>
        </p:nvSpPr>
        <p:spPr>
          <a:xfrm>
            <a:off x="6287460" y="5931318"/>
            <a:ext cx="7803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</a:rPr>
              <a:t>С продажи туров и </a:t>
            </a:r>
            <a:r>
              <a:rPr lang="ru-RU" sz="1400" dirty="0" err="1">
                <a:solidFill>
                  <a:schemeClr val="bg1">
                    <a:lumMod val="95000"/>
                  </a:schemeClr>
                </a:solidFill>
              </a:rPr>
              <a:t>доп.услуг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</a:rPr>
              <a:t> ( спортивное питание, аренда снаряжение; продажа сувениров; персональные туры с расширенной программой; страховые полюсы от партнёров. 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87A2F3-B72D-4E8F-B776-21D8A3F68E45}"/>
              </a:ext>
            </a:extLst>
          </p:cNvPr>
          <p:cNvSpPr txBox="1"/>
          <p:nvPr/>
        </p:nvSpPr>
        <p:spPr>
          <a:xfrm>
            <a:off x="1292196" y="3917573"/>
            <a:ext cx="40651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</a:rPr>
              <a:t>Количество проведённых туров</a:t>
            </a:r>
          </a:p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</a:rPr>
              <a:t>Опросы туристов до и после тура</a:t>
            </a:r>
          </a:p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</a:rPr>
              <a:t>Средний доход с одного туриста в сутки. 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5C46134-7D7C-4867-AADC-C0999958E555}"/>
              </a:ext>
            </a:extLst>
          </p:cNvPr>
          <p:cNvSpPr txBox="1"/>
          <p:nvPr/>
        </p:nvSpPr>
        <p:spPr>
          <a:xfrm>
            <a:off x="1019533" y="5847041"/>
            <a:ext cx="5249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Зарплаты</a:t>
            </a:r>
            <a:r>
              <a:rPr lang="en-US" sz="1400" dirty="0">
                <a:solidFill>
                  <a:schemeClr val="bg1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r>
              <a:rPr lang="ru-RU" sz="1400" dirty="0">
                <a:solidFill>
                  <a:schemeClr val="bg1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специалистам, маркетинг (</a:t>
            </a:r>
            <a:r>
              <a:rPr lang="ru-RU" sz="1400" dirty="0" err="1">
                <a:solidFill>
                  <a:schemeClr val="bg1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лендинг</a:t>
            </a:r>
            <a:r>
              <a:rPr lang="ru-RU" sz="1400" dirty="0">
                <a:solidFill>
                  <a:schemeClr val="bg1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, оборудование для съёмок), затраты по договорам с автотранспортными предприятиями, гостиничным бизнесом</a:t>
            </a:r>
            <a:r>
              <a:rPr lang="ru-RU" sz="1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.</a:t>
            </a:r>
          </a:p>
          <a:p>
            <a:endParaRPr lang="ru-RU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03618D0-ADFE-4EE1-B8DA-F0D453828A39}"/>
              </a:ext>
            </a:extLst>
          </p:cNvPr>
          <p:cNvSpPr txBox="1"/>
          <p:nvPr/>
        </p:nvSpPr>
        <p:spPr>
          <a:xfrm>
            <a:off x="10412730" y="2222987"/>
            <a:ext cx="3147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95000"/>
                  </a:schemeClr>
                </a:solidFill>
              </a:rPr>
              <a:t>Возможность посмотреть тур в 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VR</a:t>
            </a:r>
            <a:endParaRPr lang="ru-RU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Прямоугольник 7">
            <a:extLst>
              <a:ext uri="{FF2B5EF4-FFF2-40B4-BE49-F238E27FC236}">
                <a16:creationId xmlns:a16="http://schemas.microsoft.com/office/drawing/2014/main" id="{1AA39BF9-90D1-4A3D-9158-F96087169F34}"/>
              </a:ext>
            </a:extLst>
          </p:cNvPr>
          <p:cNvSpPr/>
          <p:nvPr/>
        </p:nvSpPr>
        <p:spPr bwMode="auto">
          <a:xfrm>
            <a:off x="13690163" y="0"/>
            <a:ext cx="940235" cy="97674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0" tIns="54860" rIns="54860" bIns="54860" anchor="ctr"/>
          <a:lstStyle/>
          <a:p>
            <a:pPr algn="ctr" defTabSz="1097280">
              <a:defRPr>
                <a:solidFill>
                  <a:srgbClr val="FFFFFF"/>
                </a:solidFill>
              </a:defRPr>
            </a:pPr>
            <a:endParaRPr sz="2160" kern="0">
              <a:solidFill>
                <a:srgbClr val="FFD9BE"/>
              </a:solidFill>
              <a:latin typeface="Helvetica"/>
              <a:cs typeface="Helvetica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C620030D-04DB-41F8-BF52-2A203572E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9718" y="383451"/>
            <a:ext cx="781129" cy="273395"/>
          </a:xfrm>
          <a:prstGeom prst="rect">
            <a:avLst/>
          </a:prstGeom>
        </p:spPr>
      </p:pic>
      <p:sp>
        <p:nvSpPr>
          <p:cNvPr id="40" name="Прямоугольник">
            <a:extLst>
              <a:ext uri="{FF2B5EF4-FFF2-40B4-BE49-F238E27FC236}">
                <a16:creationId xmlns:a16="http://schemas.microsoft.com/office/drawing/2014/main" id="{390D307B-905A-4C73-8BC0-2F0DC6F72581}"/>
              </a:ext>
            </a:extLst>
          </p:cNvPr>
          <p:cNvSpPr/>
          <p:nvPr/>
        </p:nvSpPr>
        <p:spPr bwMode="auto">
          <a:xfrm>
            <a:off x="5120873" y="622124"/>
            <a:ext cx="4335076" cy="603674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54862" tIns="54862" rIns="54862" bIns="54862" numCol="1" anchor="ctr">
            <a:noAutofit/>
          </a:bodyPr>
          <a:lstStyle/>
          <a:p>
            <a:pPr algn="ctr"/>
            <a:r>
              <a:rPr lang="ru-RU" sz="36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Бизнес модель</a:t>
            </a:r>
            <a:endParaRPr lang="ru-RU" sz="3600" dirty="0"/>
          </a:p>
        </p:txBody>
      </p:sp>
      <p:grpSp>
        <p:nvGrpSpPr>
          <p:cNvPr id="41" name="Прямоугольник 16">
            <a:extLst>
              <a:ext uri="{FF2B5EF4-FFF2-40B4-BE49-F238E27FC236}">
                <a16:creationId xmlns:a16="http://schemas.microsoft.com/office/drawing/2014/main" id="{C47AB726-EB2C-4C4E-8714-CC139E534F63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42" name="Прямоугольник">
              <a:extLst>
                <a:ext uri="{FF2B5EF4-FFF2-40B4-BE49-F238E27FC236}">
                  <a16:creationId xmlns:a16="http://schemas.microsoft.com/office/drawing/2014/main" id="{0EBC637E-CB9C-481E-AFED-7C46C32C232D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 defTabSz="109728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  <p:sp>
          <p:nvSpPr>
            <p:cNvPr id="43" name="Текст">
              <a:extLst>
                <a:ext uri="{FF2B5EF4-FFF2-40B4-BE49-F238E27FC236}">
                  <a16:creationId xmlns:a16="http://schemas.microsoft.com/office/drawing/2014/main" id="{1926D093-3AED-4AB7-BA70-F918264F80AB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 defTabSz="1097280">
                <a:defRPr/>
              </a:pPr>
              <a:fld id="{86CB4B4D-7CA3-9044-876B-883B54F8677D}" type="slidenum">
                <a:rPr sz="1440" kern="0">
                  <a:solidFill>
                    <a:srgbClr val="FFD9BE"/>
                  </a:solidFill>
                </a:rPr>
                <a:pPr defTabSz="1097280">
                  <a:defRPr/>
                </a:pPr>
                <a:t>7</a:t>
              </a:fld>
              <a:endParaRPr sz="1440" kern="0">
                <a:solidFill>
                  <a:srgbClr val="FFD9B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999173" y="2017157"/>
            <a:ext cx="12692896" cy="5124450"/>
          </a:xfrm>
          <a:prstGeom prst="roundRect">
            <a:avLst>
              <a:gd name="adj" fmla="val 723"/>
            </a:avLst>
          </a:prstGeom>
          <a:noFill/>
          <a:ln w="1524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15021" y="2059089"/>
            <a:ext cx="12662416" cy="95345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929527" y="2250484"/>
            <a:ext cx="1575554" cy="411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100"/>
              </a:lnSpc>
              <a:buSzPct val="100000"/>
            </a:pPr>
            <a:r>
              <a:rPr lang="ru-RU" sz="19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КОМПАНИИ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335513" y="2112022"/>
            <a:ext cx="2222063" cy="482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100"/>
              </a:lnSpc>
              <a:buSzPct val="100000"/>
            </a:pPr>
            <a:r>
              <a:rPr lang="ru-RU" sz="19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         </a:t>
            </a:r>
            <a:r>
              <a:rPr lang="en-US" sz="19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VR </a:t>
            </a:r>
            <a:r>
              <a:rPr lang="ru-RU" sz="19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туризм </a:t>
            </a:r>
          </a:p>
        </p:txBody>
      </p:sp>
      <p:sp>
        <p:nvSpPr>
          <p:cNvPr id="10" name="Shape 8">
            <a:hlinkClick r:id="" action="ppaction://hlinkshowjump?jump=previousslide"/>
          </p:cNvPr>
          <p:cNvSpPr/>
          <p:nvPr/>
        </p:nvSpPr>
        <p:spPr>
          <a:xfrm>
            <a:off x="983933" y="2985849"/>
            <a:ext cx="12662416" cy="95345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11" name="Text 9"/>
          <p:cNvSpPr/>
          <p:nvPr/>
        </p:nvSpPr>
        <p:spPr>
          <a:xfrm>
            <a:off x="4162068" y="2081808"/>
            <a:ext cx="2638306" cy="854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100"/>
              </a:lnSpc>
              <a:buSzPct val="100000"/>
            </a:pPr>
            <a:r>
              <a:rPr lang="ru-RU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        </a:t>
            </a:r>
            <a:r>
              <a:rPr lang="ru-RU" sz="19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Возможность путешествия с детьми</a:t>
            </a:r>
            <a:endParaRPr lang="en-US" sz="1900" b="1" dirty="0"/>
          </a:p>
        </p:txBody>
      </p:sp>
      <p:sp>
        <p:nvSpPr>
          <p:cNvPr id="12" name="Text 10"/>
          <p:cNvSpPr/>
          <p:nvPr/>
        </p:nvSpPr>
        <p:spPr>
          <a:xfrm>
            <a:off x="4162068" y="3067526"/>
            <a:ext cx="163627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694527" y="3067526"/>
            <a:ext cx="163627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9226987" y="3067526"/>
            <a:ext cx="163627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1759446" y="3067526"/>
            <a:ext cx="164008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22" name="Shape 20"/>
          <p:cNvSpPr/>
          <p:nvPr/>
        </p:nvSpPr>
        <p:spPr>
          <a:xfrm>
            <a:off x="983933" y="4497705"/>
            <a:ext cx="12662416" cy="5584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1625798" y="4579382"/>
            <a:ext cx="164008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ru-RU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Движение</a:t>
            </a:r>
            <a:endParaRPr lang="en-US" b="1" dirty="0"/>
          </a:p>
        </p:txBody>
      </p:sp>
      <p:sp>
        <p:nvSpPr>
          <p:cNvPr id="24" name="Text 22"/>
          <p:cNvSpPr/>
          <p:nvPr/>
        </p:nvSpPr>
        <p:spPr>
          <a:xfrm>
            <a:off x="4162068" y="4579382"/>
            <a:ext cx="163627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6694527" y="4579382"/>
            <a:ext cx="163627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9226987" y="4579382"/>
            <a:ext cx="163627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11759446" y="4579382"/>
            <a:ext cx="164008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28" name="Shape 26"/>
          <p:cNvSpPr/>
          <p:nvPr/>
        </p:nvSpPr>
        <p:spPr>
          <a:xfrm>
            <a:off x="983933" y="5056108"/>
            <a:ext cx="12662416" cy="5584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81457" y="5515308"/>
            <a:ext cx="12662416" cy="95345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6766083" y="2125860"/>
            <a:ext cx="2430424" cy="376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100"/>
              </a:lnSpc>
              <a:buSzPct val="100000"/>
            </a:pPr>
            <a:r>
              <a:rPr lang="ru-RU" sz="19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   </a:t>
            </a:r>
            <a:r>
              <a:rPr lang="en-US" sz="1900" b="1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Стоимость</a:t>
            </a:r>
            <a:r>
              <a:rPr lang="en-US" sz="19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ru-RU" sz="19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 </a:t>
            </a:r>
            <a:r>
              <a:rPr lang="en-US" sz="1900" b="1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руб</a:t>
            </a:r>
            <a:r>
              <a:rPr lang="en-US" sz="19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.</a:t>
            </a:r>
            <a:endParaRPr lang="en-US" sz="1900" b="1" dirty="0"/>
          </a:p>
        </p:txBody>
      </p:sp>
      <p:sp>
        <p:nvSpPr>
          <p:cNvPr id="36" name="Text 34"/>
          <p:cNvSpPr/>
          <p:nvPr/>
        </p:nvSpPr>
        <p:spPr>
          <a:xfrm>
            <a:off x="4162068" y="5859256"/>
            <a:ext cx="92485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37" name="Text 35"/>
          <p:cNvSpPr/>
          <p:nvPr/>
        </p:nvSpPr>
        <p:spPr>
          <a:xfrm>
            <a:off x="6707888" y="5794509"/>
            <a:ext cx="281913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39" name="Text 37"/>
          <p:cNvSpPr/>
          <p:nvPr/>
        </p:nvSpPr>
        <p:spPr>
          <a:xfrm>
            <a:off x="11764630" y="5770937"/>
            <a:ext cx="33349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40" name="Shape 38"/>
          <p:cNvSpPr/>
          <p:nvPr/>
        </p:nvSpPr>
        <p:spPr>
          <a:xfrm>
            <a:off x="1014413" y="6534816"/>
            <a:ext cx="12662416" cy="5584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41" name="Text 39"/>
          <p:cNvSpPr/>
          <p:nvPr/>
        </p:nvSpPr>
        <p:spPr>
          <a:xfrm>
            <a:off x="1625798" y="6616494"/>
            <a:ext cx="164008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3100"/>
              </a:lnSpc>
              <a:buSzPct val="100000"/>
              <a:buChar char="•"/>
            </a:pPr>
            <a:r>
              <a:rPr lang="ru-RU" sz="19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     А25</a:t>
            </a:r>
            <a:endParaRPr lang="en-US" sz="1900" b="1" dirty="0"/>
          </a:p>
        </p:txBody>
      </p:sp>
      <p:sp>
        <p:nvSpPr>
          <p:cNvPr id="42" name="Text 40"/>
          <p:cNvSpPr/>
          <p:nvPr/>
        </p:nvSpPr>
        <p:spPr>
          <a:xfrm>
            <a:off x="9250549" y="5764888"/>
            <a:ext cx="5012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43" name="Text 41"/>
          <p:cNvSpPr/>
          <p:nvPr/>
        </p:nvSpPr>
        <p:spPr>
          <a:xfrm>
            <a:off x="11759446" y="6649641"/>
            <a:ext cx="164008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100"/>
              </a:lnSpc>
              <a:buSzPct val="100000"/>
            </a:pPr>
            <a:endParaRPr lang="en-US" sz="1900" dirty="0"/>
          </a:p>
        </p:txBody>
      </p:sp>
      <p:sp>
        <p:nvSpPr>
          <p:cNvPr id="44" name="Text 15">
            <a:extLst>
              <a:ext uri="{FF2B5EF4-FFF2-40B4-BE49-F238E27FC236}">
                <a16:creationId xmlns:a16="http://schemas.microsoft.com/office/drawing/2014/main" id="{446C607E-4ABE-4110-8631-BBA3F8DDBAEC}"/>
              </a:ext>
            </a:extLst>
          </p:cNvPr>
          <p:cNvSpPr/>
          <p:nvPr/>
        </p:nvSpPr>
        <p:spPr>
          <a:xfrm>
            <a:off x="1752958" y="3222785"/>
            <a:ext cx="164008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Thor Prim </a:t>
            </a:r>
            <a:endParaRPr lang="en-US" b="1" dirty="0"/>
          </a:p>
        </p:txBody>
      </p:sp>
      <p:sp>
        <p:nvSpPr>
          <p:cNvPr id="45" name="Знак умножения 44">
            <a:extLst>
              <a:ext uri="{FF2B5EF4-FFF2-40B4-BE49-F238E27FC236}">
                <a16:creationId xmlns:a16="http://schemas.microsoft.com/office/drawing/2014/main" id="{74EDA895-3415-4F7F-B09B-F3BDB1D63B19}"/>
              </a:ext>
            </a:extLst>
          </p:cNvPr>
          <p:cNvSpPr/>
          <p:nvPr/>
        </p:nvSpPr>
        <p:spPr>
          <a:xfrm>
            <a:off x="4980206" y="3142810"/>
            <a:ext cx="949284" cy="609884"/>
          </a:xfrm>
          <a:prstGeom prst="mathMultiply">
            <a:avLst>
              <a:gd name="adj1" fmla="val 2914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Знак умножения 45">
            <a:extLst>
              <a:ext uri="{FF2B5EF4-FFF2-40B4-BE49-F238E27FC236}">
                <a16:creationId xmlns:a16="http://schemas.microsoft.com/office/drawing/2014/main" id="{079596D4-0E98-49A9-9938-58FCB3209CD4}"/>
              </a:ext>
            </a:extLst>
          </p:cNvPr>
          <p:cNvSpPr/>
          <p:nvPr/>
        </p:nvSpPr>
        <p:spPr>
          <a:xfrm>
            <a:off x="5000120" y="5785343"/>
            <a:ext cx="962201" cy="60988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Знак умножения 46">
            <a:extLst>
              <a:ext uri="{FF2B5EF4-FFF2-40B4-BE49-F238E27FC236}">
                <a16:creationId xmlns:a16="http://schemas.microsoft.com/office/drawing/2014/main" id="{96A42261-6F9F-433F-9EAE-4CC9E02F593B}"/>
              </a:ext>
            </a:extLst>
          </p:cNvPr>
          <p:cNvSpPr/>
          <p:nvPr/>
        </p:nvSpPr>
        <p:spPr>
          <a:xfrm>
            <a:off x="7446229" y="5770937"/>
            <a:ext cx="949284" cy="60988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 21">
            <a:extLst>
              <a:ext uri="{FF2B5EF4-FFF2-40B4-BE49-F238E27FC236}">
                <a16:creationId xmlns:a16="http://schemas.microsoft.com/office/drawing/2014/main" id="{99BAE897-BCBA-4D42-BCB4-67B425293473}"/>
              </a:ext>
            </a:extLst>
          </p:cNvPr>
          <p:cNvSpPr/>
          <p:nvPr/>
        </p:nvSpPr>
        <p:spPr>
          <a:xfrm>
            <a:off x="1625798" y="5851447"/>
            <a:ext cx="164008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ru-RU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Приморье</a:t>
            </a:r>
            <a:endParaRPr lang="en-US" b="1" dirty="0"/>
          </a:p>
        </p:txBody>
      </p:sp>
      <p:sp>
        <p:nvSpPr>
          <p:cNvPr id="55" name="Фигура, имеющая форму буквы L 54">
            <a:extLst>
              <a:ext uri="{FF2B5EF4-FFF2-40B4-BE49-F238E27FC236}">
                <a16:creationId xmlns:a16="http://schemas.microsoft.com/office/drawing/2014/main" id="{1F49E1E1-937B-4E3E-83EE-AF18970D35FF}"/>
              </a:ext>
            </a:extLst>
          </p:cNvPr>
          <p:cNvSpPr/>
          <p:nvPr/>
        </p:nvSpPr>
        <p:spPr>
          <a:xfrm rot="18668318">
            <a:off x="5309653" y="6628476"/>
            <a:ext cx="476170" cy="249560"/>
          </a:xfrm>
          <a:prstGeom prst="corne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Фигура, имеющая форму буквы L 55">
            <a:extLst>
              <a:ext uri="{FF2B5EF4-FFF2-40B4-BE49-F238E27FC236}">
                <a16:creationId xmlns:a16="http://schemas.microsoft.com/office/drawing/2014/main" id="{2F14244D-EF62-4301-91E2-7BE34761B6C0}"/>
              </a:ext>
            </a:extLst>
          </p:cNvPr>
          <p:cNvSpPr/>
          <p:nvPr/>
        </p:nvSpPr>
        <p:spPr>
          <a:xfrm rot="18668318">
            <a:off x="7743209" y="6664562"/>
            <a:ext cx="476170" cy="249560"/>
          </a:xfrm>
          <a:prstGeom prst="corne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Фигура, имеющая форму буквы L 56">
            <a:extLst>
              <a:ext uri="{FF2B5EF4-FFF2-40B4-BE49-F238E27FC236}">
                <a16:creationId xmlns:a16="http://schemas.microsoft.com/office/drawing/2014/main" id="{05E4806E-F32C-4105-93A5-ED13F3C9EA18}"/>
              </a:ext>
            </a:extLst>
          </p:cNvPr>
          <p:cNvSpPr/>
          <p:nvPr/>
        </p:nvSpPr>
        <p:spPr>
          <a:xfrm rot="18668318">
            <a:off x="10306457" y="6677887"/>
            <a:ext cx="476170" cy="249560"/>
          </a:xfrm>
          <a:prstGeom prst="corne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Фигура, имеющая форму буквы L 57">
            <a:extLst>
              <a:ext uri="{FF2B5EF4-FFF2-40B4-BE49-F238E27FC236}">
                <a16:creationId xmlns:a16="http://schemas.microsoft.com/office/drawing/2014/main" id="{0A62BDF2-7C8F-4503-9BB1-F5EF774EC856}"/>
              </a:ext>
            </a:extLst>
          </p:cNvPr>
          <p:cNvSpPr/>
          <p:nvPr/>
        </p:nvSpPr>
        <p:spPr>
          <a:xfrm rot="18668318">
            <a:off x="7707354" y="4609494"/>
            <a:ext cx="476170" cy="249560"/>
          </a:xfrm>
          <a:prstGeom prst="corne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Знак умножения 58">
            <a:extLst>
              <a:ext uri="{FF2B5EF4-FFF2-40B4-BE49-F238E27FC236}">
                <a16:creationId xmlns:a16="http://schemas.microsoft.com/office/drawing/2014/main" id="{7E11D905-7C21-407B-8A9E-8EC096BE66F1}"/>
              </a:ext>
            </a:extLst>
          </p:cNvPr>
          <p:cNvSpPr/>
          <p:nvPr/>
        </p:nvSpPr>
        <p:spPr>
          <a:xfrm>
            <a:off x="7512665" y="3157633"/>
            <a:ext cx="949284" cy="609884"/>
          </a:xfrm>
          <a:prstGeom prst="mathMultiply">
            <a:avLst>
              <a:gd name="adj1" fmla="val 2914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Знак умножения 60">
            <a:extLst>
              <a:ext uri="{FF2B5EF4-FFF2-40B4-BE49-F238E27FC236}">
                <a16:creationId xmlns:a16="http://schemas.microsoft.com/office/drawing/2014/main" id="{B18F380C-CF5E-4E2E-8ED3-A61CAA97BF3F}"/>
              </a:ext>
            </a:extLst>
          </p:cNvPr>
          <p:cNvSpPr/>
          <p:nvPr/>
        </p:nvSpPr>
        <p:spPr>
          <a:xfrm>
            <a:off x="9971903" y="3139513"/>
            <a:ext cx="949284" cy="609884"/>
          </a:xfrm>
          <a:prstGeom prst="mathMultiply">
            <a:avLst>
              <a:gd name="adj1" fmla="val 2914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Знак умножения 61">
            <a:extLst>
              <a:ext uri="{FF2B5EF4-FFF2-40B4-BE49-F238E27FC236}">
                <a16:creationId xmlns:a16="http://schemas.microsoft.com/office/drawing/2014/main" id="{09404EF6-ACBE-44AB-8062-5204EDCC9307}"/>
              </a:ext>
            </a:extLst>
          </p:cNvPr>
          <p:cNvSpPr/>
          <p:nvPr/>
        </p:nvSpPr>
        <p:spPr>
          <a:xfrm>
            <a:off x="9982043" y="4446224"/>
            <a:ext cx="949284" cy="609884"/>
          </a:xfrm>
          <a:prstGeom prst="mathMultiply">
            <a:avLst>
              <a:gd name="adj1" fmla="val 2914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Знак умножения 62">
            <a:extLst>
              <a:ext uri="{FF2B5EF4-FFF2-40B4-BE49-F238E27FC236}">
                <a16:creationId xmlns:a16="http://schemas.microsoft.com/office/drawing/2014/main" id="{F200341E-AEF8-496B-823B-4BDE6A194E17}"/>
              </a:ext>
            </a:extLst>
          </p:cNvPr>
          <p:cNvSpPr/>
          <p:nvPr/>
        </p:nvSpPr>
        <p:spPr>
          <a:xfrm>
            <a:off x="10009990" y="5754174"/>
            <a:ext cx="962201" cy="60988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Фигура, имеющая форму буквы L 63">
            <a:extLst>
              <a:ext uri="{FF2B5EF4-FFF2-40B4-BE49-F238E27FC236}">
                <a16:creationId xmlns:a16="http://schemas.microsoft.com/office/drawing/2014/main" id="{0E97DD74-7DDF-4FC4-A15B-70C8BC1C70BA}"/>
              </a:ext>
            </a:extLst>
          </p:cNvPr>
          <p:cNvSpPr/>
          <p:nvPr/>
        </p:nvSpPr>
        <p:spPr>
          <a:xfrm rot="18668318">
            <a:off x="5284394" y="4621541"/>
            <a:ext cx="476170" cy="249560"/>
          </a:xfrm>
          <a:prstGeom prst="corne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FA49AF8-4A37-43DF-B3E0-B3DB7AF562FE}"/>
              </a:ext>
            </a:extLst>
          </p:cNvPr>
          <p:cNvSpPr txBox="1"/>
          <p:nvPr/>
        </p:nvSpPr>
        <p:spPr>
          <a:xfrm>
            <a:off x="12092940" y="2116363"/>
            <a:ext cx="1538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>
                    <a:lumMod val="95000"/>
                  </a:schemeClr>
                </a:solidFill>
              </a:rPr>
              <a:t>Аудиогид</a:t>
            </a:r>
          </a:p>
        </p:txBody>
      </p:sp>
      <p:sp>
        <p:nvSpPr>
          <p:cNvPr id="66" name="Знак умножения 65">
            <a:extLst>
              <a:ext uri="{FF2B5EF4-FFF2-40B4-BE49-F238E27FC236}">
                <a16:creationId xmlns:a16="http://schemas.microsoft.com/office/drawing/2014/main" id="{307F8E96-889A-4F71-BB41-1FA78F7A097A}"/>
              </a:ext>
            </a:extLst>
          </p:cNvPr>
          <p:cNvSpPr/>
          <p:nvPr/>
        </p:nvSpPr>
        <p:spPr>
          <a:xfrm>
            <a:off x="12287996" y="3131897"/>
            <a:ext cx="949284" cy="609884"/>
          </a:xfrm>
          <a:prstGeom prst="mathMultiply">
            <a:avLst>
              <a:gd name="adj1" fmla="val 2914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Знак умножения 66">
            <a:extLst>
              <a:ext uri="{FF2B5EF4-FFF2-40B4-BE49-F238E27FC236}">
                <a16:creationId xmlns:a16="http://schemas.microsoft.com/office/drawing/2014/main" id="{576D5DB3-7244-4E1A-B732-7939F90DDB40}"/>
              </a:ext>
            </a:extLst>
          </p:cNvPr>
          <p:cNvSpPr/>
          <p:nvPr/>
        </p:nvSpPr>
        <p:spPr>
          <a:xfrm>
            <a:off x="12272996" y="4458986"/>
            <a:ext cx="949284" cy="609884"/>
          </a:xfrm>
          <a:prstGeom prst="mathMultiply">
            <a:avLst>
              <a:gd name="adj1" fmla="val 2914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Знак умножения 67">
            <a:extLst>
              <a:ext uri="{FF2B5EF4-FFF2-40B4-BE49-F238E27FC236}">
                <a16:creationId xmlns:a16="http://schemas.microsoft.com/office/drawing/2014/main" id="{51DF6133-8CCA-4328-B395-29BE2848235B}"/>
              </a:ext>
            </a:extLst>
          </p:cNvPr>
          <p:cNvSpPr/>
          <p:nvPr/>
        </p:nvSpPr>
        <p:spPr>
          <a:xfrm>
            <a:off x="12272996" y="5754174"/>
            <a:ext cx="949284" cy="609884"/>
          </a:xfrm>
          <a:prstGeom prst="mathMultiply">
            <a:avLst>
              <a:gd name="adj1" fmla="val 2914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Фигура, имеющая форму буквы L 68">
            <a:extLst>
              <a:ext uri="{FF2B5EF4-FFF2-40B4-BE49-F238E27FC236}">
                <a16:creationId xmlns:a16="http://schemas.microsoft.com/office/drawing/2014/main" id="{AA970C2B-5FD3-42A8-834E-5F0200401F58}"/>
              </a:ext>
            </a:extLst>
          </p:cNvPr>
          <p:cNvSpPr/>
          <p:nvPr/>
        </p:nvSpPr>
        <p:spPr>
          <a:xfrm rot="18668318">
            <a:off x="12545977" y="6647858"/>
            <a:ext cx="476170" cy="249560"/>
          </a:xfrm>
          <a:prstGeom prst="corne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 40">
            <a:extLst>
              <a:ext uri="{FF2B5EF4-FFF2-40B4-BE49-F238E27FC236}">
                <a16:creationId xmlns:a16="http://schemas.microsoft.com/office/drawing/2014/main" id="{80912014-D858-4412-8EEA-E818457BE922}"/>
              </a:ext>
            </a:extLst>
          </p:cNvPr>
          <p:cNvSpPr/>
          <p:nvPr/>
        </p:nvSpPr>
        <p:spPr>
          <a:xfrm>
            <a:off x="4164352" y="6577038"/>
            <a:ext cx="5012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71" name="Text 40">
            <a:extLst>
              <a:ext uri="{FF2B5EF4-FFF2-40B4-BE49-F238E27FC236}">
                <a16:creationId xmlns:a16="http://schemas.microsoft.com/office/drawing/2014/main" id="{A6610A56-CC44-4102-8910-A3A683669270}"/>
              </a:ext>
            </a:extLst>
          </p:cNvPr>
          <p:cNvSpPr/>
          <p:nvPr/>
        </p:nvSpPr>
        <p:spPr>
          <a:xfrm>
            <a:off x="6766083" y="6544310"/>
            <a:ext cx="5012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72" name="Text 40">
            <a:extLst>
              <a:ext uri="{FF2B5EF4-FFF2-40B4-BE49-F238E27FC236}">
                <a16:creationId xmlns:a16="http://schemas.microsoft.com/office/drawing/2014/main" id="{1BD1FF34-7607-4442-AD9E-4CF1C4540AA2}"/>
              </a:ext>
            </a:extLst>
          </p:cNvPr>
          <p:cNvSpPr/>
          <p:nvPr/>
        </p:nvSpPr>
        <p:spPr>
          <a:xfrm>
            <a:off x="9226987" y="6613710"/>
            <a:ext cx="5012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73" name="Text 40">
            <a:extLst>
              <a:ext uri="{FF2B5EF4-FFF2-40B4-BE49-F238E27FC236}">
                <a16:creationId xmlns:a16="http://schemas.microsoft.com/office/drawing/2014/main" id="{81FB888F-A881-47F7-B123-3A0FEF5616FE}"/>
              </a:ext>
            </a:extLst>
          </p:cNvPr>
          <p:cNvSpPr/>
          <p:nvPr/>
        </p:nvSpPr>
        <p:spPr>
          <a:xfrm>
            <a:off x="11764630" y="6607659"/>
            <a:ext cx="5012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 </a:t>
            </a:r>
            <a:endParaRPr lang="en-US" sz="1900" dirty="0"/>
          </a:p>
        </p:txBody>
      </p:sp>
      <p:sp>
        <p:nvSpPr>
          <p:cNvPr id="52" name="Прямоугольник 7">
            <a:extLst>
              <a:ext uri="{FF2B5EF4-FFF2-40B4-BE49-F238E27FC236}">
                <a16:creationId xmlns:a16="http://schemas.microsoft.com/office/drawing/2014/main" id="{82F482AD-DF61-4686-A7B8-6BFF48289EFE}"/>
              </a:ext>
            </a:extLst>
          </p:cNvPr>
          <p:cNvSpPr/>
          <p:nvPr/>
        </p:nvSpPr>
        <p:spPr bwMode="auto">
          <a:xfrm>
            <a:off x="13690163" y="0"/>
            <a:ext cx="940235" cy="97674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0" tIns="54860" rIns="54860" bIns="54860" anchor="ctr"/>
          <a:lstStyle/>
          <a:p>
            <a:pPr algn="ctr" defTabSz="1097280">
              <a:defRPr>
                <a:solidFill>
                  <a:srgbClr val="FFFFFF"/>
                </a:solidFill>
              </a:defRPr>
            </a:pPr>
            <a:endParaRPr sz="2160" kern="0">
              <a:solidFill>
                <a:srgbClr val="FFD9BE"/>
              </a:solidFill>
              <a:latin typeface="Helvetica"/>
              <a:cs typeface="Helvetica"/>
            </a:endParaRP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EC41AA94-B1F9-4AC1-A08C-FB55523ED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9718" y="383451"/>
            <a:ext cx="781129" cy="273395"/>
          </a:xfrm>
          <a:prstGeom prst="rect">
            <a:avLst/>
          </a:prstGeom>
        </p:spPr>
      </p:pic>
      <p:sp>
        <p:nvSpPr>
          <p:cNvPr id="54" name="Прямоугольник">
            <a:extLst>
              <a:ext uri="{FF2B5EF4-FFF2-40B4-BE49-F238E27FC236}">
                <a16:creationId xmlns:a16="http://schemas.microsoft.com/office/drawing/2014/main" id="{B17AD8EF-D839-4A6E-BC02-6F6E89693A1D}"/>
              </a:ext>
            </a:extLst>
          </p:cNvPr>
          <p:cNvSpPr/>
          <p:nvPr/>
        </p:nvSpPr>
        <p:spPr bwMode="auto">
          <a:xfrm>
            <a:off x="2240428" y="823809"/>
            <a:ext cx="10210385" cy="546086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54862" tIns="54862" rIns="54862" bIns="54862" numCol="1" anchor="ctr">
            <a:noAutofit/>
          </a:bodyPr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5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Анализ</a:t>
            </a:r>
            <a:r>
              <a:rPr lang="en-US" sz="25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5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конкурентов</a:t>
            </a:r>
            <a:r>
              <a:rPr lang="en-US" sz="25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, </a:t>
            </a:r>
            <a:r>
              <a:rPr lang="en-US" sz="25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основные</a:t>
            </a:r>
            <a:r>
              <a:rPr lang="en-US" sz="25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5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конкурентные</a:t>
            </a:r>
            <a:r>
              <a:rPr lang="en-US" sz="25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5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преимущества</a:t>
            </a:r>
            <a:endParaRPr lang="en-US" sz="2500" dirty="0"/>
          </a:p>
        </p:txBody>
      </p:sp>
      <p:grpSp>
        <p:nvGrpSpPr>
          <p:cNvPr id="60" name="Прямоугольник 16">
            <a:extLst>
              <a:ext uri="{FF2B5EF4-FFF2-40B4-BE49-F238E27FC236}">
                <a16:creationId xmlns:a16="http://schemas.microsoft.com/office/drawing/2014/main" id="{15DEA0FD-8EEA-4EF1-B9FF-E75D74DF422F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74" name="Прямоугольник">
              <a:extLst>
                <a:ext uri="{FF2B5EF4-FFF2-40B4-BE49-F238E27FC236}">
                  <a16:creationId xmlns:a16="http://schemas.microsoft.com/office/drawing/2014/main" id="{F614B207-DD2E-42CB-AE9F-52EB8AAF6316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 defTabSz="109728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  <p:sp>
          <p:nvSpPr>
            <p:cNvPr id="75" name="Текст">
              <a:extLst>
                <a:ext uri="{FF2B5EF4-FFF2-40B4-BE49-F238E27FC236}">
                  <a16:creationId xmlns:a16="http://schemas.microsoft.com/office/drawing/2014/main" id="{1BE41502-5A25-423F-A268-66AFDD387B30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 defTabSz="1097280">
                <a:defRPr/>
              </a:pPr>
              <a:fld id="{86CB4B4D-7CA3-9044-876B-883B54F8677D}" type="slidenum">
                <a:rPr sz="1440" kern="0">
                  <a:solidFill>
                    <a:srgbClr val="FFD9BE"/>
                  </a:solidFill>
                </a:rPr>
                <a:pPr defTabSz="1097280">
                  <a:defRPr/>
                </a:pPr>
                <a:t>8</a:t>
              </a:fld>
              <a:endParaRPr sz="1440" kern="0">
                <a:solidFill>
                  <a:srgbClr val="FFD9B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968693" y="1104781"/>
            <a:ext cx="1269206" cy="1011436"/>
          </a:xfrm>
          <a:prstGeom prst="roundRect">
            <a:avLst>
              <a:gd name="adj" fmla="val 2515"/>
            </a:avLst>
          </a:prstGeom>
          <a:solidFill>
            <a:srgbClr val="315251"/>
          </a:solidFill>
          <a:ln/>
        </p:spPr>
      </p:sp>
      <p:sp>
        <p:nvSpPr>
          <p:cNvPr id="4" name="Text 2"/>
          <p:cNvSpPr/>
          <p:nvPr/>
        </p:nvSpPr>
        <p:spPr>
          <a:xfrm>
            <a:off x="1451652" y="1391423"/>
            <a:ext cx="303287" cy="339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</a:t>
            </a:r>
            <a:r>
              <a:rPr lang="ru-RU" sz="16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Этап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2383004" y="1173449"/>
            <a:ext cx="11133477" cy="877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ru-RU" sz="16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Разработка и оборудование маршрутов. Согласование с учреждениями  осуществляющих управление </a:t>
            </a:r>
          </a:p>
          <a:p>
            <a:pPr marL="0" indent="0" algn="l">
              <a:lnSpc>
                <a:spcPts val="2100"/>
              </a:lnSpc>
              <a:buNone/>
            </a:pPr>
            <a:r>
              <a:rPr lang="ru-RU" sz="16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заповедниками. Разработка инструкций по безопасности. Заключение договоров с </a:t>
            </a:r>
            <a:r>
              <a:rPr lang="ru-RU" sz="1600" b="1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автоперевозщиками</a:t>
            </a:r>
            <a:r>
              <a:rPr lang="ru-RU" sz="16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, </a:t>
            </a:r>
          </a:p>
          <a:p>
            <a:pPr marL="0" indent="0" algn="l">
              <a:lnSpc>
                <a:spcPts val="2100"/>
              </a:lnSpc>
              <a:buNone/>
            </a:pPr>
            <a:r>
              <a:rPr lang="ru-RU" sz="16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гостиничным бизнесом              срок два месяца               350 000 рублей </a:t>
            </a:r>
          </a:p>
        </p:txBody>
      </p:sp>
      <p:sp>
        <p:nvSpPr>
          <p:cNvPr id="7" name="Shape 5"/>
          <p:cNvSpPr/>
          <p:nvPr/>
        </p:nvSpPr>
        <p:spPr>
          <a:xfrm>
            <a:off x="2322671" y="2106692"/>
            <a:ext cx="11254145" cy="11430"/>
          </a:xfrm>
          <a:prstGeom prst="roundRect">
            <a:avLst>
              <a:gd name="adj" fmla="val 222595"/>
            </a:avLst>
          </a:prstGeom>
          <a:solidFill>
            <a:srgbClr val="4A6B6A"/>
          </a:solidFill>
          <a:ln/>
        </p:spPr>
      </p:sp>
      <p:sp>
        <p:nvSpPr>
          <p:cNvPr id="8" name="Shape 6"/>
          <p:cNvSpPr/>
          <p:nvPr/>
        </p:nvSpPr>
        <p:spPr>
          <a:xfrm>
            <a:off x="968693" y="2200989"/>
            <a:ext cx="2538532" cy="1282898"/>
          </a:xfrm>
          <a:prstGeom prst="roundRect">
            <a:avLst>
              <a:gd name="adj" fmla="val 1983"/>
            </a:avLst>
          </a:prstGeom>
          <a:solidFill>
            <a:srgbClr val="315251"/>
          </a:solidFill>
          <a:ln/>
        </p:spPr>
      </p:sp>
      <p:sp>
        <p:nvSpPr>
          <p:cNvPr id="9" name="Text 7"/>
          <p:cNvSpPr/>
          <p:nvPr/>
        </p:nvSpPr>
        <p:spPr>
          <a:xfrm>
            <a:off x="1975676" y="2677560"/>
            <a:ext cx="113705" cy="339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2</a:t>
            </a:r>
            <a:r>
              <a:rPr lang="ru-RU" sz="16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Этап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3591997" y="2770511"/>
            <a:ext cx="9815274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ru-RU" sz="16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Создать </a:t>
            </a:r>
            <a:r>
              <a:rPr lang="ru-RU" sz="1600" b="1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лендинг</a:t>
            </a:r>
            <a:r>
              <a:rPr lang="ru-RU" sz="16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и собрать заявки на поездки                срок 2 месяца                100 000 рублей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591997" y="3474363"/>
            <a:ext cx="9984819" cy="11430"/>
          </a:xfrm>
          <a:prstGeom prst="roundRect">
            <a:avLst>
              <a:gd name="adj" fmla="val 222595"/>
            </a:avLst>
          </a:prstGeom>
          <a:solidFill>
            <a:srgbClr val="4A6B6A"/>
          </a:solidFill>
          <a:ln/>
        </p:spPr>
      </p:sp>
      <p:sp>
        <p:nvSpPr>
          <p:cNvPr id="13" name="Shape 11"/>
          <p:cNvSpPr/>
          <p:nvPr/>
        </p:nvSpPr>
        <p:spPr>
          <a:xfrm>
            <a:off x="968693" y="3572204"/>
            <a:ext cx="3807857" cy="1672947"/>
          </a:xfrm>
          <a:prstGeom prst="roundRect">
            <a:avLst>
              <a:gd name="adj" fmla="val 1521"/>
            </a:avLst>
          </a:prstGeom>
          <a:solidFill>
            <a:srgbClr val="315251"/>
          </a:solidFill>
          <a:ln/>
        </p:spPr>
        <p:txBody>
          <a:bodyPr/>
          <a:lstStyle/>
          <a:p>
            <a:endParaRPr lang="ru-RU" sz="1800" dirty="0">
              <a:solidFill>
                <a:srgbClr val="F9EEE7"/>
              </a:solidFill>
              <a:latin typeface="Quattrocento" pitchFamily="34" charset="0"/>
              <a:ea typeface="Quattrocento" pitchFamily="34" charset="-122"/>
              <a:cs typeface="Quattrocento" pitchFamily="34" charset="-120"/>
            </a:endParaRPr>
          </a:p>
          <a:p>
            <a:endParaRPr lang="ru-RU" dirty="0">
              <a:solidFill>
                <a:srgbClr val="F9EEE7"/>
              </a:solidFill>
              <a:latin typeface="Quattrocento" pitchFamily="34" charset="0"/>
              <a:ea typeface="Quattrocento" pitchFamily="34" charset="-122"/>
              <a:cs typeface="Quattrocento" pitchFamily="34" charset="-120"/>
            </a:endParaRPr>
          </a:p>
          <a:p>
            <a:endParaRPr lang="ru-RU" dirty="0"/>
          </a:p>
        </p:txBody>
      </p:sp>
      <p:sp>
        <p:nvSpPr>
          <p:cNvPr id="14" name="Text 12"/>
          <p:cNvSpPr/>
          <p:nvPr/>
        </p:nvSpPr>
        <p:spPr>
          <a:xfrm>
            <a:off x="2237899" y="4302976"/>
            <a:ext cx="347758" cy="1075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ru-RU" sz="1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3 Этап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946094" y="3738205"/>
            <a:ext cx="2394585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4946094" y="4087581"/>
            <a:ext cx="8647389" cy="972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ru-RU" sz="16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Найм специалистов и аренда офиса             срок месяц               300 000 рублей.  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861322" y="5232083"/>
            <a:ext cx="8715494" cy="11430"/>
          </a:xfrm>
          <a:prstGeom prst="roundRect">
            <a:avLst>
              <a:gd name="adj" fmla="val 222595"/>
            </a:avLst>
          </a:prstGeom>
          <a:solidFill>
            <a:srgbClr val="4A6B6A"/>
          </a:solidFill>
          <a:ln/>
        </p:spPr>
      </p:sp>
      <p:sp>
        <p:nvSpPr>
          <p:cNvPr id="20" name="Shape 18"/>
          <p:cNvSpPr/>
          <p:nvPr/>
        </p:nvSpPr>
        <p:spPr>
          <a:xfrm>
            <a:off x="968693" y="5326380"/>
            <a:ext cx="5077063" cy="1342192"/>
          </a:xfrm>
          <a:prstGeom prst="roundRect">
            <a:avLst>
              <a:gd name="adj" fmla="val 1896"/>
            </a:avLst>
          </a:prstGeom>
          <a:solidFill>
            <a:srgbClr val="315251"/>
          </a:solidFill>
          <a:ln/>
        </p:spPr>
      </p:sp>
      <p:sp>
        <p:nvSpPr>
          <p:cNvPr id="21" name="Text 19"/>
          <p:cNvSpPr/>
          <p:nvPr/>
        </p:nvSpPr>
        <p:spPr>
          <a:xfrm>
            <a:off x="2953935" y="5781913"/>
            <a:ext cx="107752" cy="339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4</a:t>
            </a:r>
            <a:r>
              <a:rPr lang="ru-RU" sz="16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Этап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6215301" y="5495925"/>
            <a:ext cx="2394585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6215301" y="5716525"/>
            <a:ext cx="7106958" cy="578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100"/>
              </a:lnSpc>
              <a:buSzPct val="100000"/>
            </a:pPr>
            <a:r>
              <a:rPr lang="ru-RU" sz="16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Реклама             срок три месяца и более              250 000 рублей             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130528" y="6659047"/>
            <a:ext cx="7446288" cy="11430"/>
          </a:xfrm>
          <a:prstGeom prst="roundRect">
            <a:avLst>
              <a:gd name="adj" fmla="val 222595"/>
            </a:avLst>
          </a:prstGeom>
          <a:solidFill>
            <a:srgbClr val="4A6B6A"/>
          </a:solidFill>
          <a:ln/>
        </p:spPr>
      </p:sp>
      <p:sp>
        <p:nvSpPr>
          <p:cNvPr id="26" name="Shape 24"/>
          <p:cNvSpPr/>
          <p:nvPr/>
        </p:nvSpPr>
        <p:spPr>
          <a:xfrm>
            <a:off x="968693" y="6753344"/>
            <a:ext cx="6346388" cy="1011436"/>
          </a:xfrm>
          <a:prstGeom prst="roundRect">
            <a:avLst>
              <a:gd name="adj" fmla="val 2515"/>
            </a:avLst>
          </a:prstGeom>
          <a:solidFill>
            <a:srgbClr val="315251"/>
          </a:solidFill>
          <a:ln/>
        </p:spPr>
      </p:sp>
      <p:sp>
        <p:nvSpPr>
          <p:cNvPr id="27" name="Text 25"/>
          <p:cNvSpPr/>
          <p:nvPr/>
        </p:nvSpPr>
        <p:spPr>
          <a:xfrm>
            <a:off x="3604736" y="7052488"/>
            <a:ext cx="112633" cy="339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5</a:t>
            </a:r>
            <a:r>
              <a:rPr lang="ru-RU" sz="16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Этап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7484626" y="6922888"/>
            <a:ext cx="6092190" cy="8403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ru-RU" sz="16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Расширение, создание приложения             срок шесть месяцев</a:t>
            </a:r>
          </a:p>
          <a:p>
            <a:pPr marL="0" indent="0" algn="l">
              <a:lnSpc>
                <a:spcPts val="2350"/>
              </a:lnSpc>
              <a:buNone/>
            </a:pPr>
            <a:r>
              <a:rPr lang="ru-RU" sz="1600" b="1" dirty="0">
                <a:solidFill>
                  <a:srgbClr val="F9EEE7"/>
                </a:solidFill>
              </a:rPr>
              <a:t>                600 000 рублей</a:t>
            </a:r>
            <a:endParaRPr lang="en-US" sz="1600" dirty="0"/>
          </a:p>
        </p:txBody>
      </p:sp>
      <p:sp>
        <p:nvSpPr>
          <p:cNvPr id="30" name="Стрелка: вправо 29">
            <a:extLst>
              <a:ext uri="{FF2B5EF4-FFF2-40B4-BE49-F238E27FC236}">
                <a16:creationId xmlns:a16="http://schemas.microsoft.com/office/drawing/2014/main" id="{40E9A3DD-4CD9-4468-A423-BBD7990335FD}"/>
              </a:ext>
            </a:extLst>
          </p:cNvPr>
          <p:cNvSpPr/>
          <p:nvPr/>
        </p:nvSpPr>
        <p:spPr>
          <a:xfrm>
            <a:off x="7106364" y="1674824"/>
            <a:ext cx="468630" cy="28970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: вправо 31">
            <a:extLst>
              <a:ext uri="{FF2B5EF4-FFF2-40B4-BE49-F238E27FC236}">
                <a16:creationId xmlns:a16="http://schemas.microsoft.com/office/drawing/2014/main" id="{EAD63E2E-4B3C-4251-B035-FB49AE7F5F31}"/>
              </a:ext>
            </a:extLst>
          </p:cNvPr>
          <p:cNvSpPr/>
          <p:nvPr/>
        </p:nvSpPr>
        <p:spPr>
          <a:xfrm>
            <a:off x="8265319" y="2766494"/>
            <a:ext cx="468630" cy="28970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: вправо 32">
            <a:extLst>
              <a:ext uri="{FF2B5EF4-FFF2-40B4-BE49-F238E27FC236}">
                <a16:creationId xmlns:a16="http://schemas.microsoft.com/office/drawing/2014/main" id="{7BD26252-CCB1-4842-BE1E-752B48414C23}"/>
              </a:ext>
            </a:extLst>
          </p:cNvPr>
          <p:cNvSpPr/>
          <p:nvPr/>
        </p:nvSpPr>
        <p:spPr>
          <a:xfrm>
            <a:off x="10346179" y="2759231"/>
            <a:ext cx="468630" cy="28970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: вправо 33">
            <a:extLst>
              <a:ext uri="{FF2B5EF4-FFF2-40B4-BE49-F238E27FC236}">
                <a16:creationId xmlns:a16="http://schemas.microsoft.com/office/drawing/2014/main" id="{4985E780-F6F2-44DF-8554-EDE8818B45B2}"/>
              </a:ext>
            </a:extLst>
          </p:cNvPr>
          <p:cNvSpPr/>
          <p:nvPr/>
        </p:nvSpPr>
        <p:spPr>
          <a:xfrm>
            <a:off x="4776550" y="1717239"/>
            <a:ext cx="468630" cy="28970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: вправо 34">
            <a:extLst>
              <a:ext uri="{FF2B5EF4-FFF2-40B4-BE49-F238E27FC236}">
                <a16:creationId xmlns:a16="http://schemas.microsoft.com/office/drawing/2014/main" id="{45B43AF2-E751-4245-AD2F-4B0C068DA87F}"/>
              </a:ext>
            </a:extLst>
          </p:cNvPr>
          <p:cNvSpPr/>
          <p:nvPr/>
        </p:nvSpPr>
        <p:spPr>
          <a:xfrm>
            <a:off x="10296406" y="4098759"/>
            <a:ext cx="468630" cy="28970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: вправо 35">
            <a:extLst>
              <a:ext uri="{FF2B5EF4-FFF2-40B4-BE49-F238E27FC236}">
                <a16:creationId xmlns:a16="http://schemas.microsoft.com/office/drawing/2014/main" id="{6B42C564-E0B5-4454-9B67-5BC0455C4677}"/>
              </a:ext>
            </a:extLst>
          </p:cNvPr>
          <p:cNvSpPr/>
          <p:nvPr/>
        </p:nvSpPr>
        <p:spPr>
          <a:xfrm>
            <a:off x="8499634" y="4106022"/>
            <a:ext cx="468630" cy="28970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: вправо 36">
            <a:extLst>
              <a:ext uri="{FF2B5EF4-FFF2-40B4-BE49-F238E27FC236}">
                <a16:creationId xmlns:a16="http://schemas.microsoft.com/office/drawing/2014/main" id="{C271482C-4553-406C-8C30-0C3807A79B14}"/>
              </a:ext>
            </a:extLst>
          </p:cNvPr>
          <p:cNvSpPr/>
          <p:nvPr/>
        </p:nvSpPr>
        <p:spPr>
          <a:xfrm>
            <a:off x="7106364" y="5722398"/>
            <a:ext cx="468630" cy="28970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: вправо 37">
            <a:extLst>
              <a:ext uri="{FF2B5EF4-FFF2-40B4-BE49-F238E27FC236}">
                <a16:creationId xmlns:a16="http://schemas.microsoft.com/office/drawing/2014/main" id="{E93840DD-3571-4A2D-B90D-7DA927638016}"/>
              </a:ext>
            </a:extLst>
          </p:cNvPr>
          <p:cNvSpPr/>
          <p:nvPr/>
        </p:nvSpPr>
        <p:spPr>
          <a:xfrm>
            <a:off x="11025664" y="6969354"/>
            <a:ext cx="468630" cy="28970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: вправо 38">
            <a:extLst>
              <a:ext uri="{FF2B5EF4-FFF2-40B4-BE49-F238E27FC236}">
                <a16:creationId xmlns:a16="http://schemas.microsoft.com/office/drawing/2014/main" id="{5A9AB283-5428-4569-80DE-AF5CA53634E1}"/>
              </a:ext>
            </a:extLst>
          </p:cNvPr>
          <p:cNvSpPr/>
          <p:nvPr/>
        </p:nvSpPr>
        <p:spPr>
          <a:xfrm>
            <a:off x="10138078" y="5701599"/>
            <a:ext cx="468630" cy="28970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: вправо 39">
            <a:extLst>
              <a:ext uri="{FF2B5EF4-FFF2-40B4-BE49-F238E27FC236}">
                <a16:creationId xmlns:a16="http://schemas.microsoft.com/office/drawing/2014/main" id="{5CE8F1EC-3F84-4C57-B8BF-BF1186900842}"/>
              </a:ext>
            </a:extLst>
          </p:cNvPr>
          <p:cNvSpPr/>
          <p:nvPr/>
        </p:nvSpPr>
        <p:spPr>
          <a:xfrm>
            <a:off x="7584400" y="7265656"/>
            <a:ext cx="468630" cy="28970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7">
            <a:extLst>
              <a:ext uri="{FF2B5EF4-FFF2-40B4-BE49-F238E27FC236}">
                <a16:creationId xmlns:a16="http://schemas.microsoft.com/office/drawing/2014/main" id="{58AD6769-79B6-4C11-9AEA-3075C7DAD32E}"/>
              </a:ext>
            </a:extLst>
          </p:cNvPr>
          <p:cNvSpPr/>
          <p:nvPr/>
        </p:nvSpPr>
        <p:spPr bwMode="auto">
          <a:xfrm>
            <a:off x="13690163" y="0"/>
            <a:ext cx="940235" cy="97674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0" tIns="54860" rIns="54860" bIns="54860" anchor="ctr"/>
          <a:lstStyle/>
          <a:p>
            <a:pPr algn="ctr" defTabSz="1097280">
              <a:defRPr>
                <a:solidFill>
                  <a:srgbClr val="FFFFFF"/>
                </a:solidFill>
              </a:defRPr>
            </a:pPr>
            <a:endParaRPr sz="2160" kern="0">
              <a:solidFill>
                <a:srgbClr val="FFD9BE"/>
              </a:solidFill>
              <a:latin typeface="Helvetica"/>
              <a:cs typeface="Helvetica"/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4A986F6-D486-45BE-A225-AF0646F67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9718" y="383451"/>
            <a:ext cx="781129" cy="273395"/>
          </a:xfrm>
          <a:prstGeom prst="rect">
            <a:avLst/>
          </a:prstGeom>
        </p:spPr>
      </p:pic>
      <p:sp>
        <p:nvSpPr>
          <p:cNvPr id="43" name="Прямоугольник">
            <a:extLst>
              <a:ext uri="{FF2B5EF4-FFF2-40B4-BE49-F238E27FC236}">
                <a16:creationId xmlns:a16="http://schemas.microsoft.com/office/drawing/2014/main" id="{2B236E57-4801-4D7D-9944-FCDA607778BF}"/>
              </a:ext>
            </a:extLst>
          </p:cNvPr>
          <p:cNvSpPr/>
          <p:nvPr/>
        </p:nvSpPr>
        <p:spPr bwMode="auto">
          <a:xfrm>
            <a:off x="4559314" y="331282"/>
            <a:ext cx="5706557" cy="603674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54862" tIns="54862" rIns="54862" bIns="54862" numCol="1" anchor="ctr">
            <a:noAutofit/>
          </a:bodyPr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35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План</a:t>
            </a:r>
            <a:r>
              <a:rPr lang="en-US" sz="35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35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развития</a:t>
            </a:r>
            <a:r>
              <a:rPr lang="en-US" sz="35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35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проекта</a:t>
            </a:r>
            <a:endParaRPr lang="en-US" sz="3500" dirty="0"/>
          </a:p>
        </p:txBody>
      </p:sp>
      <p:grpSp>
        <p:nvGrpSpPr>
          <p:cNvPr id="44" name="Прямоугольник 16">
            <a:extLst>
              <a:ext uri="{FF2B5EF4-FFF2-40B4-BE49-F238E27FC236}">
                <a16:creationId xmlns:a16="http://schemas.microsoft.com/office/drawing/2014/main" id="{3F141636-00D6-4B7D-8043-089B44A9488B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45" name="Прямоугольник">
              <a:extLst>
                <a:ext uri="{FF2B5EF4-FFF2-40B4-BE49-F238E27FC236}">
                  <a16:creationId xmlns:a16="http://schemas.microsoft.com/office/drawing/2014/main" id="{0556E4B1-4103-417F-BE4D-345CF28B6D50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 defTabSz="109728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  <p:sp>
          <p:nvSpPr>
            <p:cNvPr id="46" name="Текст">
              <a:extLst>
                <a:ext uri="{FF2B5EF4-FFF2-40B4-BE49-F238E27FC236}">
                  <a16:creationId xmlns:a16="http://schemas.microsoft.com/office/drawing/2014/main" id="{C89ADD68-6321-44C6-AE06-9CB563CDFDD9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 defTabSz="1097280">
                <a:defRPr/>
              </a:pPr>
              <a:fld id="{86CB4B4D-7CA3-9044-876B-883B54F8677D}" type="slidenum">
                <a:rPr sz="1440" kern="0">
                  <a:solidFill>
                    <a:srgbClr val="FFD9BE"/>
                  </a:solidFill>
                </a:rPr>
                <a:pPr defTabSz="1097280">
                  <a:defRPr/>
                </a:pPr>
                <a:t>9</a:t>
              </a:fld>
              <a:endParaRPr sz="1440" kern="0">
                <a:solidFill>
                  <a:srgbClr val="FFD9B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968693" y="3975259"/>
            <a:ext cx="2948345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Набор специалистов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968693" y="4585216"/>
            <a:ext cx="604527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ru-RU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Найм</a:t>
            </a: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19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гид</a:t>
            </a:r>
            <a:r>
              <a:rPr lang="ru-RU" sz="19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ов</a:t>
            </a: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,</a:t>
            </a:r>
            <a:r>
              <a:rPr lang="ru-RU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водителей,</a:t>
            </a: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19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эколог</a:t>
            </a:r>
            <a:r>
              <a:rPr lang="ru-RU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а</a:t>
            </a: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, </a:t>
            </a:r>
            <a:r>
              <a:rPr lang="en-US" sz="19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разработчиков</a:t>
            </a: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и </a:t>
            </a:r>
            <a:r>
              <a:rPr lang="en-US" sz="19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маркетологов</a:t>
            </a: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.</a:t>
            </a:r>
            <a:r>
              <a:rPr lang="ru-RU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Сотрудничество с </a:t>
            </a:r>
            <a:r>
              <a:rPr lang="en-US" sz="19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эковолонтер</a:t>
            </a:r>
            <a:r>
              <a:rPr lang="ru-RU" sz="19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ами</a:t>
            </a:r>
            <a:r>
              <a:rPr lang="ru-RU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623810" y="3975259"/>
            <a:ext cx="2991803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Обучение персонала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7623810" y="4585216"/>
            <a:ext cx="604527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Проведение тренингов по безопасности и экологии.</a:t>
            </a:r>
            <a:endParaRPr lang="en-US" sz="19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CEFD340-DC3C-4663-81A1-6FCA5DF6B8A2}"/>
              </a:ext>
            </a:extLst>
          </p:cNvPr>
          <p:cNvSpPr/>
          <p:nvPr/>
        </p:nvSpPr>
        <p:spPr bwMode="auto">
          <a:xfrm>
            <a:off x="13690163" y="0"/>
            <a:ext cx="940235" cy="97674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0" tIns="54860" rIns="54860" bIns="54860" anchor="ctr"/>
          <a:lstStyle/>
          <a:p>
            <a:pPr algn="ctr" defTabSz="1097280">
              <a:defRPr>
                <a:solidFill>
                  <a:srgbClr val="FFFFFF"/>
                </a:solidFill>
              </a:defRPr>
            </a:pPr>
            <a:endParaRPr sz="2160" kern="0">
              <a:solidFill>
                <a:srgbClr val="FFD9BE"/>
              </a:solidFill>
              <a:latin typeface="Helvetica"/>
              <a:cs typeface="Helvetica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AF1E012-A7CB-4241-ADB8-6312AA42E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9718" y="383451"/>
            <a:ext cx="781129" cy="273395"/>
          </a:xfrm>
          <a:prstGeom prst="rect">
            <a:avLst/>
          </a:prstGeom>
        </p:spPr>
      </p:pic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A4C7AE34-9680-4750-AE81-EB196188D523}"/>
              </a:ext>
            </a:extLst>
          </p:cNvPr>
          <p:cNvSpPr/>
          <p:nvPr/>
        </p:nvSpPr>
        <p:spPr bwMode="auto">
          <a:xfrm>
            <a:off x="1000691" y="1782052"/>
            <a:ext cx="5919093" cy="726655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54862" tIns="54862" rIns="54862" bIns="54862" numCol="1" anchor="ctr">
            <a:noAutofit/>
          </a:bodyPr>
          <a:lstStyle/>
          <a:p>
            <a:pPr marL="0" indent="0">
              <a:lnSpc>
                <a:spcPts val="5700"/>
              </a:lnSpc>
              <a:buNone/>
            </a:pPr>
            <a:r>
              <a:rPr lang="en-US" sz="40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Формирование</a:t>
            </a:r>
            <a:r>
              <a:rPr lang="en-US" sz="40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40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команды</a:t>
            </a:r>
            <a:endParaRPr lang="en-US" sz="4000" dirty="0"/>
          </a:p>
        </p:txBody>
      </p:sp>
      <p:grpSp>
        <p:nvGrpSpPr>
          <p:cNvPr id="11" name="Прямоугольник 16">
            <a:extLst>
              <a:ext uri="{FF2B5EF4-FFF2-40B4-BE49-F238E27FC236}">
                <a16:creationId xmlns:a16="http://schemas.microsoft.com/office/drawing/2014/main" id="{B6339364-B5FB-447D-85A9-A2F5ABC776B3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7E55B300-180F-4937-AD02-BBD6E92313E5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 defTabSz="109728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  <p:sp>
          <p:nvSpPr>
            <p:cNvPr id="13" name="Текст">
              <a:extLst>
                <a:ext uri="{FF2B5EF4-FFF2-40B4-BE49-F238E27FC236}">
                  <a16:creationId xmlns:a16="http://schemas.microsoft.com/office/drawing/2014/main" id="{03A29EE3-933D-4762-8CA4-9CB61FB637E6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 defTabSz="1097280">
                <a:defRPr/>
              </a:pPr>
              <a:fld id="{86CB4B4D-7CA3-9044-876B-883B54F8677D}" type="slidenum">
                <a:rPr sz="1440" kern="0">
                  <a:solidFill>
                    <a:srgbClr val="FFD9BE"/>
                  </a:solidFill>
                </a:rPr>
                <a:pPr defTabSz="1097280">
                  <a:defRPr/>
                </a:pPr>
                <a:t>10</a:t>
              </a:fld>
              <a:endParaRPr sz="1440" kern="0">
                <a:solidFill>
                  <a:srgbClr val="FFD9B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33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705481" y="3107531"/>
            <a:ext cx="30480" cy="3836789"/>
          </a:xfrm>
          <a:prstGeom prst="roundRect">
            <a:avLst>
              <a:gd name="adj" fmla="val 121500"/>
            </a:avLst>
          </a:prstGeom>
          <a:solidFill>
            <a:srgbClr val="4A6B6A"/>
          </a:solidFill>
          <a:ln/>
        </p:spPr>
      </p:sp>
      <p:sp>
        <p:nvSpPr>
          <p:cNvPr id="5" name="Shape 2"/>
          <p:cNvSpPr/>
          <p:nvPr/>
        </p:nvSpPr>
        <p:spPr>
          <a:xfrm>
            <a:off x="6967954" y="3647599"/>
            <a:ext cx="864037" cy="30480"/>
          </a:xfrm>
          <a:prstGeom prst="roundRect">
            <a:avLst>
              <a:gd name="adj" fmla="val 121500"/>
            </a:avLst>
          </a:prstGeom>
          <a:solidFill>
            <a:srgbClr val="4A6B6A"/>
          </a:solidFill>
          <a:ln/>
        </p:spPr>
      </p:sp>
      <p:sp>
        <p:nvSpPr>
          <p:cNvPr id="6" name="Shape 3"/>
          <p:cNvSpPr/>
          <p:nvPr/>
        </p:nvSpPr>
        <p:spPr>
          <a:xfrm>
            <a:off x="6443008" y="3385185"/>
            <a:ext cx="555427" cy="555427"/>
          </a:xfrm>
          <a:prstGeom prst="roundRect">
            <a:avLst>
              <a:gd name="adj" fmla="val 6668"/>
            </a:avLst>
          </a:prstGeom>
          <a:solidFill>
            <a:srgbClr val="315251"/>
          </a:solidFill>
          <a:ln/>
        </p:spPr>
      </p:sp>
      <p:sp>
        <p:nvSpPr>
          <p:cNvPr id="7" name="Text 4"/>
          <p:cNvSpPr/>
          <p:nvPr/>
        </p:nvSpPr>
        <p:spPr>
          <a:xfrm>
            <a:off x="6658987" y="3488650"/>
            <a:ext cx="123468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8078510" y="3354348"/>
            <a:ext cx="2927152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Пилотные экскурсии</a:t>
            </a:r>
            <a:endParaRPr lang="en-US" sz="2250" dirty="0">
              <a:solidFill>
                <a:srgbClr val="FFD9BE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8078510" y="3865602"/>
            <a:ext cx="56878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Проведение первых экскурсий с ограниченной группой участников.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6967954" y="5689402"/>
            <a:ext cx="864037" cy="30480"/>
          </a:xfrm>
          <a:prstGeom prst="roundRect">
            <a:avLst>
              <a:gd name="adj" fmla="val 121500"/>
            </a:avLst>
          </a:prstGeom>
          <a:solidFill>
            <a:srgbClr val="4A6B6A"/>
          </a:solidFill>
          <a:ln/>
        </p:spPr>
      </p:sp>
      <p:sp>
        <p:nvSpPr>
          <p:cNvPr id="11" name="Shape 8"/>
          <p:cNvSpPr/>
          <p:nvPr/>
        </p:nvSpPr>
        <p:spPr>
          <a:xfrm>
            <a:off x="6443008" y="5426988"/>
            <a:ext cx="555427" cy="555427"/>
          </a:xfrm>
          <a:prstGeom prst="roundRect">
            <a:avLst>
              <a:gd name="adj" fmla="val 6668"/>
            </a:avLst>
          </a:prstGeom>
          <a:solidFill>
            <a:srgbClr val="315251"/>
          </a:solidFill>
          <a:ln/>
        </p:spPr>
      </p:sp>
      <p:sp>
        <p:nvSpPr>
          <p:cNvPr id="12" name="Text 9"/>
          <p:cNvSpPr/>
          <p:nvPr/>
        </p:nvSpPr>
        <p:spPr>
          <a:xfrm>
            <a:off x="6627316" y="5530453"/>
            <a:ext cx="186809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2</a:t>
            </a:r>
            <a:endParaRPr lang="en-US" sz="2700" dirty="0"/>
          </a:p>
        </p:txBody>
      </p:sp>
      <p:sp>
        <p:nvSpPr>
          <p:cNvPr id="13" name="Text 10"/>
          <p:cNvSpPr/>
          <p:nvPr/>
        </p:nvSpPr>
        <p:spPr>
          <a:xfrm>
            <a:off x="8078510" y="5396151"/>
            <a:ext cx="290453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Анализ результатов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8078510" y="5907405"/>
            <a:ext cx="56878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Оценка успешности и сбор обратной связи от клиентов.</a:t>
            </a:r>
            <a:endParaRPr lang="en-US" sz="1900" dirty="0"/>
          </a:p>
        </p:txBody>
      </p:sp>
      <p:sp>
        <p:nvSpPr>
          <p:cNvPr id="15" name="Прямоугольник 7">
            <a:extLst>
              <a:ext uri="{FF2B5EF4-FFF2-40B4-BE49-F238E27FC236}">
                <a16:creationId xmlns:a16="http://schemas.microsoft.com/office/drawing/2014/main" id="{570BF959-7CCC-4416-B92B-08E4C094F2D3}"/>
              </a:ext>
            </a:extLst>
          </p:cNvPr>
          <p:cNvSpPr/>
          <p:nvPr/>
        </p:nvSpPr>
        <p:spPr bwMode="auto">
          <a:xfrm>
            <a:off x="13690163" y="0"/>
            <a:ext cx="940235" cy="97674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0" tIns="54860" rIns="54860" bIns="54860" anchor="ctr"/>
          <a:lstStyle/>
          <a:p>
            <a:pPr algn="ctr" defTabSz="1097280">
              <a:defRPr>
                <a:solidFill>
                  <a:srgbClr val="FFFFFF"/>
                </a:solidFill>
              </a:defRPr>
            </a:pPr>
            <a:endParaRPr sz="2160" kern="0">
              <a:solidFill>
                <a:srgbClr val="FFD9BE"/>
              </a:solidFill>
              <a:latin typeface="Helvetica"/>
              <a:cs typeface="Helvetica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4C30A34-35A5-44EC-9F6A-571738BA9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9718" y="383451"/>
            <a:ext cx="781129" cy="273395"/>
          </a:xfrm>
          <a:prstGeom prst="rect">
            <a:avLst/>
          </a:prstGeom>
        </p:spPr>
      </p:pic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4F86F6ED-C09B-4536-BD46-68FCBFDC4640}"/>
              </a:ext>
            </a:extLst>
          </p:cNvPr>
          <p:cNvSpPr/>
          <p:nvPr/>
        </p:nvSpPr>
        <p:spPr bwMode="auto">
          <a:xfrm>
            <a:off x="6720720" y="1451609"/>
            <a:ext cx="6314509" cy="726655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54862" tIns="54862" rIns="54862" bIns="54862" numCol="1" anchor="ctr">
            <a:noAutofit/>
          </a:bodyPr>
          <a:lstStyle/>
          <a:p>
            <a:pPr marL="0" indent="0">
              <a:lnSpc>
                <a:spcPts val="5700"/>
              </a:lnSpc>
              <a:buNone/>
            </a:pPr>
            <a:r>
              <a:rPr lang="en-US" sz="40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Запуск</a:t>
            </a:r>
            <a:r>
              <a:rPr lang="en-US" sz="40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40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пилотного</a:t>
            </a:r>
            <a:r>
              <a:rPr lang="en-US" sz="40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40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проекта</a:t>
            </a:r>
            <a:endParaRPr lang="en-US" sz="4000" dirty="0"/>
          </a:p>
        </p:txBody>
      </p:sp>
      <p:grpSp>
        <p:nvGrpSpPr>
          <p:cNvPr id="18" name="Прямоугольник 16">
            <a:extLst>
              <a:ext uri="{FF2B5EF4-FFF2-40B4-BE49-F238E27FC236}">
                <a16:creationId xmlns:a16="http://schemas.microsoft.com/office/drawing/2014/main" id="{99F85224-9BAE-4E58-ACF7-8C0123D7BA5F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19" name="Прямоугольник">
              <a:extLst>
                <a:ext uri="{FF2B5EF4-FFF2-40B4-BE49-F238E27FC236}">
                  <a16:creationId xmlns:a16="http://schemas.microsoft.com/office/drawing/2014/main" id="{21F545D8-8BBC-4ED6-8E37-148EAD569BE7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 defTabSz="109728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  <p:sp>
          <p:nvSpPr>
            <p:cNvPr id="20" name="Текст">
              <a:extLst>
                <a:ext uri="{FF2B5EF4-FFF2-40B4-BE49-F238E27FC236}">
                  <a16:creationId xmlns:a16="http://schemas.microsoft.com/office/drawing/2014/main" id="{7FA9CB32-22FD-4289-AAC6-9814E351CF1F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 defTabSz="1097280">
                <a:defRPr/>
              </a:pPr>
              <a:fld id="{86CB4B4D-7CA3-9044-876B-883B54F8677D}" type="slidenum">
                <a:rPr sz="1440" kern="0">
                  <a:solidFill>
                    <a:srgbClr val="FFD9BE"/>
                  </a:solidFill>
                </a:rPr>
                <a:pPr defTabSz="1097280">
                  <a:defRPr/>
                </a:pPr>
                <a:t>11</a:t>
              </a:fld>
              <a:endParaRPr sz="1440" kern="0">
                <a:solidFill>
                  <a:srgbClr val="FFD9B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3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>
            <a:extLst>
              <a:ext uri="{FF2B5EF4-FFF2-40B4-BE49-F238E27FC236}">
                <a16:creationId xmlns:a16="http://schemas.microsoft.com/office/drawing/2014/main" id="{53A53CAE-9E7B-D2F1-DF14-B7EBA6E96893}"/>
              </a:ext>
            </a:extLst>
          </p:cNvPr>
          <p:cNvGrpSpPr/>
          <p:nvPr/>
        </p:nvGrpSpPr>
        <p:grpSpPr>
          <a:xfrm>
            <a:off x="917460" y="1740684"/>
            <a:ext cx="3592841" cy="2374116"/>
            <a:chOff x="0" y="0"/>
            <a:chExt cx="6667622" cy="3552093"/>
          </a:xfrm>
          <a:solidFill>
            <a:srgbClr val="0000FF"/>
          </a:solidFill>
        </p:grpSpPr>
        <p:sp>
          <p:nvSpPr>
            <p:cNvPr id="3" name="Freeform 10">
              <a:extLst>
                <a:ext uri="{FF2B5EF4-FFF2-40B4-BE49-F238E27FC236}">
                  <a16:creationId xmlns:a16="http://schemas.microsoft.com/office/drawing/2014/main" id="{972AF259-0E52-BDAB-861F-01CC0744851B}"/>
                </a:ext>
              </a:extLst>
            </p:cNvPr>
            <p:cNvSpPr/>
            <p:nvPr/>
          </p:nvSpPr>
          <p:spPr>
            <a:xfrm>
              <a:off x="0" y="0"/>
              <a:ext cx="6667622" cy="3552092"/>
            </a:xfrm>
            <a:custGeom>
              <a:avLst/>
              <a:gdLst/>
              <a:ahLst/>
              <a:cxnLst/>
              <a:rect l="l" t="t" r="r" b="b"/>
              <a:pathLst>
                <a:path w="6667622" h="3552092">
                  <a:moveTo>
                    <a:pt x="0" y="0"/>
                  </a:moveTo>
                  <a:lnTo>
                    <a:pt x="0" y="3552092"/>
                  </a:lnTo>
                  <a:lnTo>
                    <a:pt x="6667622" y="3552092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491133"/>
                  </a:moveTo>
                  <a:lnTo>
                    <a:pt x="59690" y="3491133"/>
                  </a:lnTo>
                  <a:lnTo>
                    <a:pt x="59690" y="59690"/>
                  </a:lnTo>
                  <a:lnTo>
                    <a:pt x="6606661" y="59690"/>
                  </a:lnTo>
                  <a:lnTo>
                    <a:pt x="6606661" y="3491133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  <p:txBody>
            <a:bodyPr/>
            <a:lstStyle/>
            <a:p>
              <a:pPr defTabSz="1097280"/>
              <a:endParaRPr lang="ru-RU"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</p:grpSp>
      <p:grpSp>
        <p:nvGrpSpPr>
          <p:cNvPr id="11" name="Group 14">
            <a:extLst>
              <a:ext uri="{FF2B5EF4-FFF2-40B4-BE49-F238E27FC236}">
                <a16:creationId xmlns:a16="http://schemas.microsoft.com/office/drawing/2014/main" id="{E49F0FA2-0D06-44F8-6E29-6B8A346F0495}"/>
              </a:ext>
            </a:extLst>
          </p:cNvPr>
          <p:cNvGrpSpPr/>
          <p:nvPr/>
        </p:nvGrpSpPr>
        <p:grpSpPr>
          <a:xfrm>
            <a:off x="5424838" y="1740685"/>
            <a:ext cx="3592841" cy="2374115"/>
            <a:chOff x="0" y="0"/>
            <a:chExt cx="6667622" cy="4151786"/>
          </a:xfrm>
          <a:solidFill>
            <a:srgbClr val="0000FF"/>
          </a:solidFill>
        </p:grpSpPr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96120AC2-6FF0-2A41-D581-2406C34AD171}"/>
                </a:ext>
              </a:extLst>
            </p:cNvPr>
            <p:cNvSpPr/>
            <p:nvPr/>
          </p:nvSpPr>
          <p:spPr>
            <a:xfrm>
              <a:off x="0" y="0"/>
              <a:ext cx="6667622" cy="4151786"/>
            </a:xfrm>
            <a:custGeom>
              <a:avLst/>
              <a:gdLst/>
              <a:ahLst/>
              <a:cxnLst/>
              <a:rect l="l" t="t" r="r" b="b"/>
              <a:pathLst>
                <a:path w="6667622" h="4151786">
                  <a:moveTo>
                    <a:pt x="0" y="0"/>
                  </a:moveTo>
                  <a:lnTo>
                    <a:pt x="0" y="4151786"/>
                  </a:lnTo>
                  <a:lnTo>
                    <a:pt x="6667622" y="4151786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4090825"/>
                  </a:moveTo>
                  <a:lnTo>
                    <a:pt x="59690" y="4090825"/>
                  </a:lnTo>
                  <a:lnTo>
                    <a:pt x="59690" y="59690"/>
                  </a:lnTo>
                  <a:lnTo>
                    <a:pt x="6606661" y="59690"/>
                  </a:lnTo>
                  <a:lnTo>
                    <a:pt x="6606661" y="4090825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  <p:txBody>
            <a:bodyPr/>
            <a:lstStyle/>
            <a:p>
              <a:pPr defTabSz="1097280"/>
              <a:endParaRPr lang="ru-RU"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</p:grpSp>
      <p:grpSp>
        <p:nvGrpSpPr>
          <p:cNvPr id="18" name="Group 19">
            <a:extLst>
              <a:ext uri="{FF2B5EF4-FFF2-40B4-BE49-F238E27FC236}">
                <a16:creationId xmlns:a16="http://schemas.microsoft.com/office/drawing/2014/main" id="{A99D8106-C0CF-F33D-788D-560509C8245E}"/>
              </a:ext>
            </a:extLst>
          </p:cNvPr>
          <p:cNvGrpSpPr/>
          <p:nvPr/>
        </p:nvGrpSpPr>
        <p:grpSpPr>
          <a:xfrm>
            <a:off x="9932215" y="1740685"/>
            <a:ext cx="3699509" cy="2374115"/>
            <a:chOff x="0" y="0"/>
            <a:chExt cx="6865576" cy="3552093"/>
          </a:xfrm>
          <a:solidFill>
            <a:srgbClr val="0000FF"/>
          </a:solidFill>
        </p:grpSpPr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DAFBBF93-90E4-2958-A299-79702B02BDF3}"/>
                </a:ext>
              </a:extLst>
            </p:cNvPr>
            <p:cNvSpPr/>
            <p:nvPr/>
          </p:nvSpPr>
          <p:spPr>
            <a:xfrm>
              <a:off x="0" y="0"/>
              <a:ext cx="6865576" cy="3552092"/>
            </a:xfrm>
            <a:custGeom>
              <a:avLst/>
              <a:gdLst/>
              <a:ahLst/>
              <a:cxnLst/>
              <a:rect l="l" t="t" r="r" b="b"/>
              <a:pathLst>
                <a:path w="6865576" h="3552092">
                  <a:moveTo>
                    <a:pt x="0" y="0"/>
                  </a:moveTo>
                  <a:lnTo>
                    <a:pt x="0" y="3552092"/>
                  </a:lnTo>
                  <a:lnTo>
                    <a:pt x="6865576" y="3552092"/>
                  </a:lnTo>
                  <a:lnTo>
                    <a:pt x="6865576" y="0"/>
                  </a:lnTo>
                  <a:lnTo>
                    <a:pt x="0" y="0"/>
                  </a:lnTo>
                  <a:close/>
                  <a:moveTo>
                    <a:pt x="6804616" y="3491133"/>
                  </a:moveTo>
                  <a:lnTo>
                    <a:pt x="59690" y="3491133"/>
                  </a:lnTo>
                  <a:lnTo>
                    <a:pt x="59690" y="59690"/>
                  </a:lnTo>
                  <a:lnTo>
                    <a:pt x="6804616" y="59690"/>
                  </a:lnTo>
                  <a:lnTo>
                    <a:pt x="6804616" y="3491133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  <p:txBody>
            <a:bodyPr/>
            <a:lstStyle/>
            <a:p>
              <a:pPr defTabSz="1097280"/>
              <a:endParaRPr lang="ru-RU"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</p:grpSp>
      <p:grpSp>
        <p:nvGrpSpPr>
          <p:cNvPr id="23" name="Group 24">
            <a:extLst>
              <a:ext uri="{FF2B5EF4-FFF2-40B4-BE49-F238E27FC236}">
                <a16:creationId xmlns:a16="http://schemas.microsoft.com/office/drawing/2014/main" id="{FB695C33-D57B-9652-51E1-A157B27FF075}"/>
              </a:ext>
            </a:extLst>
          </p:cNvPr>
          <p:cNvGrpSpPr/>
          <p:nvPr/>
        </p:nvGrpSpPr>
        <p:grpSpPr>
          <a:xfrm>
            <a:off x="5424838" y="4872824"/>
            <a:ext cx="3592841" cy="2374114"/>
            <a:chOff x="0" y="0"/>
            <a:chExt cx="6667622" cy="3102323"/>
          </a:xfrm>
          <a:solidFill>
            <a:srgbClr val="0000FF"/>
          </a:solidFill>
        </p:grpSpPr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00CD9608-FFB1-CA1A-5DE8-7B5F2D8340B6}"/>
                </a:ext>
              </a:extLst>
            </p:cNvPr>
            <p:cNvSpPr/>
            <p:nvPr/>
          </p:nvSpPr>
          <p:spPr>
            <a:xfrm>
              <a:off x="0" y="0"/>
              <a:ext cx="6667622" cy="3102323"/>
            </a:xfrm>
            <a:custGeom>
              <a:avLst/>
              <a:gdLst/>
              <a:ahLst/>
              <a:cxnLst/>
              <a:rect l="l" t="t" r="r" b="b"/>
              <a:pathLst>
                <a:path w="6667622" h="3102323">
                  <a:moveTo>
                    <a:pt x="0" y="0"/>
                  </a:moveTo>
                  <a:lnTo>
                    <a:pt x="0" y="3102323"/>
                  </a:lnTo>
                  <a:lnTo>
                    <a:pt x="6667622" y="3102323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041363"/>
                  </a:moveTo>
                  <a:lnTo>
                    <a:pt x="59690" y="3041363"/>
                  </a:lnTo>
                  <a:lnTo>
                    <a:pt x="59690" y="59690"/>
                  </a:lnTo>
                  <a:lnTo>
                    <a:pt x="6606661" y="59690"/>
                  </a:lnTo>
                  <a:lnTo>
                    <a:pt x="6606661" y="3041363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  <p:txBody>
            <a:bodyPr/>
            <a:lstStyle/>
            <a:p>
              <a:pPr defTabSz="1097280"/>
              <a:endParaRPr lang="ru-RU"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</p:grpSp>
      <p:grpSp>
        <p:nvGrpSpPr>
          <p:cNvPr id="25" name="Group 26">
            <a:extLst>
              <a:ext uri="{FF2B5EF4-FFF2-40B4-BE49-F238E27FC236}">
                <a16:creationId xmlns:a16="http://schemas.microsoft.com/office/drawing/2014/main" id="{D90B1BF3-0C98-3C13-23FA-A124142F75BF}"/>
              </a:ext>
            </a:extLst>
          </p:cNvPr>
          <p:cNvGrpSpPr/>
          <p:nvPr/>
        </p:nvGrpSpPr>
        <p:grpSpPr>
          <a:xfrm>
            <a:off x="9932215" y="4872824"/>
            <a:ext cx="3699509" cy="2374114"/>
            <a:chOff x="0" y="0"/>
            <a:chExt cx="6667622" cy="3102323"/>
          </a:xfrm>
          <a:solidFill>
            <a:srgbClr val="0000FF"/>
          </a:solidFill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BC61979F-5285-EACA-C3E8-1167A8569947}"/>
                </a:ext>
              </a:extLst>
            </p:cNvPr>
            <p:cNvSpPr/>
            <p:nvPr/>
          </p:nvSpPr>
          <p:spPr>
            <a:xfrm>
              <a:off x="0" y="0"/>
              <a:ext cx="6667622" cy="3102323"/>
            </a:xfrm>
            <a:custGeom>
              <a:avLst/>
              <a:gdLst/>
              <a:ahLst/>
              <a:cxnLst/>
              <a:rect l="l" t="t" r="r" b="b"/>
              <a:pathLst>
                <a:path w="6667622" h="3102323">
                  <a:moveTo>
                    <a:pt x="0" y="0"/>
                  </a:moveTo>
                  <a:lnTo>
                    <a:pt x="0" y="3102323"/>
                  </a:lnTo>
                  <a:lnTo>
                    <a:pt x="6667622" y="3102323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041363"/>
                  </a:moveTo>
                  <a:lnTo>
                    <a:pt x="59690" y="3041363"/>
                  </a:lnTo>
                  <a:lnTo>
                    <a:pt x="59690" y="59690"/>
                  </a:lnTo>
                  <a:lnTo>
                    <a:pt x="6606661" y="59690"/>
                  </a:lnTo>
                  <a:lnTo>
                    <a:pt x="6606661" y="3041363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  <p:txBody>
            <a:bodyPr/>
            <a:lstStyle/>
            <a:p>
              <a:pPr defTabSz="1097280"/>
              <a:endParaRPr lang="ru-RU"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</p:grpSp>
      <p:grpSp>
        <p:nvGrpSpPr>
          <p:cNvPr id="40" name="Group 24">
            <a:extLst>
              <a:ext uri="{FF2B5EF4-FFF2-40B4-BE49-F238E27FC236}">
                <a16:creationId xmlns:a16="http://schemas.microsoft.com/office/drawing/2014/main" id="{126B08CC-6BD2-C729-3464-0947E61BCE6D}"/>
              </a:ext>
            </a:extLst>
          </p:cNvPr>
          <p:cNvGrpSpPr/>
          <p:nvPr/>
        </p:nvGrpSpPr>
        <p:grpSpPr>
          <a:xfrm>
            <a:off x="917460" y="4872824"/>
            <a:ext cx="3592841" cy="2374114"/>
            <a:chOff x="0" y="0"/>
            <a:chExt cx="6667622" cy="3102323"/>
          </a:xfrm>
          <a:solidFill>
            <a:srgbClr val="0000FF"/>
          </a:solidFill>
        </p:grpSpPr>
        <p:sp>
          <p:nvSpPr>
            <p:cNvPr id="69" name="Freeform 25">
              <a:extLst>
                <a:ext uri="{FF2B5EF4-FFF2-40B4-BE49-F238E27FC236}">
                  <a16:creationId xmlns:a16="http://schemas.microsoft.com/office/drawing/2014/main" id="{6BD465D8-7DB6-5687-9D82-858C55292A4A}"/>
                </a:ext>
              </a:extLst>
            </p:cNvPr>
            <p:cNvSpPr/>
            <p:nvPr/>
          </p:nvSpPr>
          <p:spPr>
            <a:xfrm>
              <a:off x="0" y="0"/>
              <a:ext cx="6667622" cy="3102323"/>
            </a:xfrm>
            <a:custGeom>
              <a:avLst/>
              <a:gdLst/>
              <a:ahLst/>
              <a:cxnLst/>
              <a:rect l="l" t="t" r="r" b="b"/>
              <a:pathLst>
                <a:path w="6667622" h="3102323">
                  <a:moveTo>
                    <a:pt x="0" y="0"/>
                  </a:moveTo>
                  <a:lnTo>
                    <a:pt x="0" y="3102323"/>
                  </a:lnTo>
                  <a:lnTo>
                    <a:pt x="6667622" y="3102323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041363"/>
                  </a:moveTo>
                  <a:lnTo>
                    <a:pt x="59690" y="3041363"/>
                  </a:lnTo>
                  <a:lnTo>
                    <a:pt x="59690" y="59690"/>
                  </a:lnTo>
                  <a:lnTo>
                    <a:pt x="6606661" y="59690"/>
                  </a:lnTo>
                  <a:lnTo>
                    <a:pt x="6606661" y="3041363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  <p:txBody>
            <a:bodyPr/>
            <a:lstStyle/>
            <a:p>
              <a:pPr defTabSz="1097280"/>
              <a:endParaRPr lang="ru-RU"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</p:grpSp>
      <p:sp>
        <p:nvSpPr>
          <p:cNvPr id="70" name="TextBox 40">
            <a:extLst>
              <a:ext uri="{FF2B5EF4-FFF2-40B4-BE49-F238E27FC236}">
                <a16:creationId xmlns:a16="http://schemas.microsoft.com/office/drawing/2014/main" id="{54583947-609D-FB99-E5D4-33966A353AD6}"/>
              </a:ext>
            </a:extLst>
          </p:cNvPr>
          <p:cNvSpPr txBox="1"/>
          <p:nvPr/>
        </p:nvSpPr>
        <p:spPr>
          <a:xfrm>
            <a:off x="1220642" y="5086035"/>
            <a:ext cx="2986476" cy="19514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 defTabSz="1097280">
              <a:lnSpc>
                <a:spcPts val="2016"/>
              </a:lnSpc>
            </a:pPr>
            <a:endParaRPr lang="ru-RU" sz="2000" b="1" kern="0" dirty="0">
              <a:solidFill>
                <a:srgbClr val="FFD9BE"/>
              </a:solidFill>
              <a:latin typeface="Aptos" panose="020B0004020202020204" pitchFamily="34" charset="0"/>
              <a:ea typeface="Roboto Bold"/>
              <a:cs typeface="Roboto Bold"/>
              <a:sym typeface="Roboto Bold"/>
            </a:endParaRPr>
          </a:p>
          <a:p>
            <a:pPr algn="ctr" defTabSz="1097280">
              <a:lnSpc>
                <a:spcPts val="2016"/>
              </a:lnSpc>
            </a:pPr>
            <a:r>
              <a:rPr lang="en-US" sz="2000" b="1" kern="0" dirty="0">
                <a:solidFill>
                  <a:srgbClr val="FFD9BE"/>
                </a:solidFill>
                <a:latin typeface="Aptos" panose="020B0004020202020204" pitchFamily="34" charset="0"/>
                <a:ea typeface="Roboto Bold"/>
                <a:cs typeface="Roboto Bold"/>
                <a:sym typeface="Roboto Bold"/>
              </a:rPr>
              <a:t>ИТОГ</a:t>
            </a:r>
          </a:p>
          <a:p>
            <a:pPr algn="ctr" defTabSz="1097280">
              <a:lnSpc>
                <a:spcPts val="2016"/>
              </a:lnSpc>
            </a:pPr>
            <a:r>
              <a:rPr lang="ru-RU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Б</a:t>
            </a:r>
            <a:r>
              <a:rPr lang="en-US" sz="200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юджет</a:t>
            </a:r>
            <a:r>
              <a:rPr lang="en-US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200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проекта</a:t>
            </a:r>
            <a:r>
              <a:rPr lang="en-US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</a:p>
          <a:p>
            <a:pPr algn="ctr" defTabSz="1097280">
              <a:lnSpc>
                <a:spcPts val="2016"/>
              </a:lnSpc>
            </a:pPr>
            <a:endParaRPr lang="en-US" sz="2000" kern="0" dirty="0">
              <a:solidFill>
                <a:srgbClr val="FFD9BE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 defTabSz="1097280">
              <a:lnSpc>
                <a:spcPts val="2016"/>
              </a:lnSpc>
            </a:pPr>
            <a:r>
              <a:rPr lang="ru-RU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1 500 000</a:t>
            </a:r>
            <a:r>
              <a:rPr lang="en-US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2000" kern="0" dirty="0" err="1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2000" kern="0" dirty="0">
              <a:solidFill>
                <a:srgbClr val="F9EEE7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1" name="TextBox 40">
            <a:extLst>
              <a:ext uri="{FF2B5EF4-FFF2-40B4-BE49-F238E27FC236}">
                <a16:creationId xmlns:a16="http://schemas.microsoft.com/office/drawing/2014/main" id="{9774E3C6-4DD5-7A26-DF8C-6D96AFC00F35}"/>
              </a:ext>
            </a:extLst>
          </p:cNvPr>
          <p:cNvSpPr txBox="1"/>
          <p:nvPr/>
        </p:nvSpPr>
        <p:spPr>
          <a:xfrm>
            <a:off x="1199444" y="1902928"/>
            <a:ext cx="2986476" cy="195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ctr" defTabSz="1097280">
              <a:lnSpc>
                <a:spcPts val="2016"/>
              </a:lnSpc>
            </a:pPr>
            <a:endParaRPr lang="ru-RU" sz="2000" kern="0" dirty="0">
              <a:solidFill>
                <a:srgbClr val="FFD9BE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 defTabSz="1097280">
              <a:lnSpc>
                <a:spcPts val="2016"/>
              </a:lnSpc>
            </a:pPr>
            <a:r>
              <a:rPr lang="ru-RU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</a:t>
            </a:r>
            <a:r>
              <a:rPr lang="en-US" sz="200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азработка</a:t>
            </a:r>
            <a:r>
              <a:rPr lang="en-US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полноценного сайта</a:t>
            </a:r>
            <a:endParaRPr lang="en-US" sz="2000" kern="0" dirty="0">
              <a:solidFill>
                <a:srgbClr val="FFD9BE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 defTabSz="1097280">
              <a:lnSpc>
                <a:spcPts val="2016"/>
              </a:lnSpc>
            </a:pPr>
            <a:endParaRPr lang="en-US" sz="2000" kern="0" dirty="0">
              <a:solidFill>
                <a:srgbClr val="FFD9BE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 defTabSz="1097280">
              <a:lnSpc>
                <a:spcPts val="2016"/>
              </a:lnSpc>
            </a:pPr>
            <a:r>
              <a:rPr lang="ru-RU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2</a:t>
            </a:r>
            <a:r>
              <a:rPr lang="en-US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2000" kern="0" dirty="0" err="1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мес</a:t>
            </a:r>
            <a:r>
              <a:rPr lang="ru-RU" sz="2000" kern="0" dirty="0" err="1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еца</a:t>
            </a:r>
            <a:r>
              <a:rPr lang="en-US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, </a:t>
            </a:r>
            <a:r>
              <a:rPr lang="ru-RU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80 000</a:t>
            </a:r>
            <a:r>
              <a:rPr lang="en-US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2000" kern="0" dirty="0" err="1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2000" kern="0" dirty="0">
              <a:solidFill>
                <a:srgbClr val="F9EEE7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2" name="TextBox 40">
            <a:extLst>
              <a:ext uri="{FF2B5EF4-FFF2-40B4-BE49-F238E27FC236}">
                <a16:creationId xmlns:a16="http://schemas.microsoft.com/office/drawing/2014/main" id="{744D1E70-A6B5-E285-A004-135375E93B93}"/>
              </a:ext>
            </a:extLst>
          </p:cNvPr>
          <p:cNvSpPr txBox="1"/>
          <p:nvPr/>
        </p:nvSpPr>
        <p:spPr>
          <a:xfrm>
            <a:off x="5716283" y="1902928"/>
            <a:ext cx="2986476" cy="19514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 defTabSz="1097280">
              <a:lnSpc>
                <a:spcPts val="2016"/>
              </a:lnSpc>
            </a:pPr>
            <a:r>
              <a:rPr lang="ru-RU" sz="144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Ис</a:t>
            </a:r>
            <a:r>
              <a:rPr lang="en-US" sz="144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пытание</a:t>
            </a:r>
            <a:r>
              <a:rPr lang="en-US" sz="144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44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разработанного</a:t>
            </a:r>
            <a:r>
              <a:rPr lang="en-US" sz="144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44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продукта</a:t>
            </a:r>
            <a:r>
              <a:rPr lang="en-US" sz="144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44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по</a:t>
            </a:r>
            <a:r>
              <a:rPr lang="en-US" sz="144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44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функциональным</a:t>
            </a:r>
            <a:r>
              <a:rPr lang="en-US" sz="144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44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свойствам</a:t>
            </a:r>
            <a:r>
              <a:rPr lang="en-US" sz="144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и </a:t>
            </a:r>
            <a:r>
              <a:rPr lang="en-US" sz="144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технико-экономическим</a:t>
            </a:r>
            <a:r>
              <a:rPr lang="en-US" sz="144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44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характеристикам</a:t>
            </a:r>
            <a:r>
              <a:rPr lang="en-US" sz="144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в </a:t>
            </a:r>
            <a:r>
              <a:rPr lang="ru-RU" sz="144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реальных </a:t>
            </a:r>
            <a:r>
              <a:rPr lang="en-US" sz="144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условиях</a:t>
            </a:r>
            <a:r>
              <a:rPr lang="en-US" sz="144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</a:p>
          <a:p>
            <a:pPr algn="ctr" defTabSz="1097280">
              <a:lnSpc>
                <a:spcPts val="2016"/>
              </a:lnSpc>
            </a:pPr>
            <a:endParaRPr lang="en-US" sz="1440" kern="0" dirty="0">
              <a:solidFill>
                <a:srgbClr val="FFD9BE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 defTabSz="1097280">
              <a:lnSpc>
                <a:spcPts val="2016"/>
              </a:lnSpc>
            </a:pPr>
            <a:r>
              <a:rPr lang="ru-RU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5</a:t>
            </a:r>
            <a:r>
              <a:rPr lang="en-US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дней</a:t>
            </a:r>
            <a:r>
              <a:rPr lang="en-US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, </a:t>
            </a:r>
            <a:r>
              <a:rPr lang="ru-RU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20 000 </a:t>
            </a:r>
            <a:r>
              <a:rPr lang="en-US" sz="2000" kern="0" dirty="0" err="1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2000" kern="0" dirty="0">
              <a:solidFill>
                <a:srgbClr val="F9EEE7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3" name="TextBox 40">
            <a:extLst>
              <a:ext uri="{FF2B5EF4-FFF2-40B4-BE49-F238E27FC236}">
                <a16:creationId xmlns:a16="http://schemas.microsoft.com/office/drawing/2014/main" id="{5FB3E8B5-A8E3-E233-A4E1-5BC1277EC562}"/>
              </a:ext>
            </a:extLst>
          </p:cNvPr>
          <p:cNvSpPr txBox="1"/>
          <p:nvPr/>
        </p:nvSpPr>
        <p:spPr>
          <a:xfrm>
            <a:off x="10321355" y="1744714"/>
            <a:ext cx="2986476" cy="2142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 defTabSz="1097280">
              <a:lnSpc>
                <a:spcPts val="2016"/>
              </a:lnSpc>
            </a:pPr>
            <a:endParaRPr lang="ru-RU" sz="2000" kern="0" dirty="0">
              <a:solidFill>
                <a:srgbClr val="FFD9BE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 defTabSz="1097280">
              <a:lnSpc>
                <a:spcPts val="2016"/>
              </a:lnSpc>
            </a:pPr>
            <a:r>
              <a:rPr lang="ru-RU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С</a:t>
            </a:r>
            <a:r>
              <a:rPr lang="en-US" sz="200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ертификация</a:t>
            </a:r>
            <a:r>
              <a:rPr lang="ru-RU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.</a:t>
            </a:r>
            <a:endParaRPr lang="en-US" sz="2000" kern="0" dirty="0">
              <a:solidFill>
                <a:srgbClr val="FFD9BE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 defTabSz="1097280">
              <a:lnSpc>
                <a:spcPts val="2016"/>
              </a:lnSpc>
            </a:pPr>
            <a:r>
              <a:rPr lang="ru-RU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Разработка маршрутов,</a:t>
            </a:r>
            <a:r>
              <a:rPr lang="en-US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заключение партнёрских </a:t>
            </a:r>
            <a:r>
              <a:rPr lang="en-US" sz="200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контракто</a:t>
            </a:r>
            <a:r>
              <a:rPr lang="ru-RU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в,</a:t>
            </a:r>
            <a:endParaRPr lang="en-US" sz="2000" kern="0" dirty="0">
              <a:solidFill>
                <a:srgbClr val="FFD9BE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 defTabSz="1097280">
              <a:lnSpc>
                <a:spcPts val="2016"/>
              </a:lnSpc>
            </a:pPr>
            <a:r>
              <a:rPr lang="en-US" sz="200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вы</a:t>
            </a:r>
            <a:r>
              <a:rPr lang="ru-RU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х</a:t>
            </a:r>
            <a:r>
              <a:rPr lang="en-US" sz="200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од</a:t>
            </a:r>
            <a:r>
              <a:rPr lang="en-US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200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на</a:t>
            </a:r>
            <a:r>
              <a:rPr lang="en-US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200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рынок</a:t>
            </a:r>
            <a:endParaRPr lang="en-US" sz="2000" kern="0" dirty="0">
              <a:solidFill>
                <a:srgbClr val="FFD9BE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 defTabSz="1097280">
              <a:lnSpc>
                <a:spcPts val="2016"/>
              </a:lnSpc>
            </a:pPr>
            <a:endParaRPr lang="en-US" sz="2000" kern="0" dirty="0">
              <a:solidFill>
                <a:srgbClr val="FFD9BE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 defTabSz="1097280">
              <a:lnSpc>
                <a:spcPts val="2016"/>
              </a:lnSpc>
            </a:pPr>
            <a:r>
              <a:rPr lang="ru-RU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2</a:t>
            </a:r>
            <a:r>
              <a:rPr lang="en-US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2000" kern="0" dirty="0" err="1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мес</a:t>
            </a:r>
            <a:r>
              <a:rPr lang="ru-RU" sz="2000" kern="0" dirty="0" err="1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еца</a:t>
            </a:r>
            <a:r>
              <a:rPr lang="en-US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, </a:t>
            </a:r>
            <a:r>
              <a:rPr lang="ru-RU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350 000 </a:t>
            </a:r>
            <a:r>
              <a:rPr lang="en-US" sz="2000" kern="0" dirty="0" err="1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2000" kern="0" dirty="0">
              <a:solidFill>
                <a:srgbClr val="F9EEE7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4" name="TextBox 40">
            <a:extLst>
              <a:ext uri="{FF2B5EF4-FFF2-40B4-BE49-F238E27FC236}">
                <a16:creationId xmlns:a16="http://schemas.microsoft.com/office/drawing/2014/main" id="{0F065D7E-C09A-7154-1BE1-9581DDF5EA03}"/>
              </a:ext>
            </a:extLst>
          </p:cNvPr>
          <p:cNvSpPr txBox="1"/>
          <p:nvPr/>
        </p:nvSpPr>
        <p:spPr>
          <a:xfrm>
            <a:off x="5716283" y="5172532"/>
            <a:ext cx="2986476" cy="19514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 defTabSz="1097280">
              <a:lnSpc>
                <a:spcPts val="2016"/>
              </a:lnSpc>
            </a:pPr>
            <a:endParaRPr lang="ru-RU" sz="2000" kern="0" dirty="0">
              <a:solidFill>
                <a:srgbClr val="FFD9BE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 defTabSz="1097280">
              <a:lnSpc>
                <a:spcPts val="2016"/>
              </a:lnSpc>
            </a:pPr>
            <a:r>
              <a:rPr lang="ru-RU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У</a:t>
            </a:r>
            <a:r>
              <a:rPr lang="en-US" sz="200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величение</a:t>
            </a:r>
            <a:r>
              <a:rPr lang="en-US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2000" kern="0" dirty="0" err="1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продаж</a:t>
            </a:r>
            <a:r>
              <a:rPr lang="ru-RU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, реклама</a:t>
            </a:r>
            <a:r>
              <a:rPr lang="en-US" sz="2000" kern="0" dirty="0">
                <a:solidFill>
                  <a:srgbClr val="FFD9BE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 </a:t>
            </a:r>
            <a:endParaRPr lang="ru-RU" sz="2000" kern="0" dirty="0">
              <a:solidFill>
                <a:srgbClr val="FFD9BE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 defTabSz="1097280">
              <a:lnSpc>
                <a:spcPts val="2016"/>
              </a:lnSpc>
            </a:pPr>
            <a:endParaRPr lang="en-US" sz="2000" kern="0" dirty="0">
              <a:solidFill>
                <a:srgbClr val="FFD9BE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 defTabSz="1097280">
              <a:lnSpc>
                <a:spcPts val="2016"/>
              </a:lnSpc>
            </a:pPr>
            <a:r>
              <a:rPr lang="ru-RU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12</a:t>
            </a:r>
            <a:r>
              <a:rPr lang="en-US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2000" kern="0" dirty="0" err="1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мес</a:t>
            </a:r>
            <a:r>
              <a:rPr lang="ru-RU" sz="2000" kern="0" dirty="0" err="1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ецев</a:t>
            </a:r>
            <a:r>
              <a:rPr lang="en-US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, </a:t>
            </a:r>
            <a:r>
              <a:rPr lang="ru-RU" sz="2000" kern="0" dirty="0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800 000 </a:t>
            </a:r>
            <a:r>
              <a:rPr lang="en-US" sz="2000" kern="0" dirty="0" err="1">
                <a:solidFill>
                  <a:srgbClr val="F9EEE7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2000" kern="0" dirty="0">
              <a:solidFill>
                <a:srgbClr val="F9EEE7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5" name="TextBox 40">
            <a:extLst>
              <a:ext uri="{FF2B5EF4-FFF2-40B4-BE49-F238E27FC236}">
                <a16:creationId xmlns:a16="http://schemas.microsoft.com/office/drawing/2014/main" id="{87062EDB-0E41-C206-03C8-F91C93F11DF8}"/>
              </a:ext>
            </a:extLst>
          </p:cNvPr>
          <p:cNvSpPr txBox="1"/>
          <p:nvPr/>
        </p:nvSpPr>
        <p:spPr>
          <a:xfrm>
            <a:off x="10288731" y="4856798"/>
            <a:ext cx="2986476" cy="203858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1097280">
              <a:lnSpc>
                <a:spcPct val="150000"/>
              </a:lnSpc>
            </a:pPr>
            <a:r>
              <a:rPr lang="ru-RU" sz="2000" b="1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Найм специалистов и аренда офиса</a:t>
            </a:r>
          </a:p>
          <a:p>
            <a:pPr algn="ctr" defTabSz="1097280">
              <a:lnSpc>
                <a:spcPct val="150000"/>
              </a:lnSpc>
            </a:pPr>
            <a:r>
              <a:rPr lang="ru-RU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 1-2 месяца  300 000 </a:t>
            </a:r>
            <a:r>
              <a:rPr lang="ru-RU" b="1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руб</a:t>
            </a:r>
            <a:endParaRPr lang="en-US" kern="0" dirty="0">
              <a:solidFill>
                <a:srgbClr val="F9EEE7"/>
              </a:solidFill>
              <a:latin typeface="Aptos" panose="020B0004020202020204" pitchFamily="34" charset="0"/>
              <a:ea typeface="Roboto Bold"/>
              <a:cs typeface="Roboto Bold"/>
              <a:sym typeface="Roboto Bold"/>
            </a:endParaRPr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D3066CB8-E6BA-153A-80D2-140D38B9E2B7}"/>
              </a:ext>
            </a:extLst>
          </p:cNvPr>
          <p:cNvSpPr/>
          <p:nvPr/>
        </p:nvSpPr>
        <p:spPr>
          <a:xfrm>
            <a:off x="4643569" y="2554660"/>
            <a:ext cx="648000" cy="648000"/>
          </a:xfrm>
          <a:prstGeom prst="ellipse">
            <a:avLst/>
          </a:prstGeom>
          <a:solidFill>
            <a:srgbClr val="1F1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2160" kern="0" dirty="0">
                <a:solidFill>
                  <a:srgbClr val="FFD9BE"/>
                </a:solidFill>
                <a:latin typeface="Helvetica"/>
                <a:cs typeface="Helvetica"/>
              </a:rPr>
              <a:t>→</a:t>
            </a:r>
          </a:p>
        </p:txBody>
      </p:sp>
      <p:sp>
        <p:nvSpPr>
          <p:cNvPr id="77" name="Овал 76">
            <a:extLst>
              <a:ext uri="{FF2B5EF4-FFF2-40B4-BE49-F238E27FC236}">
                <a16:creationId xmlns:a16="http://schemas.microsoft.com/office/drawing/2014/main" id="{B01322B5-1E2C-BB4E-A4F6-E0075221A7CE}"/>
              </a:ext>
            </a:extLst>
          </p:cNvPr>
          <p:cNvSpPr/>
          <p:nvPr/>
        </p:nvSpPr>
        <p:spPr>
          <a:xfrm>
            <a:off x="9151188" y="2554660"/>
            <a:ext cx="648000" cy="648000"/>
          </a:xfrm>
          <a:prstGeom prst="ellipse">
            <a:avLst/>
          </a:prstGeom>
          <a:solidFill>
            <a:srgbClr val="1F1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2160" kern="0" dirty="0">
                <a:solidFill>
                  <a:srgbClr val="FFD9BE"/>
                </a:solidFill>
                <a:latin typeface="Helvetica"/>
                <a:cs typeface="Helvetica"/>
              </a:rPr>
              <a:t>→</a:t>
            </a:r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id="{16467AED-3CF0-9F29-0E8C-14CF5B43A0DC}"/>
              </a:ext>
            </a:extLst>
          </p:cNvPr>
          <p:cNvSpPr/>
          <p:nvPr/>
        </p:nvSpPr>
        <p:spPr>
          <a:xfrm rot="5400000">
            <a:off x="11457970" y="4135345"/>
            <a:ext cx="648000" cy="648000"/>
          </a:xfrm>
          <a:prstGeom prst="ellipse">
            <a:avLst/>
          </a:prstGeom>
          <a:solidFill>
            <a:srgbClr val="1F1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2160" kern="0" dirty="0">
                <a:solidFill>
                  <a:srgbClr val="FFD9BE"/>
                </a:solidFill>
                <a:latin typeface="Helvetica"/>
                <a:cs typeface="Helvetica"/>
              </a:rPr>
              <a:t>→</a:t>
            </a:r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6EFB6CCF-E47B-4D59-C667-7C05818C7EE2}"/>
              </a:ext>
            </a:extLst>
          </p:cNvPr>
          <p:cNvSpPr/>
          <p:nvPr/>
        </p:nvSpPr>
        <p:spPr>
          <a:xfrm rot="10800000">
            <a:off x="9151188" y="5730984"/>
            <a:ext cx="648000" cy="648000"/>
          </a:xfrm>
          <a:prstGeom prst="ellipse">
            <a:avLst/>
          </a:prstGeom>
          <a:solidFill>
            <a:srgbClr val="1F1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2160" kern="0" dirty="0">
                <a:solidFill>
                  <a:srgbClr val="FFD9BE"/>
                </a:solidFill>
                <a:latin typeface="Helvetica"/>
                <a:cs typeface="Helvetica"/>
              </a:rPr>
              <a:t>→</a:t>
            </a:r>
          </a:p>
        </p:txBody>
      </p:sp>
      <p:sp>
        <p:nvSpPr>
          <p:cNvPr id="80" name="Овал 79">
            <a:extLst>
              <a:ext uri="{FF2B5EF4-FFF2-40B4-BE49-F238E27FC236}">
                <a16:creationId xmlns:a16="http://schemas.microsoft.com/office/drawing/2014/main" id="{A5AD4F3D-CDB0-0557-6C5A-74212DFE457A}"/>
              </a:ext>
            </a:extLst>
          </p:cNvPr>
          <p:cNvSpPr/>
          <p:nvPr/>
        </p:nvSpPr>
        <p:spPr>
          <a:xfrm rot="10800000">
            <a:off x="4643328" y="5730985"/>
            <a:ext cx="648000" cy="648000"/>
          </a:xfrm>
          <a:prstGeom prst="ellipse">
            <a:avLst/>
          </a:prstGeom>
          <a:solidFill>
            <a:srgbClr val="1F1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2160" kern="0" dirty="0">
                <a:solidFill>
                  <a:srgbClr val="FFD9BE"/>
                </a:solidFill>
                <a:latin typeface="Helvetica"/>
                <a:cs typeface="Helvetica"/>
              </a:rPr>
              <a:t>→</a:t>
            </a:r>
          </a:p>
        </p:txBody>
      </p:sp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D0B16C3D-8C0D-CA7A-EFE4-48BA57782A3F}"/>
              </a:ext>
            </a:extLst>
          </p:cNvPr>
          <p:cNvSpPr/>
          <p:nvPr/>
        </p:nvSpPr>
        <p:spPr bwMode="auto">
          <a:xfrm>
            <a:off x="13690163" y="0"/>
            <a:ext cx="940235" cy="97674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0" tIns="54860" rIns="54860" bIns="54860" anchor="ctr"/>
          <a:lstStyle/>
          <a:p>
            <a:pPr algn="ctr" defTabSz="1097280">
              <a:defRPr>
                <a:solidFill>
                  <a:srgbClr val="FFFFFF"/>
                </a:solidFill>
              </a:defRPr>
            </a:pPr>
            <a:endParaRPr sz="2160" kern="0">
              <a:solidFill>
                <a:srgbClr val="FFD9BE"/>
              </a:solidFill>
              <a:latin typeface="Helvetica"/>
              <a:cs typeface="Helvetica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063257-6644-C313-A56F-EC522D0AE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9718" y="383451"/>
            <a:ext cx="781129" cy="273395"/>
          </a:xfrm>
          <a:prstGeom prst="rect">
            <a:avLst/>
          </a:prstGeom>
        </p:spPr>
      </p:pic>
      <p:grpSp>
        <p:nvGrpSpPr>
          <p:cNvPr id="8" name="Прямоугольник 17">
            <a:extLst>
              <a:ext uri="{FF2B5EF4-FFF2-40B4-BE49-F238E27FC236}">
                <a16:creationId xmlns:a16="http://schemas.microsoft.com/office/drawing/2014/main" id="{120986D9-F89E-7ADA-CBC4-E4FE1430BD2C}"/>
              </a:ext>
            </a:extLst>
          </p:cNvPr>
          <p:cNvGrpSpPr/>
          <p:nvPr/>
        </p:nvGrpSpPr>
        <p:grpSpPr bwMode="auto">
          <a:xfrm>
            <a:off x="3372170" y="-104561"/>
            <a:ext cx="7698177" cy="1951465"/>
            <a:chOff x="-1" y="-562188"/>
            <a:chExt cx="2024402" cy="1631211"/>
          </a:xfrm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0C18F6F6-F1F3-44BD-D2C2-71AFD4F58BC5}"/>
                </a:ext>
              </a:extLst>
            </p:cNvPr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defTabSz="1097280"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 sz="2160" kern="0">
                <a:solidFill>
                  <a:srgbClr val="FFD9BE"/>
                </a:solidFill>
                <a:latin typeface="Gilroy-Light"/>
              </a:endParaRPr>
            </a:p>
          </p:txBody>
        </p:sp>
        <p:sp>
          <p:nvSpPr>
            <p:cNvPr id="10" name="НАЗВАНИЕ РАЗДЕЛА">
              <a:extLst>
                <a:ext uri="{FF2B5EF4-FFF2-40B4-BE49-F238E27FC236}">
                  <a16:creationId xmlns:a16="http://schemas.microsoft.com/office/drawing/2014/main" id="{12E55C06-57D1-CB0E-FC1E-BE10DD0658BB}"/>
                </a:ext>
              </a:extLst>
            </p:cNvPr>
            <p:cNvSpPr/>
            <p:nvPr/>
          </p:nvSpPr>
          <p:spPr bwMode="auto">
            <a:xfrm>
              <a:off x="151230" y="-562188"/>
              <a:ext cx="1691724" cy="1631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 defTabSz="1097280">
                <a:defRPr/>
              </a:pPr>
              <a:r>
                <a:rPr lang="ru-RU" sz="4000" kern="0" dirty="0">
                  <a:solidFill>
                    <a:srgbClr val="FFD9BE"/>
                  </a:solidFill>
                </a:rPr>
                <a:t>Стратегия развития проекта</a:t>
              </a:r>
              <a:endParaRPr sz="4000" kern="0" dirty="0">
                <a:solidFill>
                  <a:srgbClr val="FFD9BE"/>
                </a:solidFill>
              </a:endParaRPr>
            </a:p>
          </p:txBody>
        </p:sp>
      </p:grp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B83ABF80-48B6-1DE1-EE74-9F1B1A3E80D2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122FD2AF-E03E-4FAD-EFE9-2A0A7FDDA78B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 defTabSz="109728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  <p:sp>
          <p:nvSpPr>
            <p:cNvPr id="15" name="Текст">
              <a:extLst>
                <a:ext uri="{FF2B5EF4-FFF2-40B4-BE49-F238E27FC236}">
                  <a16:creationId xmlns:a16="http://schemas.microsoft.com/office/drawing/2014/main" id="{C599B9D6-9D8D-80AC-A358-330D46F5CA9D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 defTabSz="1097280">
                <a:defRPr/>
              </a:pPr>
              <a:fld id="{86CB4B4D-7CA3-9044-876B-883B54F8677D}" type="slidenum">
                <a:rPr sz="1440" kern="0">
                  <a:solidFill>
                    <a:srgbClr val="FFD9BE"/>
                  </a:solidFill>
                </a:rPr>
                <a:pPr defTabSz="1097280">
                  <a:defRPr/>
                </a:pPr>
                <a:t>12</a:t>
              </a:fld>
              <a:endParaRPr sz="1440" kern="0">
                <a:solidFill>
                  <a:srgbClr val="FFD9B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876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3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E9D6F53D-D139-A425-2F6B-48DB99CED6B1}"/>
              </a:ext>
            </a:extLst>
          </p:cNvPr>
          <p:cNvCxnSpPr/>
          <p:nvPr/>
        </p:nvCxnSpPr>
        <p:spPr>
          <a:xfrm>
            <a:off x="208760" y="3890356"/>
            <a:ext cx="13996800" cy="0"/>
          </a:xfrm>
          <a:prstGeom prst="straightConnector1">
            <a:avLst/>
          </a:prstGeom>
          <a:ln w="57150" cap="rnd">
            <a:solidFill>
              <a:srgbClr val="1E198F"/>
            </a:solidFill>
            <a:bevel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0E3EA326-5C5C-A7EB-D560-740DE9714CFB}"/>
              </a:ext>
            </a:extLst>
          </p:cNvPr>
          <p:cNvGrpSpPr/>
          <p:nvPr/>
        </p:nvGrpSpPr>
        <p:grpSpPr>
          <a:xfrm>
            <a:off x="3495978" y="2757564"/>
            <a:ext cx="216000" cy="2370920"/>
            <a:chOff x="2999984" y="2297970"/>
            <a:chExt cx="180000" cy="1975767"/>
          </a:xfrm>
          <a:solidFill>
            <a:srgbClr val="1E198F"/>
          </a:solidFill>
        </p:grpSpPr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7C28DE9A-A956-7E46-CC38-741345531F90}"/>
                </a:ext>
              </a:extLst>
            </p:cNvPr>
            <p:cNvSpPr/>
            <p:nvPr/>
          </p:nvSpPr>
          <p:spPr>
            <a:xfrm>
              <a:off x="2999984" y="3154719"/>
              <a:ext cx="180000" cy="180000"/>
            </a:xfrm>
            <a:prstGeom prst="ellipse">
              <a:avLst/>
            </a:prstGeom>
            <a:grpFill/>
            <a:ln>
              <a:solidFill>
                <a:srgbClr val="1E19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60"/>
            </a:p>
          </p:txBody>
        </p: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0ED73D37-C892-FEFB-0AD1-58DFDF10E7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9640" y="2297970"/>
              <a:ext cx="0" cy="1975767"/>
            </a:xfrm>
            <a:prstGeom prst="line">
              <a:avLst/>
            </a:prstGeom>
            <a:grpFill/>
            <a:ln w="57150">
              <a:solidFill>
                <a:srgbClr val="1E19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57278666-25C6-DEE4-0423-C5298C4546F2}"/>
              </a:ext>
            </a:extLst>
          </p:cNvPr>
          <p:cNvSpPr txBox="1"/>
          <p:nvPr/>
        </p:nvSpPr>
        <p:spPr>
          <a:xfrm>
            <a:off x="2900586" y="1998089"/>
            <a:ext cx="1560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FFD9BE"/>
                </a:solidFill>
                <a:latin typeface="Aptos" panose="020B0004020202020204" pitchFamily="34" charset="0"/>
              </a:rPr>
              <a:t>13.10.2024</a:t>
            </a:r>
          </a:p>
          <a:p>
            <a:r>
              <a:rPr lang="ru-RU" sz="2200" dirty="0">
                <a:solidFill>
                  <a:srgbClr val="FFD9BE"/>
                </a:solidFill>
                <a:latin typeface="Aptos" panose="020B0004020202020204" pitchFamily="34" charset="0"/>
              </a:rPr>
              <a:t>23.10.2024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5D63266-E18D-F27B-61FC-331C72C575F6}"/>
              </a:ext>
            </a:extLst>
          </p:cNvPr>
          <p:cNvSpPr txBox="1"/>
          <p:nvPr/>
        </p:nvSpPr>
        <p:spPr>
          <a:xfrm>
            <a:off x="6653750" y="1998089"/>
            <a:ext cx="14670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dirty="0">
                <a:solidFill>
                  <a:srgbClr val="FFD9BE"/>
                </a:solidFill>
                <a:latin typeface="Aptos" panose="020B0004020202020204" pitchFamily="34" charset="0"/>
              </a:rPr>
              <a:t>23.10.2024</a:t>
            </a:r>
          </a:p>
          <a:p>
            <a:r>
              <a:rPr lang="ru-RU" sz="2200" dirty="0">
                <a:solidFill>
                  <a:srgbClr val="FFD9BE"/>
                </a:solidFill>
                <a:latin typeface="Aptos" panose="020B0004020202020204" pitchFamily="34" charset="0"/>
              </a:rPr>
              <a:t>17.11.2024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2D5E65D-DBAE-5837-B7E5-BE34ED764C07}"/>
              </a:ext>
            </a:extLst>
          </p:cNvPr>
          <p:cNvSpPr txBox="1"/>
          <p:nvPr/>
        </p:nvSpPr>
        <p:spPr>
          <a:xfrm>
            <a:off x="10168712" y="2034688"/>
            <a:ext cx="14670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dirty="0">
                <a:solidFill>
                  <a:srgbClr val="FFD9BE"/>
                </a:solidFill>
                <a:latin typeface="Aptos" panose="020B0004020202020204" pitchFamily="34" charset="0"/>
              </a:rPr>
              <a:t>17.11.2024</a:t>
            </a:r>
          </a:p>
          <a:p>
            <a:r>
              <a:rPr lang="ru-RU" sz="2200" dirty="0">
                <a:solidFill>
                  <a:srgbClr val="FFD9BE"/>
                </a:solidFill>
                <a:latin typeface="Aptos" panose="020B0004020202020204" pitchFamily="34" charset="0"/>
              </a:rPr>
              <a:t>12.12.2024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E7892CD-55CF-4CAB-9E34-1DEA1174DE1A}"/>
              </a:ext>
            </a:extLst>
          </p:cNvPr>
          <p:cNvSpPr txBox="1"/>
          <p:nvPr/>
        </p:nvSpPr>
        <p:spPr>
          <a:xfrm>
            <a:off x="2095922" y="5310851"/>
            <a:ext cx="3015286" cy="28005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sz="2200" dirty="0">
                <a:solidFill>
                  <a:srgbClr val="F9EEE7"/>
                </a:solidFill>
                <a:latin typeface="Aptos" panose="020B0004020202020204" pitchFamily="34" charset="0"/>
              </a:rPr>
              <a:t>Описание работ</a:t>
            </a:r>
          </a:p>
          <a:p>
            <a:pPr algn="ctr"/>
            <a:endParaRPr lang="ru-RU" sz="2200" dirty="0">
              <a:solidFill>
                <a:srgbClr val="F9EEE7"/>
              </a:solidFill>
              <a:latin typeface="Aptos" panose="020B0004020202020204" pitchFamily="34" charset="0"/>
            </a:endParaRPr>
          </a:p>
          <a:p>
            <a:pPr algn="ctr"/>
            <a:r>
              <a:rPr lang="ru-RU" sz="2200" dirty="0">
                <a:solidFill>
                  <a:srgbClr val="F9EEE7"/>
                </a:solidFill>
                <a:latin typeface="Aptos" panose="020B0004020202020204" pitchFamily="34" charset="0"/>
              </a:rPr>
              <a:t>Создание паспорта проекта, заполнение тетради проекта. Сделана презентация для представления проекта</a:t>
            </a:r>
            <a:endParaRPr lang="en-US" sz="2200" dirty="0">
              <a:solidFill>
                <a:srgbClr val="F9EEE7"/>
              </a:solidFill>
              <a:latin typeface="Aptos" panose="020B0004020202020204" pitchFamily="34" charset="0"/>
            </a:endParaRPr>
          </a:p>
          <a:p>
            <a:pPr algn="ctr"/>
            <a:endParaRPr lang="ru-RU" sz="2160" dirty="0">
              <a:solidFill>
                <a:srgbClr val="F9EEE7"/>
              </a:solidFill>
              <a:latin typeface="Aptos" panose="020B0004020202020204" pitchFamily="34" charset="0"/>
            </a:endParaRPr>
          </a:p>
          <a:p>
            <a:pPr algn="ctr"/>
            <a:endParaRPr lang="en-US" sz="2160" dirty="0">
              <a:solidFill>
                <a:srgbClr val="F9EEE7"/>
              </a:solidFill>
              <a:latin typeface="Aptos" panose="020B00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2213247-EFF6-F557-8CA3-DD54706F93B2}"/>
              </a:ext>
            </a:extLst>
          </p:cNvPr>
          <p:cNvSpPr txBox="1"/>
          <p:nvPr/>
        </p:nvSpPr>
        <p:spPr>
          <a:xfrm>
            <a:off x="5891069" y="5241583"/>
            <a:ext cx="2847355" cy="29390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sz="2200" dirty="0">
                <a:solidFill>
                  <a:srgbClr val="F9EEE7"/>
                </a:solidFill>
                <a:latin typeface="Aptos" panose="020B0004020202020204" pitchFamily="34" charset="0"/>
              </a:rPr>
              <a:t>Описание работ</a:t>
            </a:r>
          </a:p>
          <a:p>
            <a:pPr algn="ctr"/>
            <a:endParaRPr lang="ru-RU" sz="2200" dirty="0">
              <a:solidFill>
                <a:srgbClr val="F9EEE7"/>
              </a:solidFill>
              <a:latin typeface="Aptos" panose="020B0004020202020204" pitchFamily="34" charset="0"/>
            </a:endParaRPr>
          </a:p>
          <a:p>
            <a:pPr algn="ctr"/>
            <a:r>
              <a:rPr lang="ru-RU" sz="2200" dirty="0">
                <a:solidFill>
                  <a:srgbClr val="F9EEE7"/>
                </a:solidFill>
                <a:latin typeface="Aptos" panose="020B0004020202020204" pitchFamily="34" charset="0"/>
              </a:rPr>
              <a:t>Формирование команды. Доработка проекта. (Продумывание маршрутов).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F13F98B-18F1-CDAA-352F-3BF618FFDD07}"/>
              </a:ext>
            </a:extLst>
          </p:cNvPr>
          <p:cNvSpPr txBox="1"/>
          <p:nvPr/>
        </p:nvSpPr>
        <p:spPr>
          <a:xfrm>
            <a:off x="9536353" y="5241582"/>
            <a:ext cx="2555186" cy="293904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sz="2200" dirty="0">
                <a:solidFill>
                  <a:srgbClr val="F9EEE7"/>
                </a:solidFill>
                <a:latin typeface="Aptos" panose="020B0004020202020204" pitchFamily="34" charset="0"/>
              </a:rPr>
              <a:t>Описание работ</a:t>
            </a:r>
          </a:p>
          <a:p>
            <a:pPr algn="ctr"/>
            <a:endParaRPr lang="ru-RU" sz="2200" dirty="0">
              <a:solidFill>
                <a:srgbClr val="F9EEE7"/>
              </a:solidFill>
              <a:latin typeface="Aptos" panose="020B0004020202020204" pitchFamily="34" charset="0"/>
            </a:endParaRPr>
          </a:p>
          <a:p>
            <a:pPr algn="ctr"/>
            <a:r>
              <a:rPr lang="ru-RU" sz="2200" dirty="0">
                <a:solidFill>
                  <a:srgbClr val="F9EEE7"/>
                </a:solidFill>
                <a:latin typeface="Aptos" panose="020B0004020202020204" pitchFamily="34" charset="0"/>
              </a:rPr>
              <a:t>Создание одностраничного </a:t>
            </a:r>
            <a:r>
              <a:rPr lang="ru-RU" sz="2200" dirty="0" err="1">
                <a:solidFill>
                  <a:srgbClr val="F9EEE7"/>
                </a:solidFill>
                <a:latin typeface="Aptos" panose="020B0004020202020204" pitchFamily="34" charset="0"/>
              </a:rPr>
              <a:t>лендинга</a:t>
            </a:r>
            <a:r>
              <a:rPr lang="ru-RU" sz="2200" dirty="0">
                <a:solidFill>
                  <a:srgbClr val="F9EEE7"/>
                </a:solidFill>
                <a:latin typeface="Aptos" panose="020B0004020202020204" pitchFamily="34" charset="0"/>
              </a:rPr>
              <a:t>. Поиск специалистов в области.</a:t>
            </a:r>
            <a:endParaRPr lang="en-US" sz="2200" dirty="0">
              <a:solidFill>
                <a:srgbClr val="F9EEE7"/>
              </a:solidFill>
              <a:latin typeface="Aptos" panose="020B0004020202020204" pitchFamily="34" charset="0"/>
            </a:endParaRPr>
          </a:p>
        </p:txBody>
      </p: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4569A474-E063-D2F5-525B-E8F6F2E87E38}"/>
              </a:ext>
            </a:extLst>
          </p:cNvPr>
          <p:cNvGrpSpPr/>
          <p:nvPr/>
        </p:nvGrpSpPr>
        <p:grpSpPr>
          <a:xfrm>
            <a:off x="7207160" y="2757564"/>
            <a:ext cx="216000" cy="2370920"/>
            <a:chOff x="2999984" y="2297970"/>
            <a:chExt cx="180000" cy="1975767"/>
          </a:xfrm>
          <a:solidFill>
            <a:srgbClr val="1E198F"/>
          </a:solidFill>
        </p:grpSpPr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25701654-F616-8F8C-B204-2F9EAA09E640}"/>
                </a:ext>
              </a:extLst>
            </p:cNvPr>
            <p:cNvSpPr/>
            <p:nvPr/>
          </p:nvSpPr>
          <p:spPr>
            <a:xfrm>
              <a:off x="2999984" y="3154719"/>
              <a:ext cx="180000" cy="180000"/>
            </a:xfrm>
            <a:prstGeom prst="ellipse">
              <a:avLst/>
            </a:prstGeom>
            <a:grpFill/>
            <a:ln>
              <a:solidFill>
                <a:srgbClr val="1E19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60" dirty="0"/>
            </a:p>
          </p:txBody>
        </p:sp>
        <p:cxnSp>
          <p:nvCxnSpPr>
            <p:cNvPr id="59" name="Прямая соединительная линия 58">
              <a:extLst>
                <a:ext uri="{FF2B5EF4-FFF2-40B4-BE49-F238E27FC236}">
                  <a16:creationId xmlns:a16="http://schemas.microsoft.com/office/drawing/2014/main" id="{85A5D797-E5BB-D067-2FC6-C59C5B7545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9640" y="2297970"/>
              <a:ext cx="0" cy="1975767"/>
            </a:xfrm>
            <a:prstGeom prst="line">
              <a:avLst/>
            </a:prstGeom>
            <a:grpFill/>
            <a:ln w="57150">
              <a:solidFill>
                <a:srgbClr val="1E19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0D214A84-AB6A-FCAF-B9D5-230DEB37D18A}"/>
              </a:ext>
            </a:extLst>
          </p:cNvPr>
          <p:cNvGrpSpPr/>
          <p:nvPr/>
        </p:nvGrpSpPr>
        <p:grpSpPr>
          <a:xfrm>
            <a:off x="10706360" y="2757562"/>
            <a:ext cx="216000" cy="2370920"/>
            <a:chOff x="2999984" y="2297970"/>
            <a:chExt cx="180000" cy="1975767"/>
          </a:xfrm>
          <a:solidFill>
            <a:srgbClr val="1E198F"/>
          </a:solidFill>
        </p:grpSpPr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216FA171-C4C1-5D34-65E7-77320AA3AB71}"/>
                </a:ext>
              </a:extLst>
            </p:cNvPr>
            <p:cNvSpPr/>
            <p:nvPr/>
          </p:nvSpPr>
          <p:spPr>
            <a:xfrm>
              <a:off x="2999984" y="3154719"/>
              <a:ext cx="180000" cy="180000"/>
            </a:xfrm>
            <a:prstGeom prst="ellipse">
              <a:avLst/>
            </a:prstGeom>
            <a:grpFill/>
            <a:ln>
              <a:solidFill>
                <a:srgbClr val="1E19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60"/>
            </a:p>
          </p:txBody>
        </p:sp>
        <p:cxnSp>
          <p:nvCxnSpPr>
            <p:cNvPr id="62" name="Прямая соединительная линия 61">
              <a:extLst>
                <a:ext uri="{FF2B5EF4-FFF2-40B4-BE49-F238E27FC236}">
                  <a16:creationId xmlns:a16="http://schemas.microsoft.com/office/drawing/2014/main" id="{5671DB65-9536-CA5E-F2EF-8E8DE03307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9640" y="2297970"/>
              <a:ext cx="0" cy="1975767"/>
            </a:xfrm>
            <a:prstGeom prst="line">
              <a:avLst/>
            </a:prstGeom>
            <a:grpFill/>
            <a:ln w="57150">
              <a:solidFill>
                <a:srgbClr val="1E19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Прямоугольник 17">
            <a:extLst>
              <a:ext uri="{FF2B5EF4-FFF2-40B4-BE49-F238E27FC236}">
                <a16:creationId xmlns:a16="http://schemas.microsoft.com/office/drawing/2014/main" id="{CA56C1A5-CDA7-8014-C7CE-39F45467B5E1}"/>
              </a:ext>
            </a:extLst>
          </p:cNvPr>
          <p:cNvGrpSpPr/>
          <p:nvPr/>
        </p:nvGrpSpPr>
        <p:grpSpPr bwMode="auto">
          <a:xfrm>
            <a:off x="2900587" y="656846"/>
            <a:ext cx="9045145" cy="1110032"/>
            <a:chOff x="0" y="-181979"/>
            <a:chExt cx="2024403" cy="873673"/>
          </a:xfrm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00F185F3-D15C-421B-E138-762A698D93C6}"/>
                </a:ext>
              </a:extLst>
            </p:cNvPr>
            <p:cNvSpPr/>
            <p:nvPr/>
          </p:nvSpPr>
          <p:spPr bwMode="auto">
            <a:xfrm>
              <a:off x="0" y="0"/>
              <a:ext cx="2024403" cy="506844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54860" tIns="54860" rIns="54860" bIns="5486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 sz="2160"/>
            </a:p>
          </p:txBody>
        </p:sp>
        <p:sp>
          <p:nvSpPr>
            <p:cNvPr id="8" name="НАЗВАНИЕ РАЗДЕЛА">
              <a:extLst>
                <a:ext uri="{FF2B5EF4-FFF2-40B4-BE49-F238E27FC236}">
                  <a16:creationId xmlns:a16="http://schemas.microsoft.com/office/drawing/2014/main" id="{290EDB94-2FBA-D638-2EF2-44A85FAE4F86}"/>
                </a:ext>
              </a:extLst>
            </p:cNvPr>
            <p:cNvSpPr/>
            <p:nvPr/>
          </p:nvSpPr>
          <p:spPr bwMode="auto">
            <a:xfrm>
              <a:off x="151230" y="-181979"/>
              <a:ext cx="1694605" cy="873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54860" tIns="54860" rIns="54860" bIns="54860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 sz="4000" dirty="0"/>
                <a:t>Динамика за время Акселератора</a:t>
              </a:r>
              <a:endParaRPr sz="4000" dirty="0"/>
            </a:p>
          </p:txBody>
        </p:sp>
      </p:grpSp>
      <p:sp>
        <p:nvSpPr>
          <p:cNvPr id="9" name="Прямоугольник 7">
            <a:extLst>
              <a:ext uri="{FF2B5EF4-FFF2-40B4-BE49-F238E27FC236}">
                <a16:creationId xmlns:a16="http://schemas.microsoft.com/office/drawing/2014/main" id="{BC203D86-1F59-83D4-53AC-D1F3BF8A70D0}"/>
              </a:ext>
            </a:extLst>
          </p:cNvPr>
          <p:cNvSpPr/>
          <p:nvPr/>
        </p:nvSpPr>
        <p:spPr bwMode="auto">
          <a:xfrm>
            <a:off x="13690163" y="0"/>
            <a:ext cx="940235" cy="97674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0" tIns="54860" rIns="54860" bIns="548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216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727D8B8-6E3D-0F16-0AF9-C00204183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9718" y="383451"/>
            <a:ext cx="781129" cy="273395"/>
          </a:xfrm>
          <a:prstGeom prst="rect">
            <a:avLst/>
          </a:prstGeom>
        </p:spPr>
      </p:pic>
      <p:grpSp>
        <p:nvGrpSpPr>
          <p:cNvPr id="11" name="Прямоугольник 16">
            <a:extLst>
              <a:ext uri="{FF2B5EF4-FFF2-40B4-BE49-F238E27FC236}">
                <a16:creationId xmlns:a16="http://schemas.microsoft.com/office/drawing/2014/main" id="{7916501A-DA20-2641-000B-728CA943C499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5758D249-68EA-3C1E-A3CF-99437E697438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/>
            </a:p>
          </p:txBody>
        </p:sp>
        <p:sp>
          <p:nvSpPr>
            <p:cNvPr id="13" name="Текст">
              <a:extLst>
                <a:ext uri="{FF2B5EF4-FFF2-40B4-BE49-F238E27FC236}">
                  <a16:creationId xmlns:a16="http://schemas.microsoft.com/office/drawing/2014/main" id="{02FCC280-848A-A772-68B8-53D76D3D7BE1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 sz="1440"/>
                <a:t>13</a:t>
              </a:fld>
              <a:endParaRPr sz="1440"/>
            </a:p>
          </p:txBody>
        </p:sp>
      </p:grpSp>
    </p:spTree>
    <p:extLst>
      <p:ext uri="{BB962C8B-B14F-4D97-AF65-F5344CB8AC3E}">
        <p14:creationId xmlns:p14="http://schemas.microsoft.com/office/powerpoint/2010/main" val="285648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71260" y="1126331"/>
            <a:ext cx="6951107" cy="6596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6271260" y="2122289"/>
            <a:ext cx="7574280" cy="1271588"/>
          </a:xfrm>
          <a:prstGeom prst="roundRect">
            <a:avLst>
              <a:gd name="adj" fmla="val 2645"/>
            </a:avLst>
          </a:prstGeom>
          <a:solidFill>
            <a:srgbClr val="315251"/>
          </a:solidFill>
          <a:ln/>
        </p:spPr>
      </p:sp>
      <p:sp>
        <p:nvSpPr>
          <p:cNvPr id="5" name="Text 2"/>
          <p:cNvSpPr/>
          <p:nvPr/>
        </p:nvSpPr>
        <p:spPr>
          <a:xfrm>
            <a:off x="6495455" y="2346484"/>
            <a:ext cx="2638187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Создание бренда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495455" y="2810828"/>
            <a:ext cx="7125891" cy="358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Разработка логотипа и визуальной идентичности проекта.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271260" y="3618071"/>
            <a:ext cx="7574280" cy="1630442"/>
          </a:xfrm>
          <a:prstGeom prst="roundRect">
            <a:avLst>
              <a:gd name="adj" fmla="val 2063"/>
            </a:avLst>
          </a:prstGeom>
          <a:solidFill>
            <a:srgbClr val="315251"/>
          </a:solidFill>
          <a:ln/>
        </p:spPr>
      </p:sp>
      <p:sp>
        <p:nvSpPr>
          <p:cNvPr id="8" name="Text 5"/>
          <p:cNvSpPr/>
          <p:nvPr/>
        </p:nvSpPr>
        <p:spPr>
          <a:xfrm>
            <a:off x="6495455" y="3842266"/>
            <a:ext cx="2723555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Рекламная кампания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6495455" y="4306610"/>
            <a:ext cx="7125891" cy="7177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Запуск рекламы в социальных сетях и туристических платформах.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71260" y="5472708"/>
            <a:ext cx="7574280" cy="1630442"/>
          </a:xfrm>
          <a:prstGeom prst="roundRect">
            <a:avLst>
              <a:gd name="adj" fmla="val 2063"/>
            </a:avLst>
          </a:prstGeom>
          <a:solidFill>
            <a:srgbClr val="315251"/>
          </a:solidFill>
          <a:ln/>
        </p:spPr>
      </p:sp>
      <p:sp>
        <p:nvSpPr>
          <p:cNvPr id="11" name="Text 8"/>
          <p:cNvSpPr/>
          <p:nvPr/>
        </p:nvSpPr>
        <p:spPr>
          <a:xfrm>
            <a:off x="6495455" y="5696903"/>
            <a:ext cx="2638187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Партнерства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6495455" y="6161246"/>
            <a:ext cx="7125891" cy="7177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Сотрудничество с туристическими агентствами и местными сообществами.</a:t>
            </a:r>
            <a:endParaRPr lang="en-US" sz="17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B925883-EB83-4D3D-818F-3494B3EEB1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1366" y="231288"/>
            <a:ext cx="4413709" cy="7723991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id="{751D6FCB-3D7D-4DD3-B8B2-243D6103CC97}"/>
              </a:ext>
            </a:extLst>
          </p:cNvPr>
          <p:cNvSpPr/>
          <p:nvPr/>
        </p:nvSpPr>
        <p:spPr bwMode="auto">
          <a:xfrm>
            <a:off x="13690163" y="0"/>
            <a:ext cx="940235" cy="97674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0" tIns="54860" rIns="54860" bIns="54860" anchor="ctr"/>
          <a:lstStyle/>
          <a:p>
            <a:pPr algn="ctr" defTabSz="1097280">
              <a:defRPr>
                <a:solidFill>
                  <a:srgbClr val="FFFFFF"/>
                </a:solidFill>
              </a:defRPr>
            </a:pPr>
            <a:endParaRPr sz="2160" kern="0">
              <a:solidFill>
                <a:srgbClr val="FFD9BE"/>
              </a:solidFill>
              <a:latin typeface="Helvetica"/>
              <a:cs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304ED95-9CB6-4046-BA22-520C6AB9C2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9718" y="383451"/>
            <a:ext cx="781129" cy="273395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5DAE87D2-08EA-452E-90E6-5BD9F54239EE}"/>
              </a:ext>
            </a:extLst>
          </p:cNvPr>
          <p:cNvSpPr/>
          <p:nvPr/>
        </p:nvSpPr>
        <p:spPr bwMode="auto">
          <a:xfrm>
            <a:off x="6271260" y="952126"/>
            <a:ext cx="6480913" cy="608212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54862" tIns="54862" rIns="54862" bIns="54862" numCol="1" anchor="ctr">
            <a:noAutofit/>
          </a:bodyPr>
          <a:lstStyle/>
          <a:p>
            <a:pPr defTabSz="1097280">
              <a:defRPr>
                <a:solidFill>
                  <a:srgbClr val="FFFFFF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sz="40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Маркетинг</a:t>
            </a:r>
            <a:r>
              <a:rPr lang="en-US" sz="40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и </a:t>
            </a:r>
            <a:r>
              <a:rPr lang="en-US" sz="40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продвижение</a:t>
            </a:r>
            <a:endParaRPr lang="en-US" sz="4000" dirty="0"/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E0058865-0AA5-4099-BF97-132D641E9C88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DEDFB9C9-F161-4A18-9A5B-3EDA36B93AD2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 defTabSz="109728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  <p:sp>
          <p:nvSpPr>
            <p:cNvPr id="19" name="Текст">
              <a:extLst>
                <a:ext uri="{FF2B5EF4-FFF2-40B4-BE49-F238E27FC236}">
                  <a16:creationId xmlns:a16="http://schemas.microsoft.com/office/drawing/2014/main" id="{DE249696-6F85-455B-9A9F-8A10F9A2A457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 defTabSz="1097280">
                <a:defRPr/>
              </a:pPr>
              <a:fld id="{86CB4B4D-7CA3-9044-876B-883B54F8677D}" type="slidenum">
                <a:rPr sz="1440" kern="0">
                  <a:solidFill>
                    <a:srgbClr val="FFD9BE"/>
                  </a:solidFill>
                </a:rPr>
                <a:pPr defTabSz="1097280">
                  <a:defRPr/>
                </a:pPr>
                <a:t>14</a:t>
              </a:fld>
              <a:endParaRPr sz="1440" kern="0">
                <a:solidFill>
                  <a:srgbClr val="FFD9B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038" y="2142292"/>
            <a:ext cx="490061" cy="49006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6038" y="2828330"/>
            <a:ext cx="2411968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Внесение изменений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686038" y="3234095"/>
            <a:ext cx="7771924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Корректировка программ на основе отзывов пользователей.</a:t>
            </a:r>
            <a:endParaRPr lang="en-US" sz="1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038" y="4135636"/>
            <a:ext cx="490061" cy="49006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86038" y="4821674"/>
            <a:ext cx="2670453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Расширение географии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686038" y="5227439"/>
            <a:ext cx="7771924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Добавление новых маршрутов в других труднодоступных местах.</a:t>
            </a:r>
            <a:endParaRPr lang="en-US" sz="15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038" y="6128980"/>
            <a:ext cx="490061" cy="49006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86038" y="6815018"/>
            <a:ext cx="2744272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Увеличение маркетинга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686038" y="7220783"/>
            <a:ext cx="7771924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Расширение рекламной кампании для привлечения большего числа клиентов.</a:t>
            </a:r>
            <a:endParaRPr lang="en-US" sz="1500" dirty="0"/>
          </a:p>
        </p:txBody>
      </p:sp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id="{9CC74373-1ED9-4F29-B816-3A778A76F53E}"/>
              </a:ext>
            </a:extLst>
          </p:cNvPr>
          <p:cNvSpPr/>
          <p:nvPr/>
        </p:nvSpPr>
        <p:spPr bwMode="auto">
          <a:xfrm>
            <a:off x="13690163" y="0"/>
            <a:ext cx="940235" cy="97674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0" tIns="54860" rIns="54860" bIns="54860" anchor="ctr"/>
          <a:lstStyle/>
          <a:p>
            <a:pPr algn="ctr" defTabSz="1097280">
              <a:defRPr>
                <a:solidFill>
                  <a:srgbClr val="FFFFFF"/>
                </a:solidFill>
              </a:defRPr>
            </a:pPr>
            <a:endParaRPr sz="2160" kern="0">
              <a:solidFill>
                <a:srgbClr val="FFD9BE"/>
              </a:solidFill>
              <a:latin typeface="Helvetica"/>
              <a:cs typeface="Helvetica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0240D1D-9596-4491-82BA-1A8B6594BE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9718" y="383451"/>
            <a:ext cx="781129" cy="273395"/>
          </a:xfrm>
          <a:prstGeom prst="rect">
            <a:avLst/>
          </a:prstGeom>
        </p:spPr>
      </p:pic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43316919-BFD0-4A95-9BF2-E380F541EAB8}"/>
              </a:ext>
            </a:extLst>
          </p:cNvPr>
          <p:cNvSpPr/>
          <p:nvPr/>
        </p:nvSpPr>
        <p:spPr bwMode="auto">
          <a:xfrm>
            <a:off x="382794" y="607851"/>
            <a:ext cx="8378411" cy="897397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54862" tIns="54862" rIns="54862" bIns="54862" numCol="1" anchor="ctr">
            <a:noAutofit/>
          </a:bodyPr>
          <a:lstStyle/>
          <a:p>
            <a:pPr marL="0" indent="0">
              <a:lnSpc>
                <a:spcPts val="4500"/>
              </a:lnSpc>
              <a:buNone/>
            </a:pPr>
            <a:r>
              <a:rPr lang="en-US" sz="39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Корректировка</a:t>
            </a:r>
            <a:r>
              <a:rPr lang="ru-RU" sz="39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и </a:t>
            </a:r>
            <a:r>
              <a:rPr lang="en-US" sz="3900" dirty="0" err="1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масштабировани</a:t>
            </a:r>
            <a:r>
              <a:rPr lang="ru-RU" sz="39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е</a:t>
            </a:r>
            <a:endParaRPr lang="en-US" sz="3900" dirty="0"/>
          </a:p>
        </p:txBody>
      </p:sp>
      <p:grpSp>
        <p:nvGrpSpPr>
          <p:cNvPr id="18" name="Прямоугольник 16">
            <a:extLst>
              <a:ext uri="{FF2B5EF4-FFF2-40B4-BE49-F238E27FC236}">
                <a16:creationId xmlns:a16="http://schemas.microsoft.com/office/drawing/2014/main" id="{242F34A7-5E68-42F4-80B1-59403920A58E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19" name="Прямоугольник">
              <a:extLst>
                <a:ext uri="{FF2B5EF4-FFF2-40B4-BE49-F238E27FC236}">
                  <a16:creationId xmlns:a16="http://schemas.microsoft.com/office/drawing/2014/main" id="{65DF5815-368C-4328-938F-3D21C6D12ECB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 defTabSz="109728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  <p:sp>
          <p:nvSpPr>
            <p:cNvPr id="20" name="Текст">
              <a:extLst>
                <a:ext uri="{FF2B5EF4-FFF2-40B4-BE49-F238E27FC236}">
                  <a16:creationId xmlns:a16="http://schemas.microsoft.com/office/drawing/2014/main" id="{9DBDE4FB-D857-41F4-AB98-BEC5F77C857F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 defTabSz="1097280">
                <a:defRPr/>
              </a:pPr>
              <a:fld id="{86CB4B4D-7CA3-9044-876B-883B54F8677D}" type="slidenum">
                <a:rPr sz="1440" kern="0">
                  <a:solidFill>
                    <a:srgbClr val="FFD9BE"/>
                  </a:solidFill>
                </a:rPr>
                <a:pPr defTabSz="1097280">
                  <a:defRPr/>
                </a:pPr>
                <a:t>15</a:t>
              </a:fld>
              <a:endParaRPr sz="1440" kern="0">
                <a:solidFill>
                  <a:srgbClr val="FFD9B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875059" y="462580"/>
            <a:ext cx="5486400" cy="714307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6038" y="695325"/>
            <a:ext cx="7771924" cy="1153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ru-RU" sz="7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Спасибо!</a:t>
            </a:r>
            <a:endParaRPr lang="en-US" sz="7200" dirty="0"/>
          </a:p>
        </p:txBody>
      </p:sp>
      <p:sp>
        <p:nvSpPr>
          <p:cNvPr id="5" name="Text 1"/>
          <p:cNvSpPr/>
          <p:nvPr/>
        </p:nvSpPr>
        <p:spPr>
          <a:xfrm>
            <a:off x="686038" y="2828330"/>
            <a:ext cx="2411968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ru-RU" sz="4000" dirty="0">
                <a:solidFill>
                  <a:srgbClr val="F9EEE7"/>
                </a:solidFill>
              </a:rPr>
              <a:t>Контакты лидера проекта</a:t>
            </a:r>
            <a:endParaRPr lang="en-US" sz="4000" dirty="0"/>
          </a:p>
        </p:txBody>
      </p:sp>
      <p:sp>
        <p:nvSpPr>
          <p:cNvPr id="6" name="Text 2"/>
          <p:cNvSpPr/>
          <p:nvPr/>
        </p:nvSpPr>
        <p:spPr>
          <a:xfrm>
            <a:off x="686038" y="3407926"/>
            <a:ext cx="7771924" cy="498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ru-RU" sz="3600" dirty="0">
                <a:solidFill>
                  <a:srgbClr val="F9EEE7"/>
                </a:solidFill>
              </a:rPr>
              <a:t>+7(924) 244-98-97</a:t>
            </a:r>
            <a:endParaRPr lang="en-US" sz="3600" dirty="0"/>
          </a:p>
        </p:txBody>
      </p:sp>
      <p:sp>
        <p:nvSpPr>
          <p:cNvPr id="8" name="Text 3"/>
          <p:cNvSpPr/>
          <p:nvPr/>
        </p:nvSpPr>
        <p:spPr>
          <a:xfrm>
            <a:off x="686038" y="4821674"/>
            <a:ext cx="2670453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4000" dirty="0">
                <a:solidFill>
                  <a:srgbClr val="F9EEE7"/>
                </a:solidFill>
                <a:latin typeface="Quattrocento" pitchFamily="34" charset="0"/>
              </a:rPr>
              <a:t>Email</a:t>
            </a:r>
            <a:endParaRPr lang="en-US" sz="4000" dirty="0"/>
          </a:p>
        </p:txBody>
      </p:sp>
      <p:sp>
        <p:nvSpPr>
          <p:cNvPr id="9" name="Text 4"/>
          <p:cNvSpPr/>
          <p:nvPr/>
        </p:nvSpPr>
        <p:spPr>
          <a:xfrm>
            <a:off x="686038" y="5434489"/>
            <a:ext cx="7771924" cy="498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3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www.koberniger@gmail.com</a:t>
            </a:r>
            <a:endParaRPr lang="en-US" sz="3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038" y="1848326"/>
            <a:ext cx="490061" cy="49006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86038" y="6815018"/>
            <a:ext cx="2744272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ru-RU" sz="3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Паспорт проекта</a:t>
            </a:r>
            <a:endParaRPr lang="en-US" sz="3600" dirty="0"/>
          </a:p>
        </p:txBody>
      </p:sp>
      <p:sp>
        <p:nvSpPr>
          <p:cNvPr id="12" name="Text 6"/>
          <p:cNvSpPr/>
          <p:nvPr/>
        </p:nvSpPr>
        <p:spPr>
          <a:xfrm>
            <a:off x="686038" y="7220783"/>
            <a:ext cx="7771924" cy="76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  <a:hlinkClick r:id="rId5"/>
              </a:rPr>
              <a:t>https://pt.2035.university/project/organizacia-ekskursij-v-trudnodostupnye</a:t>
            </a:r>
            <a:endParaRPr lang="ru-RU" sz="1500" dirty="0">
              <a:solidFill>
                <a:srgbClr val="F9EEE7"/>
              </a:solidFill>
              <a:latin typeface="Quattrocento" pitchFamily="34" charset="0"/>
              <a:ea typeface="Quattrocento" pitchFamily="34" charset="-122"/>
              <a:cs typeface="Quattrocento" pitchFamily="34" charset="-120"/>
            </a:endParaRPr>
          </a:p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-</a:t>
            </a:r>
            <a:r>
              <a:rPr lang="en-US" sz="15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mesta</a:t>
            </a:r>
            <a:r>
              <a:rPr lang="en-US" sz="1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/form/pasport-startap-proekta-2024</a:t>
            </a:r>
            <a:endParaRPr lang="en-US" sz="1500" dirty="0"/>
          </a:p>
        </p:txBody>
      </p:sp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id="{E55A3D82-D4CB-492C-8700-74AAD1DE18AA}"/>
              </a:ext>
            </a:extLst>
          </p:cNvPr>
          <p:cNvSpPr/>
          <p:nvPr/>
        </p:nvSpPr>
        <p:spPr bwMode="auto">
          <a:xfrm>
            <a:off x="13690163" y="0"/>
            <a:ext cx="940235" cy="97674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54860" tIns="54860" rIns="54860" bIns="54860" anchor="ctr"/>
          <a:lstStyle/>
          <a:p>
            <a:pPr algn="ctr" defTabSz="1097280">
              <a:defRPr>
                <a:solidFill>
                  <a:srgbClr val="FFFFFF"/>
                </a:solidFill>
              </a:defRPr>
            </a:pPr>
            <a:endParaRPr sz="2160" kern="0">
              <a:solidFill>
                <a:srgbClr val="FFD9BE"/>
              </a:solidFill>
              <a:latin typeface="Helvetica"/>
              <a:cs typeface="Helvetica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689370F-FFC4-4A56-84E9-3725F72D3D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9718" y="383451"/>
            <a:ext cx="781129" cy="273395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35D7F17-C4BE-4C10-9F63-FDDADA6C4C5A}"/>
              </a:ext>
            </a:extLst>
          </p:cNvPr>
          <p:cNvGrpSpPr/>
          <p:nvPr/>
        </p:nvGrpSpPr>
        <p:grpSpPr bwMode="auto">
          <a:xfrm>
            <a:off x="-8136" y="7638403"/>
            <a:ext cx="650717" cy="608215"/>
            <a:chOff x="-1" y="-1"/>
            <a:chExt cx="542263" cy="506844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AC7A2B82-51FF-44EE-9EE1-A3A096A0858C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54862" tIns="54862" rIns="54862" bIns="54862" numCol="1" anchor="ctr">
              <a:noAutofit/>
            </a:bodyPr>
            <a:lstStyle/>
            <a:p>
              <a:pPr algn="ctr" defTabSz="109728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2160" kern="0">
                <a:solidFill>
                  <a:srgbClr val="FFD9BE"/>
                </a:solidFill>
                <a:latin typeface="Helvetica"/>
                <a:cs typeface="Helvetica"/>
              </a:endParaRPr>
            </a:p>
          </p:txBody>
        </p:sp>
        <p:sp>
          <p:nvSpPr>
            <p:cNvPr id="17" name="Текст">
              <a:extLst>
                <a:ext uri="{FF2B5EF4-FFF2-40B4-BE49-F238E27FC236}">
                  <a16:creationId xmlns:a16="http://schemas.microsoft.com/office/drawing/2014/main" id="{88F7EA52-68E2-4265-99F0-B238DB139EAE}"/>
                </a:ext>
              </a:extLst>
            </p:cNvPr>
            <p:cNvSpPr txBox="1"/>
            <p:nvPr/>
          </p:nvSpPr>
          <p:spPr bwMode="auto">
            <a:xfrm>
              <a:off x="80649" y="132681"/>
              <a:ext cx="247286" cy="27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4862" tIns="54862" rIns="54862" bIns="54862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 defTabSz="1097280">
                <a:defRPr/>
              </a:pPr>
              <a:fld id="{86CB4B4D-7CA3-9044-876B-883B54F8677D}" type="slidenum">
                <a:rPr sz="1440" kern="0">
                  <a:solidFill>
                    <a:srgbClr val="FFD9BE"/>
                  </a:solidFill>
                </a:rPr>
                <a:pPr defTabSz="1097280">
                  <a:defRPr/>
                </a:pPr>
                <a:t>16</a:t>
              </a:fld>
              <a:endParaRPr sz="1440" kern="0">
                <a:solidFill>
                  <a:srgbClr val="FFD9B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803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816</Words>
  <Application>Microsoft Office PowerPoint</Application>
  <PresentationFormat>Произвольный</PresentationFormat>
  <Paragraphs>220</Paragraphs>
  <Slides>16</Slides>
  <Notes>13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Quattrocento</vt:lpstr>
      <vt:lpstr>Gilroy-Medium</vt:lpstr>
      <vt:lpstr>Helvetica</vt:lpstr>
      <vt:lpstr>Calibri</vt:lpstr>
      <vt:lpstr>Gilroy-ExtraBold</vt:lpstr>
      <vt:lpstr>Gilroy-Light</vt:lpstr>
      <vt:lpstr>Gilroy-Bold</vt:lpstr>
      <vt:lpstr>Aptos</vt:lpstr>
      <vt:lpstr>Calibri Light</vt:lpstr>
      <vt:lpstr>Arial</vt:lpstr>
      <vt:lpstr>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EGOR KOBERNIGER</cp:lastModifiedBy>
  <cp:revision>44</cp:revision>
  <dcterms:created xsi:type="dcterms:W3CDTF">2024-10-19T15:00:02Z</dcterms:created>
  <dcterms:modified xsi:type="dcterms:W3CDTF">2024-12-10T15:04:11Z</dcterms:modified>
</cp:coreProperties>
</file>