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34" autoAdjust="0"/>
    <p:restoredTop sz="95604" autoAdjust="0"/>
  </p:normalViewPr>
  <p:slideViewPr>
    <p:cSldViewPr snapToGrid="0">
      <p:cViewPr>
        <p:scale>
          <a:sx n="50" d="100"/>
          <a:sy n="50" d="100"/>
        </p:scale>
        <p:origin x="830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12380020" cy="3171782"/>
          </a:xfrm>
        </p:spPr>
        <p:txBody>
          <a:bodyPr>
            <a:normAutofit fontScale="90000"/>
          </a:bodyPr>
          <a:lstStyle/>
          <a:p>
            <a:r>
              <a:rPr lang="ru-RU" dirty="0"/>
              <a:t>Экран мониторинга на стационарных остановочных площадках местоположения и загруженности общественного транспорта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584084" cy="2488447"/>
          </a:xfrm>
        </p:spPr>
        <p:txBody>
          <a:bodyPr/>
          <a:lstStyle/>
          <a:p>
            <a:r>
              <a:rPr lang="ru-RU" sz="3200" dirty="0"/>
              <a:t>Как людям легче и быстрее строить маршрут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1.0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Актуальность нашего проекта заключается в том, что каждый человек получает возможность:</a:t>
            </a: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200" dirty="0"/>
              <a:t>1. Без использования телефона посмотреть прямо у остановки самый короткий и удобный маршрут;</a:t>
            </a:r>
          </a:p>
          <a:p>
            <a:endParaRPr lang="ru-RU" sz="3200" dirty="0"/>
          </a:p>
          <a:p>
            <a:r>
              <a:rPr lang="ru-RU" sz="3200" dirty="0"/>
              <a:t>2. Проследить загруженность общественного транспорта, чтобы избежать давки в салоне;</a:t>
            </a:r>
          </a:p>
          <a:p>
            <a:endParaRPr lang="ru-RU" sz="3200" dirty="0"/>
          </a:p>
          <a:p>
            <a:r>
              <a:rPr lang="ru-RU" sz="3200" dirty="0"/>
              <a:t>3. Узнать точное время прибытие всех автобусов на данную остановку;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3200" dirty="0"/>
              <a:t>4. Если человек прибыл из другой страны, то можно поменять язык приложения – карты, а не переводить весь текст в интернете;</a:t>
            </a:r>
          </a:p>
          <a:p>
            <a:endParaRPr lang="ru-RU" sz="3200" dirty="0"/>
          </a:p>
          <a:p>
            <a:r>
              <a:rPr lang="ru-RU" sz="3200" dirty="0"/>
              <a:t>5. Дополнительно проанализировать, в каком районе больше всего пробок.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/>
              <a:t>Проблема: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2800" dirty="0"/>
              <a:t>незнания загруженности транспорта;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2800" dirty="0"/>
              <a:t>выбора маршрута с более комфортным проездом.</a:t>
            </a:r>
          </a:p>
          <a:p>
            <a:r>
              <a:rPr lang="ru-RU" sz="2800" dirty="0"/>
              <a:t>В случаях, когда нужен менее загруженный транспорт потребитель будет знать об этом(когда много сумок и в толпе с ними стоять будет дискомфортно/место для родителей с коляской)</a:t>
            </a:r>
          </a:p>
          <a:p>
            <a:r>
              <a:rPr lang="ru-RU" sz="2800" dirty="0"/>
              <a:t>Бывает, что маршруты более менее пересекаются, но в 1 транспорте едут много людей, а в другом - не особо. Наш стартап будет распределять логистику пассажиров</a:t>
            </a:r>
          </a:p>
          <a:p>
            <a:r>
              <a:rPr lang="ru-RU" sz="2800" dirty="0"/>
              <a:t>Нельзя не отметить, что наш проект не даст туристам из других городов и стран потеряться в новой местности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Многочисленные пробки по утрам и вечерам не перестают уменьшаться, а всем людям города становиться тяжелее добираться до школы/работы/дома и т.д.;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Иностранцам приходится тратить денежные средств на роуминг, чтобы добраться до интересующего их места;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Мониторинг  общественного транспорта отстаёт до нынешних </a:t>
            </a:r>
            <a:r>
              <a:rPr lang="en-US" sz="2800" dirty="0"/>
              <a:t>IT – </a:t>
            </a:r>
            <a:r>
              <a:rPr lang="ru-RU" sz="2800" dirty="0"/>
              <a:t>технологий.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58775" indent="-342900">
              <a:buFont typeface="Wingdings" panose="05000000000000000000" pitchFamily="2" charset="2"/>
              <a:buChar char="q"/>
            </a:pPr>
            <a:r>
              <a:rPr lang="ru-RU" sz="2800" dirty="0"/>
              <a:t>Карта, которая сможет вам помочь с выбором самого удобного маршрут, будет доступна для любых категорий лиц в любое время;</a:t>
            </a:r>
          </a:p>
          <a:p>
            <a:pPr marL="358775" indent="-342900">
              <a:buFont typeface="Wingdings" panose="05000000000000000000" pitchFamily="2" charset="2"/>
              <a:buChar char="q"/>
            </a:pPr>
            <a:r>
              <a:rPr lang="ru-RU" sz="2800" dirty="0"/>
              <a:t>Технические параметры: большой сенсорный экран, расположенный на каждой остановке, позволяет в данный момент времени воспользоваться им и выбрать маршрут На большом экране будет в разы легче рассмотреть траекторию движения и загруженность транспортов;</a:t>
            </a:r>
          </a:p>
          <a:p>
            <a:pPr marL="358775" indent="-342900">
              <a:buFont typeface="Wingdings" panose="05000000000000000000" pitchFamily="2" charset="2"/>
              <a:buChar char="q"/>
            </a:pPr>
            <a:r>
              <a:rPr lang="ru-RU" sz="2800" dirty="0"/>
              <a:t>Не будет необходимости тратить место на телефоне и время на установку приложения в телефонное устройство и на открытие карт в интернете;</a:t>
            </a:r>
          </a:p>
          <a:p>
            <a:pPr marL="358775" indent="-342900">
              <a:buFont typeface="Wingdings" panose="05000000000000000000" pitchFamily="2" charset="2"/>
              <a:buChar char="q"/>
            </a:pPr>
            <a:r>
              <a:rPr lang="ru-RU" sz="2800" dirty="0"/>
              <a:t>С помощью GPS-приёмников(установленные в транспорте), сигналы которых будут принимать спутники примерно раз в минуту они будут определять координаты общественного транспорта ПО с нашими картами маршрута и передвижения общественного транспорта будет установлено в каждый стенд и человек будет решать по какому маршруту поехать Камеры с машинным зрением будут установлены в каждый транспорт, чтобы считать количество людей.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200" dirty="0"/>
              <a:t>Потенциал рынка большой, так как он работает с большей массой населения. Рентабельность бизнеса будет 5 - 20%. </a:t>
            </a:r>
          </a:p>
          <a:p>
            <a:r>
              <a:rPr lang="ru-RU" sz="3200" dirty="0"/>
              <a:t>Сектор рынка - B2C</a:t>
            </a:r>
          </a:p>
          <a:p>
            <a:r>
              <a:rPr lang="ru-RU" sz="3200" dirty="0"/>
              <a:t>Основные конкурентные преимущества - Не будет необходимости тратить место на телефоне и время на установку приложения в телефонное устройство и на открытие карт в интернете.</a:t>
            </a:r>
          </a:p>
          <a:p>
            <a:r>
              <a:rPr lang="ru-RU" sz="3200" dirty="0"/>
              <a:t>Основные конкуренты: 2ГИС, Яндекс карты, </a:t>
            </a:r>
            <a:r>
              <a:rPr lang="en-US" sz="3200" dirty="0"/>
              <a:t>Google </a:t>
            </a:r>
            <a:r>
              <a:rPr lang="ru-RU" sz="3200" dirty="0"/>
              <a:t>карты, </a:t>
            </a:r>
            <a:r>
              <a:rPr lang="en-US" sz="3200" dirty="0" err="1"/>
              <a:t>Bustime</a:t>
            </a:r>
            <a:r>
              <a:rPr lang="en-US" sz="3200" dirty="0"/>
              <a:t> – </a:t>
            </a:r>
            <a:r>
              <a:rPr lang="ru-RU" sz="3200" dirty="0"/>
              <a:t>Время Автобуса, </a:t>
            </a:r>
            <a:r>
              <a:rPr lang="en-US" sz="3200" dirty="0" err="1"/>
              <a:t>Citymapper</a:t>
            </a:r>
            <a:r>
              <a:rPr lang="en-US" sz="3200" dirty="0"/>
              <a:t>, </a:t>
            </a:r>
            <a:r>
              <a:rPr lang="en-US" sz="3200" dirty="0" err="1"/>
              <a:t>ZippyBus</a:t>
            </a:r>
            <a:r>
              <a:rPr lang="ru-RU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/>
              <a:t>Бизнес – модель: на главном экране стенда будет перелистываться лента рекламы рекламодателя.</a:t>
            </a:r>
          </a:p>
          <a:p>
            <a:r>
              <a:rPr lang="ru-RU" sz="2800" dirty="0"/>
              <a:t>Подходя на транспортную остановку, первое, что видит потребитель на экранном стенде - разную рекламу, а уже после смотрит маршруты. После 10 секунд бездействия будет включаться сонный режим на главный экран с новостной лентой.</a:t>
            </a:r>
          </a:p>
          <a:p>
            <a:r>
              <a:rPr lang="ru-RU" sz="2800" dirty="0"/>
              <a:t>В первое время стенды будут установлены в центре города и постепенно увеличивать свой диапазон Массовые производства и сборки стендов будут проводиться на производственных заводах В начале работы проекта все затраты на создание стендов будут окупаться. Прибыль будет увеличиваться равномерно с распространением стендов по городам.</a:t>
            </a:r>
          </a:p>
          <a:p>
            <a:r>
              <a:rPr lang="ru-RU" sz="2800" dirty="0"/>
              <a:t>Обоснование реализуемости (устойчивости) бизнеса: Потребитель пользуется нашей услугой бесплатно. Реализуемость бизнеса заключается в том, что проект следует технологическим трендам.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/>
              <a:t>Текущие результаты не такие высокие, так как реализация находится на стадии планирования.</a:t>
            </a:r>
          </a:p>
          <a:p>
            <a:r>
              <a:rPr lang="ru-RU" sz="2800" dirty="0"/>
              <a:t>Создана только концепция и идея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84813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8037585"/>
            <a:ext cx="3074596" cy="2103120"/>
          </a:xfrm>
        </p:spPr>
        <p:txBody>
          <a:bodyPr/>
          <a:lstStyle/>
          <a:p>
            <a:r>
              <a:rPr lang="ru-RU" sz="2400" dirty="0"/>
              <a:t>Лидер</a:t>
            </a:r>
          </a:p>
          <a:p>
            <a:r>
              <a:rPr lang="ru-RU" sz="2400" dirty="0"/>
              <a:t>Разработчик(фронт)</a:t>
            </a:r>
          </a:p>
          <a:p>
            <a:r>
              <a:rPr lang="ru-RU" sz="2400" dirty="0"/>
              <a:t>Тимлид</a:t>
            </a:r>
          </a:p>
          <a:p>
            <a:r>
              <a:rPr lang="ru-RU" sz="2400" dirty="0"/>
              <a:t>Логист</a:t>
            </a:r>
          </a:p>
          <a:p>
            <a:r>
              <a:rPr lang="ru-RU" sz="2400" dirty="0"/>
              <a:t>Генератор идей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4588" y="6445584"/>
            <a:ext cx="4134612" cy="870442"/>
          </a:xfrm>
        </p:spPr>
        <p:txBody>
          <a:bodyPr/>
          <a:lstStyle/>
          <a:p>
            <a:r>
              <a:rPr lang="ru-RU" dirty="0"/>
              <a:t>Павлов</a:t>
            </a:r>
          </a:p>
          <a:p>
            <a:r>
              <a:rPr lang="ru-RU" dirty="0"/>
              <a:t>Андрей</a:t>
            </a:r>
          </a:p>
          <a:p>
            <a:r>
              <a:rPr lang="ru-RU" dirty="0"/>
              <a:t>Николаевич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17585" y="8037585"/>
            <a:ext cx="3074596" cy="2103120"/>
          </a:xfrm>
        </p:spPr>
        <p:txBody>
          <a:bodyPr/>
          <a:lstStyle/>
          <a:p>
            <a:r>
              <a:rPr lang="ru-RU" sz="2400" dirty="0"/>
              <a:t>Производитель</a:t>
            </a:r>
          </a:p>
          <a:p>
            <a:r>
              <a:rPr lang="ru-RU" sz="2400" dirty="0"/>
              <a:t>Мастер презентаций</a:t>
            </a:r>
          </a:p>
          <a:p>
            <a:r>
              <a:rPr lang="ru-RU" sz="2400" dirty="0"/>
              <a:t>Дизайнер</a:t>
            </a:r>
          </a:p>
          <a:p>
            <a:r>
              <a:rPr lang="ru-RU" sz="2400" dirty="0"/>
              <a:t>Тестировщик</a:t>
            </a:r>
          </a:p>
          <a:p>
            <a:r>
              <a:rPr lang="ru-RU" sz="2400" dirty="0"/>
              <a:t>Менеджер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17585" y="6383488"/>
            <a:ext cx="4134612" cy="438912"/>
          </a:xfrm>
        </p:spPr>
        <p:txBody>
          <a:bodyPr/>
          <a:lstStyle/>
          <a:p>
            <a:r>
              <a:rPr lang="ru-RU" dirty="0"/>
              <a:t>Красильников</a:t>
            </a:r>
          </a:p>
          <a:p>
            <a:r>
              <a:rPr lang="ru-RU" dirty="0"/>
              <a:t>Леонид</a:t>
            </a:r>
          </a:p>
          <a:p>
            <a:r>
              <a:rPr lang="ru-RU" dirty="0"/>
              <a:t>Львович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527056" y="8031168"/>
            <a:ext cx="2918454" cy="2103120"/>
          </a:xfrm>
        </p:spPr>
        <p:txBody>
          <a:bodyPr/>
          <a:lstStyle/>
          <a:p>
            <a:r>
              <a:rPr lang="ru-RU" sz="2400" dirty="0"/>
              <a:t>Интегратор</a:t>
            </a:r>
          </a:p>
          <a:p>
            <a:r>
              <a:rPr lang="ru-RU" sz="2400" dirty="0"/>
              <a:t>Дизайнер</a:t>
            </a:r>
          </a:p>
          <a:p>
            <a:r>
              <a:rPr lang="ru-RU" sz="2400" dirty="0"/>
              <a:t>Системный админ</a:t>
            </a:r>
          </a:p>
          <a:p>
            <a:r>
              <a:rPr lang="ru-RU" sz="2400" dirty="0"/>
              <a:t>Аналитик</a:t>
            </a:r>
          </a:p>
          <a:p>
            <a:r>
              <a:rPr lang="ru-RU" sz="2400" dirty="0"/>
              <a:t>Тестировщик</a:t>
            </a: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4E47243-43C4-4A2F-ADAC-0904146F72F6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/>
          <a:srcRect t="14033" b="14033"/>
          <a:stretch>
            <a:fillRect/>
          </a:stretch>
        </p:blipFill>
        <p:spPr>
          <a:xfrm>
            <a:off x="8551863" y="3033473"/>
            <a:ext cx="3188128" cy="3057765"/>
          </a:xfr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499427" y="6410845"/>
            <a:ext cx="4134612" cy="438912"/>
          </a:xfrm>
        </p:spPr>
        <p:txBody>
          <a:bodyPr/>
          <a:lstStyle/>
          <a:p>
            <a:r>
              <a:rPr lang="ru-RU" dirty="0" err="1"/>
              <a:t>Гайфуллин</a:t>
            </a:r>
            <a:endParaRPr lang="ru-RU" dirty="0"/>
          </a:p>
          <a:p>
            <a:r>
              <a:rPr lang="ru-RU" dirty="0"/>
              <a:t>Самир</a:t>
            </a:r>
          </a:p>
          <a:p>
            <a:r>
              <a:rPr lang="ru-RU" dirty="0" err="1"/>
              <a:t>Радикович</a:t>
            </a:r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345432" y="8029212"/>
            <a:ext cx="4134612" cy="2103120"/>
          </a:xfrm>
        </p:spPr>
        <p:txBody>
          <a:bodyPr/>
          <a:lstStyle/>
          <a:p>
            <a:r>
              <a:rPr lang="ru-RU" sz="2400" dirty="0"/>
              <a:t>Администратор</a:t>
            </a:r>
          </a:p>
          <a:p>
            <a:r>
              <a:rPr lang="ru-RU" sz="2400" dirty="0"/>
              <a:t>Разработчик(бэк)</a:t>
            </a:r>
          </a:p>
          <a:p>
            <a:r>
              <a:rPr lang="ru-RU" sz="2400" dirty="0"/>
              <a:t>Маркетолог</a:t>
            </a:r>
          </a:p>
          <a:p>
            <a:r>
              <a:rPr lang="ru-RU" sz="2400" dirty="0"/>
              <a:t>Советник</a:t>
            </a:r>
          </a:p>
          <a:p>
            <a:r>
              <a:rPr lang="ru-RU" sz="2400" dirty="0"/>
              <a:t>Логист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7975A80-DA0D-4A4A-9952-3E850CC80D54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4"/>
          <a:srcRect t="12511" b="12511"/>
          <a:stretch>
            <a:fillRect/>
          </a:stretch>
        </p:blipFill>
        <p:spPr>
          <a:xfrm>
            <a:off x="12478060" y="3047595"/>
            <a:ext cx="3055499" cy="3057765"/>
          </a:xfr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388342" y="6410845"/>
            <a:ext cx="4134612" cy="438912"/>
          </a:xfrm>
        </p:spPr>
        <p:txBody>
          <a:bodyPr/>
          <a:lstStyle/>
          <a:p>
            <a:r>
              <a:rPr lang="ru-RU" dirty="0" err="1"/>
              <a:t>Гайфутдинов</a:t>
            </a:r>
            <a:endParaRPr lang="ru-RU" dirty="0"/>
          </a:p>
          <a:p>
            <a:r>
              <a:rPr lang="ru-RU" dirty="0"/>
              <a:t>Руслан</a:t>
            </a:r>
          </a:p>
          <a:p>
            <a:r>
              <a:rPr lang="ru-RU" dirty="0" err="1"/>
              <a:t>Ильдарович</a:t>
            </a:r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6586110-6AB7-4881-9065-87E8F2D83DE7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/>
          <a:srcRect l="4292" r="4292"/>
          <a:stretch>
            <a:fillRect/>
          </a:stretch>
        </p:blipFill>
        <p:spPr>
          <a:xfrm>
            <a:off x="4654161" y="3047596"/>
            <a:ext cx="3055498" cy="3057765"/>
          </a:xfr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AC90C65-D96C-4D9C-A0DE-4FE990E3802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6"/>
          <a:srcRect l="7325" r="7325"/>
          <a:stretch>
            <a:fillRect/>
          </a:stretch>
        </p:blipFill>
        <p:spPr>
          <a:xfrm>
            <a:off x="895350" y="3033473"/>
            <a:ext cx="3055498" cy="3057765"/>
          </a:xfr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5814F71-D035-4B7F-AD03-C5951542C7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80044" y="3000984"/>
            <a:ext cx="2935072" cy="305776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1372AAF-8B04-46DE-B16C-D1E3591F2F13}"/>
              </a:ext>
            </a:extLst>
          </p:cNvPr>
          <p:cNvSpPr txBox="1"/>
          <p:nvPr/>
        </p:nvSpPr>
        <p:spPr>
          <a:xfrm>
            <a:off x="16562625" y="6409345"/>
            <a:ext cx="2686558" cy="1512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000">
              <a:lnSpc>
                <a:spcPct val="90000"/>
              </a:lnSpc>
              <a:spcBef>
                <a:spcPts val="1000"/>
              </a:spcBef>
            </a:pPr>
            <a:r>
              <a:rPr lang="ru-RU" sz="2800" b="1" dirty="0"/>
              <a:t>Платов</a:t>
            </a:r>
          </a:p>
          <a:p>
            <a:pPr marL="144000">
              <a:lnSpc>
                <a:spcPct val="90000"/>
              </a:lnSpc>
              <a:spcBef>
                <a:spcPts val="1000"/>
              </a:spcBef>
            </a:pPr>
            <a:r>
              <a:rPr lang="ru-RU" sz="2800" b="1" dirty="0"/>
              <a:t>Никита</a:t>
            </a:r>
          </a:p>
          <a:p>
            <a:pPr marL="144000">
              <a:lnSpc>
                <a:spcPct val="90000"/>
              </a:lnSpc>
              <a:spcBef>
                <a:spcPts val="1000"/>
              </a:spcBef>
            </a:pPr>
            <a:r>
              <a:rPr lang="ru-RU" sz="2800" b="1" dirty="0"/>
              <a:t>Сергеевич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FCADB27-1C46-4003-8377-6EB79B0C4599}"/>
              </a:ext>
            </a:extLst>
          </p:cNvPr>
          <p:cNvSpPr txBox="1"/>
          <p:nvPr/>
        </p:nvSpPr>
        <p:spPr>
          <a:xfrm>
            <a:off x="16794480" y="8037585"/>
            <a:ext cx="2454703" cy="2267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000">
              <a:lnSpc>
                <a:spcPct val="90000"/>
              </a:lnSpc>
              <a:spcBef>
                <a:spcPts val="1000"/>
              </a:spcBef>
            </a:pPr>
            <a:r>
              <a:rPr lang="ru-RU" sz="2400" dirty="0"/>
              <a:t>Интегратор</a:t>
            </a:r>
          </a:p>
          <a:p>
            <a:pPr marL="144000">
              <a:lnSpc>
                <a:spcPct val="90000"/>
              </a:lnSpc>
              <a:spcBef>
                <a:spcPts val="1000"/>
              </a:spcBef>
            </a:pPr>
            <a:r>
              <a:rPr lang="ru-RU" sz="2400" dirty="0"/>
              <a:t>Спикер</a:t>
            </a:r>
          </a:p>
          <a:p>
            <a:pPr marL="144000">
              <a:lnSpc>
                <a:spcPct val="90000"/>
              </a:lnSpc>
              <a:spcBef>
                <a:spcPts val="1000"/>
              </a:spcBef>
            </a:pPr>
            <a:r>
              <a:rPr lang="ru-RU" sz="2400" dirty="0"/>
              <a:t>Маркетолог</a:t>
            </a:r>
          </a:p>
          <a:p>
            <a:pPr marL="144000">
              <a:lnSpc>
                <a:spcPct val="90000"/>
              </a:lnSpc>
              <a:spcBef>
                <a:spcPts val="1000"/>
              </a:spcBef>
            </a:pPr>
            <a:r>
              <a:rPr lang="ru-RU" sz="2400" dirty="0"/>
              <a:t>Логист</a:t>
            </a:r>
          </a:p>
          <a:p>
            <a:pPr marL="144000">
              <a:lnSpc>
                <a:spcPct val="90000"/>
              </a:lnSpc>
              <a:spcBef>
                <a:spcPts val="1000"/>
              </a:spcBef>
            </a:pPr>
            <a:r>
              <a:rPr lang="ru-RU" sz="2400" dirty="0"/>
              <a:t>Экономист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42940" cy="7554912"/>
          </a:xfrm>
        </p:spPr>
        <p:txBody>
          <a:bodyPr/>
          <a:lstStyle/>
          <a:p>
            <a:r>
              <a:rPr lang="ru-RU" sz="3200" dirty="0"/>
              <a:t>В дальнейшем можно перейти на Всероссийский рынок, чтобы в каждых городах, где есть маршрутный транспорт был оснащен нашим стендом. Также усовершенствовать машинное зрение для счёта пассажиров. Можно будет оплачивать проезд на нашем стенде.</a:t>
            </a:r>
          </a:p>
          <a:p>
            <a:r>
              <a:rPr lang="ru-RU" sz="3200" dirty="0"/>
              <a:t>Адресация презентация идёт правительству города и бизнес – предпринимателям.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24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24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2400" dirty="0"/>
              <a:t>email</a:t>
            </a:r>
            <a:endParaRPr lang="ru-RU" sz="24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clck.ru/36wgH9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905) 024-98-72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pavlov.nikol2@yandex.ru</a:t>
            </a:r>
            <a:endParaRPr lang="ru-RU" sz="2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C3D02B0-F617-4B90-AAA3-CCF71C259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1" y="2125790"/>
            <a:ext cx="7064119" cy="706411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3886</TotalTime>
  <Words>834</Words>
  <Application>Microsoft Office PowerPoint</Application>
  <PresentationFormat>Произвольный</PresentationFormat>
  <Paragraphs>100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ОБЛОЖКИ</vt:lpstr>
      <vt:lpstr>РАЗДЕЛИТЕЛИ</vt:lpstr>
      <vt:lpstr>Экран мониторинга на стационарных остановочных площадках местоположения и загруженности общественного транспорта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L</cp:lastModifiedBy>
  <cp:revision>239</cp:revision>
  <dcterms:created xsi:type="dcterms:W3CDTF">2021-03-01T12:07:13Z</dcterms:created>
  <dcterms:modified xsi:type="dcterms:W3CDTF">2023-12-05T20:34:06Z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