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57" r:id="rId4"/>
    <p:sldId id="261" r:id="rId5"/>
    <p:sldId id="258" r:id="rId6"/>
    <p:sldId id="260" r:id="rId7"/>
    <p:sldId id="262" r:id="rId8"/>
    <p:sldId id="263" r:id="rId9"/>
    <p:sldId id="259" r:id="rId10"/>
    <p:sldId id="264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ва Скворцова" initials="ЕС" lastIdx="1" clrIdx="0">
    <p:extLst>
      <p:ext uri="{19B8F6BF-5375-455C-9EA6-DF929625EA0E}">
        <p15:presenceInfo xmlns:p15="http://schemas.microsoft.com/office/powerpoint/2012/main" userId="e5be4a9b7c0acb6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11-26T22:21:32.695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FAF6D-6B38-4227-AB87-F4A56A2372DB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4EC37-2CF5-4FCD-9B01-52E5F67F9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764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FAF6D-6B38-4227-AB87-F4A56A2372DB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4EC37-2CF5-4FCD-9B01-52E5F67F9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491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FAF6D-6B38-4227-AB87-F4A56A2372DB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4EC37-2CF5-4FCD-9B01-52E5F67F9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7076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FAF6D-6B38-4227-AB87-F4A56A2372DB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4EC37-2CF5-4FCD-9B01-52E5F67F9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483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FAF6D-6B38-4227-AB87-F4A56A2372DB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4EC37-2CF5-4FCD-9B01-52E5F67F9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895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FAF6D-6B38-4227-AB87-F4A56A2372DB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4EC37-2CF5-4FCD-9B01-52E5F67F9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3641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FAF6D-6B38-4227-AB87-F4A56A2372DB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4EC37-2CF5-4FCD-9B01-52E5F67F9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528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FAF6D-6B38-4227-AB87-F4A56A2372DB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4EC37-2CF5-4FCD-9B01-52E5F67F9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090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FAF6D-6B38-4227-AB87-F4A56A2372DB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4EC37-2CF5-4FCD-9B01-52E5F67F9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281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FAF6D-6B38-4227-AB87-F4A56A2372DB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4EC37-2CF5-4FCD-9B01-52E5F67F9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096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FAF6D-6B38-4227-AB87-F4A56A2372DB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4EC37-2CF5-4FCD-9B01-52E5F67F98B0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3421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FAF6D-6B38-4227-AB87-F4A56A2372DB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4EC37-2CF5-4FCD-9B01-52E5F67F9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180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FAF6D-6B38-4227-AB87-F4A56A2372DB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4EC37-2CF5-4FCD-9B01-52E5F67F98B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402768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FAF6D-6B38-4227-AB87-F4A56A2372DB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4EC37-2CF5-4FCD-9B01-52E5F67F9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5959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FAF6D-6B38-4227-AB87-F4A56A2372DB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4EC37-2CF5-4FCD-9B01-52E5F67F9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4896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FAF6D-6B38-4227-AB87-F4A56A2372DB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4EC37-2CF5-4FCD-9B01-52E5F67F9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471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FAF6D-6B38-4227-AB87-F4A56A2372DB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74EC37-2CF5-4FCD-9B01-52E5F67F9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570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EB994F-1BA1-481D-16FC-E12F199E34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006" y="914000"/>
            <a:ext cx="9357064" cy="2159893"/>
          </a:xfrm>
        </p:spPr>
        <p:txBody>
          <a:bodyPr/>
          <a:lstStyle/>
          <a:p>
            <a:pPr algn="ctr"/>
            <a:r>
              <a:rPr lang="ru-RU" sz="2800" b="1" dirty="0"/>
              <a:t>Конструирование рецептуры и разработка технологии сублимированного </a:t>
            </a:r>
            <a:br>
              <a:rPr lang="en-US" sz="2800" b="1" dirty="0"/>
            </a:br>
            <a:r>
              <a:rPr lang="ru-RU" sz="2800" b="1" dirty="0"/>
              <a:t>костного куриного бульона, сбалансированного по аминокислотному составу и </a:t>
            </a:r>
            <a:br>
              <a:rPr lang="en-US" sz="2800" b="1" dirty="0"/>
            </a:br>
            <a:r>
              <a:rPr lang="ru-RU" sz="2800" b="1" dirty="0"/>
              <a:t>обогащенного витамином </a:t>
            </a:r>
            <a:r>
              <a:rPr lang="en-US" sz="2800" b="1" dirty="0"/>
              <a:t>D</a:t>
            </a:r>
            <a:r>
              <a:rPr lang="ru-RU" sz="2800" b="1" dirty="0"/>
              <a:t> и Омегой 3</a:t>
            </a:r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97EC5925-57BD-5F67-904E-55A4C89EBF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34418" y="3960874"/>
            <a:ext cx="4142710" cy="1096899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Вуз: Российский биотехнологический университет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137A44-7E9B-5767-63A7-F6B7FC990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005" y="3784107"/>
            <a:ext cx="4353576" cy="289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781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316BEA-58CA-DA68-1401-C62DD7BC1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167813"/>
            <a:ext cx="8596668" cy="737709"/>
          </a:xfrm>
        </p:spPr>
        <p:txBody>
          <a:bodyPr/>
          <a:lstStyle/>
          <a:p>
            <a:pPr algn="ctr"/>
            <a:r>
              <a:rPr lang="ru-RU" b="1" dirty="0"/>
              <a:t>Проблема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6D8B85-5DF9-02E8-0FC1-D5FEE3009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946273"/>
            <a:ext cx="8928305" cy="496545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6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в мире существует дефицит пищевого белка. На каждого жителя Земли приходится около 60 г белка в сутки, при норме 70 г. По данным Института питания РАМН, начиная с 1992 г. в России потребление животных белковых продуктов снизилось на 25-35%</a:t>
            </a:r>
          </a:p>
          <a:p>
            <a:pPr marL="0" indent="0">
              <a:buNone/>
            </a:pP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жителя Севера является обязательное наличие в пище белков сбалансированных по аминокислотному составу. Как известно, в экстремальных условиях жизнедеятельности потребность в белке увеличивается не менее чем на 10%, а так же по данным биохимических исследований, потребность северян в витамине </a:t>
            </a:r>
            <a:r>
              <a:rPr lang="en-US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Омега 3 несколько выше, чем у жителей умеренного климата. </a:t>
            </a:r>
            <a:endParaRPr lang="ru-RU" sz="6400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6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Значительная часть 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населения</a:t>
            </a:r>
            <a:r>
              <a:rPr lang="ru-RU" sz="6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РФ задействована в сферах связанных с тяжелым физическим трудом или вредным производством. В подобной ситуации происходит негативное воздействие условий труда на организм человека, в частности страдают кожные покровы, опорно-двигательная система, суставы и другое. </a:t>
            </a:r>
          </a:p>
          <a:p>
            <a:pPr marL="0" indent="0">
              <a:buNone/>
            </a:pPr>
            <a:r>
              <a:rPr lang="ru-RU" sz="6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период простудных заболеваний, спортсменам после тренировки необходима помочь в восстановлении организма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6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Эпидемиологические исследования, проводимые в рамках мониторирования питания населения РФ, свидетельствуют о том, что сниженная концентрация витамина </a:t>
            </a:r>
            <a:r>
              <a:rPr lang="en-US" sz="64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крови имеет место у 50-92% взрослого населения и детей вне зависимости от сезона года.</a:t>
            </a:r>
            <a:endParaRPr lang="ru-RU" sz="6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6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6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Возникает необходимость в создании функционального продукта питания – костного бульона, получаемого на основе вываривания костных и хрящевых тканей фермерской курицы, обогащенного витамином Д и Омега 3, а так же сублимированного готового продукта, чтобы сохранить максимальное количество полезных веществ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для удобства доставки и хранения продукта.</a:t>
            </a:r>
            <a:endParaRPr lang="ru-RU" sz="6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2128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AAD270-5C85-844B-9816-D1687ED47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34392"/>
            <a:ext cx="8596668" cy="1320800"/>
          </a:xfrm>
        </p:spPr>
        <p:txBody>
          <a:bodyPr/>
          <a:lstStyle/>
          <a:p>
            <a:pPr algn="ctr"/>
            <a:r>
              <a:rPr lang="ru-RU" b="1" dirty="0"/>
              <a:t>Обоснование выбора разрабатываемого продукта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0BE15A-3F51-152E-0B42-FE2D4B979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96606"/>
            <a:ext cx="9052592" cy="47270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Организм любого человека нуждается в белке, который участвует в формировании клеток, помогает усваивать витамины и минералы, обеспечивает нормальный уровень гемоглобина и иммунную защиту.</a:t>
            </a:r>
          </a:p>
          <a:p>
            <a:pPr marL="0" indent="0">
              <a:buNone/>
            </a:pPr>
            <a:r>
              <a:rPr lang="ru-RU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Костный бульон – это источник легкодоступных белков, минералов, поддерживающих обменные процессы.</a:t>
            </a:r>
          </a:p>
          <a:p>
            <a:pPr marL="0" indent="0">
              <a:buNone/>
            </a:pPr>
            <a:r>
              <a:rPr lang="ru-RU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Бульон для большинства населения — это не только основа для будущего супа, но и потенциальное лекарство. Бульон, как укрепляющее 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целебное средство, известен человечеству давно, еще Авиценна упоминал его в своих трудах.</a:t>
            </a:r>
          </a:p>
          <a:p>
            <a:pPr marL="0" indent="0">
              <a:buNone/>
            </a:pP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Бульон - прекрасное средство для укрепления костной ткани и связок. 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5177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07304B-2F75-2B88-CFF1-D9D04C116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Целевая аудитория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FD3ACA-8FB8-005B-6ABE-BBE26A17B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61094"/>
            <a:ext cx="8596668" cy="3880773"/>
          </a:xfrm>
        </p:spPr>
        <p:txBody>
          <a:bodyPr/>
          <a:lstStyle/>
          <a:p>
            <a:r>
              <a:rPr lang="ru-RU" dirty="0"/>
              <a:t>Студенты и офисные сотрудники</a:t>
            </a:r>
          </a:p>
          <a:p>
            <a:r>
              <a:rPr lang="ru-RU" dirty="0"/>
              <a:t>Сфера кулинарии, предприятия общественного питания (для основы супа)</a:t>
            </a:r>
          </a:p>
          <a:p>
            <a:r>
              <a:rPr lang="ru-RU" dirty="0"/>
              <a:t>Люди, работающие в условиях крайнего севера</a:t>
            </a:r>
          </a:p>
          <a:p>
            <a:r>
              <a:rPr lang="ru-RU" dirty="0"/>
              <a:t>Спортсмены</a:t>
            </a:r>
          </a:p>
          <a:p>
            <a:r>
              <a:rPr lang="ru-RU" dirty="0"/>
              <a:t>Туристы</a:t>
            </a:r>
          </a:p>
          <a:p>
            <a:r>
              <a:rPr lang="ru-RU" dirty="0"/>
              <a:t>Люди, деятельность которых сопряжена с тяжелым физическим трудом</a:t>
            </a:r>
          </a:p>
          <a:p>
            <a:r>
              <a:rPr lang="ru-RU" dirty="0"/>
              <a:t>Категории граждан с жалобами на боли в суставах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6003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939039-E955-4F64-2F72-915318362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Цель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AA64EF-0A7C-DF33-4AA5-E0B47EB066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61094"/>
            <a:ext cx="8596668" cy="3880773"/>
          </a:xfrm>
        </p:spPr>
        <p:txBody>
          <a:bodyPr/>
          <a:lstStyle/>
          <a:p>
            <a:r>
              <a:rPr lang="ru-RU" dirty="0"/>
              <a:t>Сконструировать рецептуру методом математического моделирования и разработать технологию сублимированного костного куриного бульона, обогащенного витамином </a:t>
            </a:r>
            <a:r>
              <a:rPr lang="en-US" dirty="0"/>
              <a:t>D</a:t>
            </a:r>
            <a:r>
              <a:rPr lang="ru-RU" dirty="0"/>
              <a:t> и Омега 3 в порционной одноразовой </a:t>
            </a:r>
            <a:r>
              <a:rPr lang="ru-RU" dirty="0" err="1"/>
              <a:t>биоразлагаемой</a:t>
            </a:r>
            <a:r>
              <a:rPr lang="ru-RU" dirty="0"/>
              <a:t> упаковке.</a:t>
            </a:r>
          </a:p>
          <a:p>
            <a:pPr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544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EE341B-0D1C-C4C5-A1D3-6C3C51032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Задачи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0EB73C-2264-E76A-3704-B6495641C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36806"/>
            <a:ext cx="8596668" cy="3880773"/>
          </a:xfrm>
        </p:spPr>
        <p:txBody>
          <a:bodyPr>
            <a:normAutofit/>
          </a:bodyPr>
          <a:lstStyle/>
          <a:p>
            <a:r>
              <a:rPr lang="ru-RU" dirty="0"/>
              <a:t>Выбор и обоснование компонентов рецептуры сублимированного костного куриного бульона</a:t>
            </a:r>
          </a:p>
          <a:p>
            <a:r>
              <a:rPr lang="ru-RU" dirty="0"/>
              <a:t>Конструирование рецептуры методом математического моделирования сбалансированной по аминокислотному составу с витамином </a:t>
            </a:r>
            <a:r>
              <a:rPr lang="en-US" dirty="0"/>
              <a:t>D</a:t>
            </a:r>
            <a:r>
              <a:rPr lang="ru-RU" dirty="0"/>
              <a:t> и омега 3</a:t>
            </a:r>
          </a:p>
          <a:p>
            <a:r>
              <a:rPr lang="ru-RU" dirty="0"/>
              <a:t>Разработка технологии бизнес продукта с обоснованием рациональных параметров процесса сублимации продукта</a:t>
            </a:r>
          </a:p>
          <a:p>
            <a:r>
              <a:rPr lang="ru-RU" dirty="0"/>
              <a:t>Исследование показателей качества и безопасности готового продукта</a:t>
            </a:r>
          </a:p>
          <a:p>
            <a:r>
              <a:rPr lang="ru-RU" dirty="0"/>
              <a:t>Оценка эффективности готового продукта методами </a:t>
            </a:r>
            <a:r>
              <a:rPr lang="en-US" dirty="0"/>
              <a:t>IN VIVO </a:t>
            </a:r>
            <a:r>
              <a:rPr lang="ru-RU" dirty="0"/>
              <a:t>и </a:t>
            </a:r>
            <a:r>
              <a:rPr lang="en-US" dirty="0"/>
              <a:t>IN VITRO</a:t>
            </a:r>
            <a:endParaRPr lang="ru-RU" dirty="0"/>
          </a:p>
          <a:p>
            <a:r>
              <a:rPr lang="ru-RU" dirty="0"/>
              <a:t>Выбор порционной одноразовой </a:t>
            </a:r>
            <a:r>
              <a:rPr lang="ru-RU" dirty="0" err="1"/>
              <a:t>биоразлагаемой</a:t>
            </a:r>
            <a:r>
              <a:rPr lang="ru-RU" dirty="0"/>
              <a:t> упаковки</a:t>
            </a:r>
          </a:p>
        </p:txBody>
      </p:sp>
    </p:spTree>
    <p:extLst>
      <p:ext uri="{BB962C8B-B14F-4D97-AF65-F5344CB8AC3E}">
        <p14:creationId xmlns:p14="http://schemas.microsoft.com/office/powerpoint/2010/main" val="2412638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97ED98-019E-B62A-312B-6ECBF0AD6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Сырье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EFCD56-909C-1207-60AE-3DA9F74916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1544" y="1769972"/>
            <a:ext cx="4933353" cy="2304879"/>
          </a:xfrm>
        </p:spPr>
        <p:txBody>
          <a:bodyPr>
            <a:normAutofit/>
          </a:bodyPr>
          <a:lstStyle/>
          <a:p>
            <a:r>
              <a:rPr lang="ru-RU" dirty="0"/>
              <a:t>Коллагенсодержащее побочное сырье первичной переработки птицы</a:t>
            </a:r>
          </a:p>
          <a:p>
            <a:r>
              <a:rPr lang="ru-RU" dirty="0"/>
              <a:t>Специи</a:t>
            </a:r>
          </a:p>
          <a:p>
            <a:r>
              <a:rPr lang="ru-RU" dirty="0"/>
              <a:t>Овощи</a:t>
            </a:r>
          </a:p>
          <a:p>
            <a:r>
              <a:rPr lang="ru-RU" dirty="0"/>
              <a:t>Фильтрованная вода</a:t>
            </a:r>
          </a:p>
          <a:p>
            <a:r>
              <a:rPr lang="ru-RU" dirty="0" err="1"/>
              <a:t>Нутрицевтики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2240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7B6074-C572-B171-B725-795CA3CF5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6439"/>
          </a:xfrm>
        </p:spPr>
        <p:txBody>
          <a:bodyPr/>
          <a:lstStyle/>
          <a:p>
            <a:pPr algn="ctr"/>
            <a:r>
              <a:rPr lang="ru-RU" b="1" dirty="0"/>
              <a:t>Конкуренты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548D65-09E4-9CB2-0479-3306F2F57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10174"/>
            <a:ext cx="8596668" cy="3880773"/>
          </a:xfrm>
        </p:spPr>
        <p:txBody>
          <a:bodyPr/>
          <a:lstStyle/>
          <a:p>
            <a:r>
              <a:rPr lang="en-US" dirty="0"/>
              <a:t>Pro </a:t>
            </a:r>
            <a:r>
              <a:rPr lang="en-US" dirty="0" err="1"/>
              <a:t>Bulion</a:t>
            </a:r>
            <a:r>
              <a:rPr lang="en-US" dirty="0"/>
              <a:t> – </a:t>
            </a:r>
            <a:r>
              <a:rPr lang="ru-RU" dirty="0"/>
              <a:t>порционный замороженный костный бульон</a:t>
            </a:r>
          </a:p>
          <a:p>
            <a:r>
              <a:rPr lang="en-US" dirty="0"/>
              <a:t>EASY BASE – </a:t>
            </a:r>
            <a:r>
              <a:rPr lang="ru-RU" dirty="0"/>
              <a:t>порционные сухие бульоны </a:t>
            </a:r>
          </a:p>
          <a:p>
            <a:r>
              <a:rPr lang="ru-RU" dirty="0"/>
              <a:t>Медведь и слон – готовый консервированный бульон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80A84F-D2A5-7F25-B6BD-2A7B37C67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898" y="3978065"/>
            <a:ext cx="1891221" cy="253952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1DCC2D6-7C28-7191-2BDE-A86F08E168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237" y="3728806"/>
            <a:ext cx="2660758" cy="287338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1F46824-CEBA-A4FE-A0E5-5C546A2BE2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146" y="3759499"/>
            <a:ext cx="2497862" cy="300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528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16C310-D8F3-90A5-DDDE-9BA3359A5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Эффективность предлагаемой разработки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E87443-27E2-A667-4709-CB739E7CF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9388" y="2631105"/>
            <a:ext cx="7037361" cy="2517943"/>
          </a:xfrm>
        </p:spPr>
        <p:txBody>
          <a:bodyPr/>
          <a:lstStyle/>
          <a:p>
            <a:r>
              <a:rPr lang="ru-RU" dirty="0"/>
              <a:t>Низкая себестоимость</a:t>
            </a:r>
          </a:p>
          <a:p>
            <a:r>
              <a:rPr lang="ru-RU" dirty="0"/>
              <a:t>Решение проблемы рационального использования побочного сырья переработки </a:t>
            </a:r>
            <a:r>
              <a:rPr lang="ru-RU" dirty="0" err="1"/>
              <a:t>прицы</a:t>
            </a:r>
            <a:endParaRPr lang="ru-RU" dirty="0"/>
          </a:p>
          <a:p>
            <a:r>
              <a:rPr lang="ru-RU" dirty="0" err="1"/>
              <a:t>Биоразлагаемая</a:t>
            </a:r>
            <a:r>
              <a:rPr lang="ru-RU" dirty="0"/>
              <a:t> упаковка</a:t>
            </a:r>
          </a:p>
          <a:p>
            <a:r>
              <a:rPr lang="ru-RU" dirty="0"/>
              <a:t>Пролонгируемые сроки хранения</a:t>
            </a:r>
          </a:p>
          <a:p>
            <a:r>
              <a:rPr lang="ru-RU" dirty="0"/>
              <a:t>Продукт богатый коллагеном и необходимыми витаминами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5411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760959-01EA-3048-597F-1B31382AB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Свойства и характеристики продукта</a:t>
            </a:r>
            <a:br>
              <a:rPr lang="ru-RU" b="1" dirty="0"/>
            </a:br>
            <a:br>
              <a:rPr lang="ru-RU" sz="2200" b="1" dirty="0"/>
            </a:br>
            <a:r>
              <a:rPr lang="ru-RU" sz="2700" dirty="0">
                <a:solidFill>
                  <a:schemeClr val="accent5">
                    <a:lumMod val="75000"/>
                  </a:schemeClr>
                </a:solidFill>
              </a:rPr>
              <a:t>для ежедневого употребления </a:t>
            </a:r>
            <a:br>
              <a:rPr lang="ru-RU" sz="27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2700" dirty="0">
                <a:solidFill>
                  <a:schemeClr val="accent5">
                    <a:lumMod val="75000"/>
                  </a:schemeClr>
                </a:solidFill>
              </a:rPr>
              <a:t>с максимальной пользой для человека </a:t>
            </a:r>
            <a:endParaRPr lang="ru-RU" sz="27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BFFEA6-0FAC-F718-19B5-AC0A324D71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469829"/>
            <a:ext cx="8596668" cy="2828661"/>
          </a:xfrm>
        </p:spPr>
        <p:txBody>
          <a:bodyPr>
            <a:normAutofit/>
          </a:bodyPr>
          <a:lstStyle/>
          <a:p>
            <a:r>
              <a:rPr lang="ru-RU" dirty="0"/>
              <a:t>Продукт быстрорастворимый, порционный, сбалансированный по аминокислотному составу, источник витамина </a:t>
            </a:r>
            <a:r>
              <a:rPr lang="en-US" dirty="0"/>
              <a:t>D</a:t>
            </a:r>
            <a:r>
              <a:rPr lang="ru-RU" dirty="0"/>
              <a:t> и Омега 3. Удобный для транспортировки и длительного срока хранения.</a:t>
            </a:r>
          </a:p>
        </p:txBody>
      </p:sp>
    </p:spTree>
    <p:extLst>
      <p:ext uri="{BB962C8B-B14F-4D97-AF65-F5344CB8AC3E}">
        <p14:creationId xmlns:p14="http://schemas.microsoft.com/office/powerpoint/2010/main" val="33795471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C0DEB4-F97E-CD52-302E-A8F0A3923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8825" y="229098"/>
            <a:ext cx="3854528" cy="1278466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/>
              <a:t>Контакты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54D0E038-BD47-28DC-ABBA-2264CB0A11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073" y="1725456"/>
            <a:ext cx="2317268" cy="3089691"/>
          </a:xfrm>
          <a:prstGeom prst="rect">
            <a:avLst/>
          </a:prstGeom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id="{CF9A3B0B-AA0A-3927-C779-0F7B71303E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56177" y="2136775"/>
            <a:ext cx="6324670" cy="2584449"/>
          </a:xfrm>
        </p:spPr>
        <p:txBody>
          <a:bodyPr>
            <a:normAutofit/>
          </a:bodyPr>
          <a:lstStyle/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Кодесникова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Татьяна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Нутрициолог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Магистр кафедры: Конструирование функциональных продуктов питания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нутрициология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Тел: 8-926-523-02-68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Телеграмм: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@kudesnica_talii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87583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3124</TotalTime>
  <Words>613</Words>
  <Application>Microsoft Office PowerPoint</Application>
  <PresentationFormat>Широкоэкранный</PresentationFormat>
  <Paragraphs>58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Times New Roman</vt:lpstr>
      <vt:lpstr>Trebuchet MS</vt:lpstr>
      <vt:lpstr>Wingdings 3</vt:lpstr>
      <vt:lpstr>Аспект</vt:lpstr>
      <vt:lpstr>Конструирование рецептуры и разработка технологии сублимированного  костного куриного бульона, сбалансированного по аминокислотному составу и  обогащенного витамином D и Омегой 3</vt:lpstr>
      <vt:lpstr>Проблема</vt:lpstr>
      <vt:lpstr>Обоснование выбора разрабатываемого продукта</vt:lpstr>
      <vt:lpstr>Целевая аудитория</vt:lpstr>
      <vt:lpstr>Цель</vt:lpstr>
      <vt:lpstr>Задачи</vt:lpstr>
      <vt:lpstr>Сырье</vt:lpstr>
      <vt:lpstr>Конкуренты</vt:lpstr>
      <vt:lpstr>Эффективность предлагаемой разработки</vt:lpstr>
      <vt:lpstr>Свойства и характеристики продукта  для ежедневого употребления  с максимальной пользой для человека </vt:lpstr>
      <vt:lpstr>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Ева Скворцова</dc:creator>
  <cp:lastModifiedBy>Ева Скворцова</cp:lastModifiedBy>
  <cp:revision>13</cp:revision>
  <dcterms:created xsi:type="dcterms:W3CDTF">2022-11-26T19:09:13Z</dcterms:created>
  <dcterms:modified xsi:type="dcterms:W3CDTF">2022-11-30T18:02:27Z</dcterms:modified>
</cp:coreProperties>
</file>