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4" r:id="rId3"/>
    <p:sldId id="257" r:id="rId4"/>
    <p:sldId id="285" r:id="rId5"/>
    <p:sldId id="260" r:id="rId6"/>
    <p:sldId id="262" r:id="rId7"/>
    <p:sldId id="263" r:id="rId8"/>
    <p:sldId id="258" r:id="rId9"/>
    <p:sldId id="281" r:id="rId10"/>
    <p:sldId id="282" r:id="rId11"/>
    <p:sldId id="268" r:id="rId12"/>
    <p:sldId id="277" r:id="rId13"/>
    <p:sldId id="278" r:id="rId14"/>
    <p:sldId id="279" r:id="rId15"/>
    <p:sldId id="280" r:id="rId16"/>
    <p:sldId id="259" r:id="rId17"/>
    <p:sldId id="273" r:id="rId18"/>
    <p:sldId id="275" r:id="rId19"/>
    <p:sldId id="261" r:id="rId20"/>
    <p:sldId id="283" r:id="rId21"/>
    <p:sldId id="28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0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509" y="72"/>
      </p:cViewPr>
      <p:guideLst>
        <p:guide orient="horz" pos="2140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E4F28-2478-4DBD-B94C-76D8A9BFDE5A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5AA-F84B-489A-A39E-0F9CF83CF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E4F28-2478-4DBD-B94C-76D8A9BFDE5A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5AA-F84B-489A-A39E-0F9CF83CF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E4F28-2478-4DBD-B94C-76D8A9BFDE5A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5AA-F84B-489A-A39E-0F9CF83CF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E4F28-2478-4DBD-B94C-76D8A9BFDE5A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5AA-F84B-489A-A39E-0F9CF83CF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E4F28-2478-4DBD-B94C-76D8A9BFDE5A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5AA-F84B-489A-A39E-0F9CF83CF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E4F28-2478-4DBD-B94C-76D8A9BFDE5A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5AA-F84B-489A-A39E-0F9CF83CF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E4F28-2478-4DBD-B94C-76D8A9BFDE5A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5AA-F84B-489A-A39E-0F9CF83CF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E4F28-2478-4DBD-B94C-76D8A9BFDE5A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5AA-F84B-489A-A39E-0F9CF83CF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E4F28-2478-4DBD-B94C-76D8A9BFDE5A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5AA-F84B-489A-A39E-0F9CF83CF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E4F28-2478-4DBD-B94C-76D8A9BFDE5A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5AA-F84B-489A-A39E-0F9CF83CF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E4F28-2478-4DBD-B94C-76D8A9BFDE5A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5AA-F84B-489A-A39E-0F9CF83CF3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E4F28-2478-4DBD-B94C-76D8A9BFDE5A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E75AA-F84B-489A-A39E-0F9CF83CF3D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Переработка рисовой шелухи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Выполнили студенты группы ХФМ-1-2021</a:t>
            </a:r>
          </a:p>
          <a:p>
            <a:pPr algn="ctr"/>
            <a:r>
              <a:rPr lang="ru-RU" sz="1800" dirty="0"/>
              <a:t>Костарева Елизавета, Удавихин Владислав, Лебедева Анна, Власов Владимир,</a:t>
            </a:r>
          </a:p>
          <a:p>
            <a:pPr algn="ctr"/>
            <a:r>
              <a:rPr lang="ru-RU" sz="1800" dirty="0"/>
              <a:t> Юшкова Юлия, Коровина Анна, Петров Максим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Наша Команда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Костарева Елизавета – Руководитель, ответственная за финансирование</a:t>
            </a:r>
          </a:p>
          <a:p>
            <a:r>
              <a:rPr lang="ru-RU" dirty="0" smtClean="0"/>
              <a:t>Лебедева Анна – ответственная за клиентов и анализ конкурентов</a:t>
            </a:r>
          </a:p>
          <a:p>
            <a:r>
              <a:rPr lang="ru-RU" dirty="0" smtClean="0"/>
              <a:t>Юшкова Юлия – ответственная за мероприятия</a:t>
            </a:r>
          </a:p>
          <a:p>
            <a:r>
              <a:rPr lang="ru-RU" dirty="0" smtClean="0"/>
              <a:t>Коровина Анна – анализ рисков</a:t>
            </a:r>
          </a:p>
          <a:p>
            <a:r>
              <a:rPr lang="ru-RU" dirty="0" smtClean="0"/>
              <a:t>Удавихин Владислав – бюджет менеджер</a:t>
            </a:r>
          </a:p>
          <a:p>
            <a:r>
              <a:rPr lang="ru-RU" dirty="0" smtClean="0"/>
              <a:t>Петров Максим, Власов Владимир – </a:t>
            </a:r>
            <a:r>
              <a:rPr lang="en-US" dirty="0" smtClean="0"/>
              <a:t>PR-</a:t>
            </a:r>
            <a:r>
              <a:rPr lang="ru-RU" dirty="0" smtClean="0"/>
              <a:t>менеджеры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337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Рисовая шелуха не подвергается переработке, в большинстве случаев её </a:t>
            </a:r>
            <a:r>
              <a:rPr lang="ru-RU" dirty="0" smtClean="0"/>
              <a:t>подвергают захоронению</a:t>
            </a:r>
            <a:r>
              <a:rPr lang="ru-RU" dirty="0" smtClean="0"/>
              <a:t>, </a:t>
            </a:r>
            <a:r>
              <a:rPr lang="ru-RU" dirty="0" smtClean="0"/>
              <a:t>создавая специальные отвалы, либо сжигают</a:t>
            </a:r>
          </a:p>
          <a:p>
            <a:r>
              <a:rPr lang="ru-RU" dirty="0" smtClean="0"/>
              <a:t>Такие методы утилизации пагубно влияют на экологию нашей планеты 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0714"/>
          <a:stretch>
            <a:fillRect/>
          </a:stretch>
        </p:blipFill>
        <p:spPr>
          <a:xfrm>
            <a:off x="6587413" y="1938191"/>
            <a:ext cx="5279570" cy="39420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проекта: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Разработка методики по получению </a:t>
            </a:r>
            <a:r>
              <a:rPr lang="en-US" dirty="0" smtClean="0"/>
              <a:t>PLA-</a:t>
            </a:r>
            <a:r>
              <a:rPr lang="ru-RU" dirty="0" smtClean="0"/>
              <a:t>пластика из трудно утилизируемого материала, такого как рисовая шелуха.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9551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76038" y="-9938"/>
            <a:ext cx="5797374" cy="6867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005" y="133985"/>
            <a:ext cx="10515600" cy="889000"/>
          </a:xfrm>
        </p:spPr>
        <p:txBody>
          <a:bodyPr/>
          <a:lstStyle/>
          <a:p>
            <a:r>
              <a:rPr lang="ru-RU" dirty="0" smtClean="0"/>
              <a:t>З</a:t>
            </a:r>
            <a:r>
              <a:rPr lang="ru-RU" dirty="0" smtClean="0"/>
              <a:t>адачи: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42570" y="1349375"/>
            <a:ext cx="11513820" cy="4947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1. Исследование и анализ существующих технологий переработки рисовой шелухи с упором на экологически чистые методы и их эффективность в различных контекстах.</a:t>
            </a:r>
          </a:p>
          <a:p>
            <a:pPr marL="0" indent="0">
              <a:buNone/>
            </a:pP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>2. Проводить эксперименты и испытания для определения наиболее подходящих и эффективных экологически чистых методов переработки рисовой шелухи с учетом таких факторов, как </a:t>
            </a:r>
            <a:r>
              <a:rPr lang="ru-RU" sz="2000" dirty="0" err="1"/>
              <a:t>энергоэффективность</a:t>
            </a:r>
            <a:r>
              <a:rPr lang="ru-RU" sz="2000" dirty="0"/>
              <a:t>, сокращение отходов и сокращение выбросов.</a:t>
            </a:r>
          </a:p>
          <a:p>
            <a:pPr marL="0" indent="0">
              <a:buNone/>
            </a:pP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>3. Спроектировать и разработать прототип или пилотную систему для экологически чистой переработки рисовой шелухи, включающую выбранные методы и обеспечивающую масштабируемость для более масштабного внедрения.</a:t>
            </a:r>
          </a:p>
          <a:p>
            <a:pPr marL="0" indent="0">
              <a:buNone/>
            </a:pP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>4. Уточнить и оптимизировать разработанную технологию на основе отзывов и результатов испытаний, устраняя любые выявленные проблемы или ограничения и обеспечивая ее соответствие необходимым стандартам экологически чистой переработки рисовой шелухи.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570" y="1361803"/>
            <a:ext cx="11217910" cy="63572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1. Исследование и анализ существующих технологий переработки рисовой шелухи с упором на экологически чистые методы и их эффективность в различных контекстах.</a:t>
            </a:r>
          </a:p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7005" y="2194561"/>
            <a:ext cx="11293475" cy="94052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2. Проводить эксперименты и испытания для определения наиболее подходящих и эффективных экологически чистых методов переработки рисовой шелухи с учетом таких факторов, как </a:t>
            </a:r>
            <a:r>
              <a:rPr lang="ru-RU" dirty="0" err="1"/>
              <a:t>энергоэффективность</a:t>
            </a:r>
            <a:r>
              <a:rPr lang="ru-RU" dirty="0"/>
              <a:t>, сокращение отходов и сокращение выбросов.</a:t>
            </a:r>
          </a:p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7005" y="3230880"/>
            <a:ext cx="11493772" cy="119307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3. Спроектировать и разработать прототип или пилотную систему для экологически чистой переработки рисовой шелухи, включающую выбранные методы и обеспечивающую масштабируемость для более масштабного внедрения.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2570" y="4606833"/>
            <a:ext cx="11425645" cy="12366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4. Уточнить и оптимизировать разработанную технологию на основе отзывов и результатов испытаний, устраняя любые выявленные проблемы или ограничения и обеспечивая ее соответствие необходимым стандартам экологически чистой переработки рисовой шелухи.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074" y="-204043"/>
            <a:ext cx="10515600" cy="1325563"/>
          </a:xfrm>
        </p:spPr>
        <p:txBody>
          <a:bodyPr/>
          <a:lstStyle/>
          <a:p>
            <a:r>
              <a:rPr lang="ru-RU" smtClean="0"/>
              <a:t>Мероприятия: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8905" y="751205"/>
            <a:ext cx="3450590" cy="26015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8905" y="751205"/>
            <a:ext cx="3344545" cy="2887980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Конференции</a:t>
            </a:r>
            <a:endParaRPr lang="ru-RU" dirty="0" smtClean="0"/>
          </a:p>
          <a:p>
            <a:r>
              <a:rPr lang="ru-RU" dirty="0" smtClean="0"/>
              <a:t>Тема конференции - методы использования рисовой шелухи и польза её переработки для экологии</a:t>
            </a:r>
          </a:p>
          <a:p>
            <a:r>
              <a:rPr lang="ru-RU" dirty="0" smtClean="0"/>
              <a:t>Приглашённые - потенциальные инвесторы; представители крупных компаний, занимающихся обработкой </a:t>
            </a:r>
            <a:r>
              <a:rPr lang="ru-RU" dirty="0" smtClean="0"/>
              <a:t>риса</a:t>
            </a:r>
          </a:p>
          <a:p>
            <a:r>
              <a:rPr lang="ru-RU" dirty="0"/>
              <a:t>Я</a:t>
            </a:r>
            <a:r>
              <a:rPr lang="ru-RU" dirty="0" smtClean="0"/>
              <a:t>нварь-март 2024</a:t>
            </a:r>
            <a:endParaRPr lang="ru-RU" dirty="0" smtClean="0"/>
          </a:p>
          <a:p>
            <a:r>
              <a:rPr lang="ru-RU" dirty="0" smtClean="0"/>
              <a:t>Ответственный: Юшкова Юлия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9074" y="3454471"/>
            <a:ext cx="4100026" cy="20015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074" y="3454469"/>
            <a:ext cx="4067006" cy="2550091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Комплексное исследование существующих технологий переработки рисовой шелухи.</a:t>
            </a:r>
          </a:p>
          <a:p>
            <a:r>
              <a:rPr lang="ru-RU" dirty="0" smtClean="0"/>
              <a:t>М</a:t>
            </a:r>
            <a:r>
              <a:rPr lang="ru-RU" dirty="0" smtClean="0"/>
              <a:t>арт-май 2024</a:t>
            </a:r>
            <a:endParaRPr lang="ru-RU" dirty="0" smtClean="0"/>
          </a:p>
          <a:p>
            <a:r>
              <a:rPr lang="ru-RU" dirty="0" smtClean="0"/>
              <a:t>Ответственный: Лебедева Анна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57040" y="264159"/>
            <a:ext cx="2733040" cy="240028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229100" y="264042"/>
            <a:ext cx="2733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Анализ воздействия различных </a:t>
            </a:r>
            <a:r>
              <a:rPr lang="ru-RU" dirty="0"/>
              <a:t>методов переработки рисовой шелухи на окружающую </a:t>
            </a:r>
            <a:r>
              <a:rPr lang="ru-RU" dirty="0" smtClean="0"/>
              <a:t>среду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Май-июль </a:t>
            </a:r>
            <a:r>
              <a:rPr lang="ru-RU" dirty="0" smtClean="0"/>
              <a:t>2024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Ответственный: </a:t>
            </a:r>
            <a:r>
              <a:rPr lang="ru-RU" dirty="0" smtClean="0"/>
              <a:t>Коровина</a:t>
            </a:r>
            <a:r>
              <a:rPr lang="ru-RU" dirty="0" smtClean="0"/>
              <a:t> </a:t>
            </a:r>
            <a:r>
              <a:rPr lang="ru-RU" dirty="0" smtClean="0"/>
              <a:t>Анна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57040" y="2708214"/>
            <a:ext cx="3271520" cy="24790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441423" y="2932071"/>
            <a:ext cx="29027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Определение потенциальных барьеров </a:t>
            </a:r>
            <a:r>
              <a:rPr lang="ru-RU" dirty="0"/>
              <a:t>и </a:t>
            </a:r>
            <a:r>
              <a:rPr lang="ru-RU" dirty="0" smtClean="0"/>
              <a:t>проблем </a:t>
            </a:r>
            <a:r>
              <a:rPr lang="ru-RU" dirty="0"/>
              <a:t>на пути внедрения </a:t>
            </a:r>
            <a:r>
              <a:rPr lang="ru-RU" dirty="0" smtClean="0"/>
              <a:t> технологии</a:t>
            </a:r>
          </a:p>
          <a:p>
            <a:r>
              <a:rPr lang="ru-RU" dirty="0" smtClean="0"/>
              <a:t>Июль-сентябрь </a:t>
            </a:r>
            <a:r>
              <a:rPr lang="ru-RU" dirty="0" smtClean="0"/>
              <a:t>2024</a:t>
            </a:r>
            <a:endParaRPr lang="ru-RU" dirty="0" smtClean="0"/>
          </a:p>
          <a:p>
            <a:r>
              <a:rPr lang="ru-RU" dirty="0" smtClean="0"/>
              <a:t>Ответственный: </a:t>
            </a:r>
            <a:r>
              <a:rPr lang="ru-RU" dirty="0" smtClean="0"/>
              <a:t>Удавихин Владислав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056609" y="625534"/>
            <a:ext cx="2832670" cy="313932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 основе исследований и анализа предоставить рекомендации по наиболее эффективным и экологически чистым методам переработки рисовой </a:t>
            </a:r>
            <a:r>
              <a:rPr lang="ru-RU" dirty="0" smtClean="0"/>
              <a:t>шелухи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Сентябрь-декабрь </a:t>
            </a:r>
            <a:r>
              <a:rPr lang="ru-RU" dirty="0" smtClean="0"/>
              <a:t>2024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Ответственный </a:t>
            </a:r>
            <a:r>
              <a:rPr lang="ru-RU" dirty="0" smtClean="0"/>
              <a:t>Петров Максим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010" y="199390"/>
            <a:ext cx="10515600" cy="844550"/>
          </a:xfrm>
        </p:spPr>
        <p:txBody>
          <a:bodyPr/>
          <a:lstStyle/>
          <a:p>
            <a:r>
              <a:rPr lang="ru-RU" dirty="0" smtClean="0"/>
              <a:t>Смета затрат на проект: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63855" y="1388745"/>
            <a:ext cx="5282565" cy="5049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Смета: 1 тонна рисовой шелухи стоит 1000 рублей.</a:t>
            </a:r>
          </a:p>
          <a:p>
            <a:pPr marL="0" indent="0">
              <a:buNone/>
            </a:pPr>
            <a:r>
              <a:rPr lang="ru-RU" sz="2000" dirty="0" smtClean="0"/>
              <a:t>Стоимость перевозки 1 тонны рисовой шелухи – 5000 </a:t>
            </a:r>
            <a:r>
              <a:rPr lang="ru-RU" sz="2000" dirty="0" err="1" smtClean="0"/>
              <a:t>тыс</a:t>
            </a:r>
            <a:r>
              <a:rPr lang="ru-RU" sz="2000" dirty="0" smtClean="0"/>
              <a:t> рублей. Доставка осуществляется с Пермского завода.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Аренда лаборатории-1 млн в год.</a:t>
            </a:r>
          </a:p>
          <a:p>
            <a:pPr marL="0" indent="0">
              <a:buNone/>
            </a:pPr>
            <a:r>
              <a:rPr lang="ru-RU" sz="2000" dirty="0" smtClean="0"/>
              <a:t>Покупка оборудования-1 млн</a:t>
            </a:r>
          </a:p>
          <a:p>
            <a:pPr marL="0" indent="0">
              <a:buNone/>
            </a:pPr>
            <a:r>
              <a:rPr lang="ru-RU" sz="2000" dirty="0" smtClean="0"/>
              <a:t>Покупка реактивов-50 </a:t>
            </a:r>
            <a:r>
              <a:rPr lang="ru-RU" sz="2000" dirty="0" err="1" smtClean="0"/>
              <a:t>тыс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err="1" smtClean="0"/>
              <a:t>Найм</a:t>
            </a:r>
            <a:r>
              <a:rPr lang="ru-RU" sz="2000" dirty="0" smtClean="0"/>
              <a:t> сотрудников (10 человек)-30тыс</a:t>
            </a:r>
            <a:r>
              <a:rPr lang="en-US" sz="2000" dirty="0" smtClean="0"/>
              <a:t>/</a:t>
            </a:r>
            <a:r>
              <a:rPr lang="ru-RU" sz="2000" dirty="0" smtClean="0"/>
              <a:t>мес</a:t>
            </a:r>
            <a:r>
              <a:rPr lang="ru-RU" sz="2000" dirty="0" smtClean="0"/>
              <a:t>яц на человека, это 3,6 млн в год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Итог: 5 655 000 рублей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32475" y="1678305"/>
            <a:ext cx="5817870" cy="36550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Источники финансирования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en-US" sz="2000"/>
              <a:t>1) Государственная поддержка производства отрасли переработки пластмассы</a:t>
            </a:r>
          </a:p>
          <a:p>
            <a:pPr marL="0" indent="0">
              <a:buNone/>
            </a:pPr>
            <a:endParaRPr lang="ru-RU" altLang="en-US" sz="2000"/>
          </a:p>
          <a:p>
            <a:pPr marL="0" indent="0">
              <a:buNone/>
            </a:pPr>
            <a:r>
              <a:rPr lang="ru-RU" altLang="en-US" sz="2000"/>
              <a:t>2) Крупные компании, которые используют на своём производстве PLA-пластик. 3D Systems Corp. (DDD), Proto Labs Inc. (PRLB), FARO Technologies Inc. (FARO), Материализовать NV (MTLS), Компания ExOne (XONE) Related Posts.</a:t>
            </a:r>
          </a:p>
          <a:p>
            <a:pPr marL="0" indent="0">
              <a:buNone/>
            </a:pPr>
            <a:endParaRPr lang="ru-RU" altLang="en-US" sz="2000"/>
          </a:p>
          <a:p>
            <a:pPr marL="0" indent="0">
              <a:buNone/>
            </a:pPr>
            <a:r>
              <a:rPr lang="ru-RU" altLang="en-US" sz="2000"/>
              <a:t>3) Бизнес-ангелы. Это частный инвестор, который финансирует проекты на ранней стадии. В обмен он получает долю в компании.</a:t>
            </a:r>
          </a:p>
          <a:p>
            <a:pPr marL="0" indent="0">
              <a:buNone/>
            </a:pPr>
            <a:r>
              <a:rPr lang="ru-RU" altLang="en-US" sz="2000"/>
              <a:t>Как правило, его цель — заработать на перепродаже этой доли, когда компания вырастет. Например, он может продать свой пакет акций инвестфонду или стратегическому инвестору на более поздних стадиях развития компании.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838200" y="904875"/>
            <a:ext cx="10515600" cy="52444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en-US" sz="2000"/>
              <a:t>4) Венчурные инвесторы</a:t>
            </a:r>
          </a:p>
          <a:p>
            <a:pPr marL="0" indent="0">
              <a:buNone/>
            </a:pPr>
            <a:endParaRPr lang="ru-RU" altLang="en-US" sz="2000"/>
          </a:p>
          <a:p>
            <a:pPr marL="0" indent="0">
              <a:buNone/>
            </a:pPr>
            <a:r>
              <a:rPr lang="ru-RU" altLang="en-US" sz="2000"/>
              <a:t>5) Краудинвестинг. Совместное инвестирование в различные проекты, когда большое количество людей вкладывают в них небольшие суммы.</a:t>
            </a:r>
          </a:p>
          <a:p>
            <a:pPr marL="0" indent="0">
              <a:buNone/>
            </a:pPr>
            <a:endParaRPr lang="ru-RU" altLang="en-US" sz="2000"/>
          </a:p>
          <a:p>
            <a:pPr marL="0" indent="0">
              <a:buNone/>
            </a:pPr>
            <a:r>
              <a:rPr lang="ru-RU" altLang="en-US" sz="2000"/>
              <a:t>6) FFF-family, friends, fools «семья, друзья, дураки»</a:t>
            </a:r>
          </a:p>
          <a:p>
            <a:pPr marL="0" indent="0">
              <a:buNone/>
            </a:pPr>
            <a:endParaRPr lang="ru-RU" altLang="en-US" sz="2000"/>
          </a:p>
          <a:p>
            <a:pPr marL="0" indent="0">
              <a:buNone/>
            </a:pPr>
            <a:r>
              <a:rPr lang="ru-RU" altLang="en-US" sz="2000"/>
              <a:t>7) Бизнес-акселераторы.Они предлагают программы экспресс-обучения для начинающих проектов. В рамках обучения эксперты помогают стартаперам изучить рынок, отточить концепцию продукта, бизнес-модель и даже найти первых клиентов. Онлайн-акселератор «Сколково», Startup Lab, Starta Ventures Hybrid</a:t>
            </a:r>
          </a:p>
          <a:p>
            <a:pPr marL="0" indent="0">
              <a:buNone/>
            </a:pPr>
            <a:r>
              <a:rPr lang="ru-RU" altLang="en-US" sz="2000"/>
              <a:t>8) Гранты и конкурсы. Государственные и коммерческие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2005"/>
          </a:xfrm>
        </p:spPr>
        <p:txBody>
          <a:bodyPr/>
          <a:lstStyle/>
          <a:p>
            <a:pPr algn="l"/>
            <a:r>
              <a:rPr lang="ru-RU" altLang="en-US" dirty="0" smtClean="0"/>
              <a:t>Бизнес модель проекта</a:t>
            </a:r>
            <a:endParaRPr lang="ru-RU" altLang="en-US" dirty="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838200" y="1521460"/>
            <a:ext cx="10515600" cy="4232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en-US" sz="2000" dirty="0" smtClean="0"/>
              <a:t>Ценностное предложение</a:t>
            </a:r>
          </a:p>
          <a:p>
            <a:pPr marL="0" indent="0">
              <a:buNone/>
            </a:pPr>
            <a:r>
              <a:rPr lang="ru-RU" altLang="en-US" sz="2000" dirty="0" err="1" smtClean="0"/>
              <a:t>Предпологается</a:t>
            </a:r>
            <a:r>
              <a:rPr lang="ru-RU" altLang="en-US" sz="2000" dirty="0"/>
              <a:t>, что покупателями будут фирмы по производству изделий на </a:t>
            </a:r>
            <a:r>
              <a:rPr lang="en-US" altLang="ru-RU" sz="2000" dirty="0"/>
              <a:t>3D </a:t>
            </a:r>
            <a:r>
              <a:rPr lang="ru-RU" altLang="ru-RU" sz="2000" dirty="0"/>
              <a:t>принтерах, а также </a:t>
            </a:r>
            <a:r>
              <a:rPr lang="ru-RU" altLang="ru-RU" sz="2000" dirty="0" err="1"/>
              <a:t>физ.лица</a:t>
            </a:r>
            <a:r>
              <a:rPr lang="ru-RU" altLang="ru-RU" sz="2000" dirty="0"/>
              <a:t>.</a:t>
            </a:r>
          </a:p>
          <a:p>
            <a:pPr marL="0" indent="0">
              <a:buNone/>
            </a:pPr>
            <a:r>
              <a:rPr lang="ru-RU" altLang="en-US" sz="2000" dirty="0">
                <a:sym typeface="+mn-ea"/>
              </a:rPr>
              <a:t>Ценностное предложение заключается в продаже пластмассы для 3</a:t>
            </a:r>
            <a:r>
              <a:rPr lang="en-US" altLang="en-US" sz="2000" dirty="0">
                <a:sym typeface="+mn-ea"/>
              </a:rPr>
              <a:t>D </a:t>
            </a:r>
            <a:r>
              <a:rPr lang="ru-RU" altLang="en-US" sz="2000" dirty="0">
                <a:sym typeface="+mn-ea"/>
              </a:rPr>
              <a:t>принтеров оптом, а значит выгоднее для покупателя. При этом многие фирмы могут заинтересоваться большей </a:t>
            </a:r>
            <a:r>
              <a:rPr lang="ru-RU" altLang="en-US" sz="2000" dirty="0" err="1">
                <a:sym typeface="+mn-ea"/>
              </a:rPr>
              <a:t>экологичностью</a:t>
            </a:r>
            <a:r>
              <a:rPr lang="ru-RU" altLang="en-US" sz="2000" dirty="0">
                <a:sym typeface="+mn-ea"/>
              </a:rPr>
              <a:t> сырья, которая важна, например, в пищевой промышленности.</a:t>
            </a:r>
            <a:endParaRPr lang="ru-RU" altLang="ru-RU" sz="2000" dirty="0"/>
          </a:p>
          <a:p>
            <a:pPr marL="0" indent="0">
              <a:buNone/>
            </a:pPr>
            <a:r>
              <a:rPr lang="ru-RU" altLang="ru-RU" sz="2000" dirty="0"/>
              <a:t>Необходимо потратить часть денежных ресурсов на рекламу нашего проекта, чтобы расширить клиентскую базу. </a:t>
            </a:r>
            <a:r>
              <a:rPr lang="ru-RU" altLang="ru-RU" sz="2000" dirty="0" err="1"/>
              <a:t>Дедлайн</a:t>
            </a:r>
            <a:r>
              <a:rPr lang="ru-RU" altLang="ru-RU" sz="2000" dirty="0"/>
              <a:t> - ноябрь 2023г. </a:t>
            </a:r>
            <a:r>
              <a:rPr lang="ru-RU" altLang="ru-RU" sz="2000" dirty="0" err="1"/>
              <a:t>Отвественный</a:t>
            </a:r>
            <a:r>
              <a:rPr lang="ru-RU" altLang="ru-RU" sz="2000" dirty="0"/>
              <a:t> - Петров Максим.</a:t>
            </a:r>
          </a:p>
          <a:p>
            <a:pPr marL="0" indent="0">
              <a:buNone/>
            </a:pPr>
            <a:r>
              <a:rPr lang="ru-RU" altLang="ru-RU" sz="2000" dirty="0"/>
              <a:t>Доход идет непосредственно от продажи материала покупателям.</a:t>
            </a:r>
          </a:p>
          <a:p>
            <a:pPr marL="0" indent="0">
              <a:buNone/>
            </a:pPr>
            <a:endParaRPr lang="en-US" altLang="ru-RU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6290"/>
          </a:xfrm>
        </p:spPr>
        <p:txBody>
          <a:bodyPr>
            <a:normAutofit/>
          </a:bodyPr>
          <a:lstStyle/>
          <a:p>
            <a:r>
              <a:rPr lang="ru-RU" altLang="en-US"/>
              <a:t>Конкуренты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838200" y="1278890"/>
            <a:ext cx="10515600" cy="48983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en-US" sz="2000"/>
              <a:t>В число самых популярных конкурентов в России по переработке рисовой шелухи входят:</a:t>
            </a:r>
          </a:p>
          <a:p>
            <a:pPr marL="0" indent="0">
              <a:buNone/>
            </a:pPr>
            <a:r>
              <a:rPr lang="ru-RU" altLang="en-US" sz="2000" b="1"/>
              <a:t>1. Группа «АгроТрейд»:</a:t>
            </a:r>
            <a:r>
              <a:rPr lang="ru-RU" altLang="en-US" sz="2000"/>
              <a:t> специализируется на производстве и переработке сельскохозяйственной продукции, в том числе рисовой шелухи.</a:t>
            </a:r>
          </a:p>
          <a:p>
            <a:pPr marL="0" indent="0">
              <a:buNone/>
            </a:pPr>
            <a:r>
              <a:rPr lang="ru-RU" altLang="en-US" sz="2000" b="1"/>
              <a:t>2. Rice Husk Corporation:</a:t>
            </a:r>
            <a:r>
              <a:rPr lang="ru-RU" altLang="en-US" sz="2000"/>
              <a:t> Эта компания занимается сбором, хранением и переработкой рисовой шелухи для различных целей.</a:t>
            </a:r>
          </a:p>
          <a:p>
            <a:pPr marL="0" indent="0">
              <a:buNone/>
            </a:pPr>
            <a:r>
              <a:rPr lang="ru-RU" altLang="en-US" sz="2000" b="1"/>
              <a:t>3. Группа «АгроСиб».</a:t>
            </a:r>
            <a:r>
              <a:rPr lang="ru-RU" altLang="en-US" sz="2000"/>
              <a:t> Занимаются производством и переработкой сельскохозяйственной продукции, в том числе рисовой шелухи.</a:t>
            </a:r>
          </a:p>
          <a:p>
            <a:pPr marL="0" indent="0">
              <a:buNone/>
            </a:pPr>
            <a:r>
              <a:rPr lang="ru-RU" altLang="en-US" sz="2000" b="1"/>
              <a:t>4. Группа «Русагро»:</a:t>
            </a:r>
            <a:r>
              <a:rPr lang="ru-RU" altLang="en-US" sz="2000"/>
              <a:t> будучи преимущественно агропромышленной компанией, «Русагро» также перерабатывает рисовую шелуху как побочный продукт производства риса.</a:t>
            </a:r>
          </a:p>
          <a:p>
            <a:pPr marL="0" indent="0">
              <a:buNone/>
            </a:pPr>
            <a:r>
              <a:rPr lang="ru-RU" altLang="en-US" sz="2000" b="1"/>
              <a:t>5. Группа RiceTech:</a:t>
            </a:r>
            <a:r>
              <a:rPr lang="ru-RU" altLang="en-US" sz="2000"/>
              <a:t> специализируется на переработке и использовании рисовой шелухи, предлагая различные продукты и решения.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710565" y="685165"/>
            <a:ext cx="10697210" cy="57931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en-US" sz="2000"/>
              <a:t>За рубежом в отрасли переработки рисовой шелухи есть различные конкуренты. Некоторые известные из них включают в себя:</a:t>
            </a:r>
          </a:p>
          <a:p>
            <a:pPr marL="0" indent="0">
              <a:buNone/>
            </a:pPr>
            <a:r>
              <a:rPr lang="ru-RU" altLang="en-US" sz="2000" b="1"/>
              <a:t>1. Таиланд.</a:t>
            </a:r>
            <a:r>
              <a:rPr lang="ru-RU" altLang="en-US" sz="2000"/>
              <a:t> Таиланд занимает значительное место в отрасли переработки рисовой шелухи, при этом многие компании занимаются производством брикетов, пеллет и других продуктов с добавленной стоимостью из рисовой шелухи.</a:t>
            </a:r>
          </a:p>
          <a:p>
            <a:pPr marL="0" indent="0">
              <a:buNone/>
            </a:pPr>
            <a:r>
              <a:rPr lang="ru-RU" altLang="en-US" sz="2000" b="1"/>
              <a:t>2. Вьетнам.</a:t>
            </a:r>
            <a:r>
              <a:rPr lang="ru-RU" altLang="en-US" sz="2000"/>
              <a:t> В стране имеется крупный сельскохозяйственный сектор и несколько компаний, которые специализируются на использовании рисовой шелухи, например, на производстве гранул и брикетов из биомассы.</a:t>
            </a:r>
          </a:p>
          <a:p>
            <a:pPr marL="0" indent="0">
              <a:buNone/>
            </a:pPr>
            <a:r>
              <a:rPr lang="ru-RU" altLang="en-US" sz="2000" b="1"/>
              <a:t>3. Китай.</a:t>
            </a:r>
            <a:r>
              <a:rPr lang="ru-RU" altLang="en-US" sz="2000"/>
              <a:t> Многие китайские компании занимаются производством различных продуктов из рисовой шелухи, в том числе биоугля, подстилки для животных и изоляционных материалов.</a:t>
            </a:r>
          </a:p>
          <a:p>
            <a:pPr marL="0" indent="0">
              <a:buNone/>
            </a:pPr>
            <a:r>
              <a:rPr lang="ru-RU" altLang="en-US" sz="2000" b="1"/>
              <a:t>4. Индия.</a:t>
            </a:r>
            <a:r>
              <a:rPr lang="ru-RU" altLang="en-US" sz="2000"/>
              <a:t> Индия является одним из крупнейших производителей риса в мире, а также имеет значительную промышленность по переработке рисовой шелухи. Несколько компаний в Индии занимаются производством брикетов из рисовой шелухи, биоугля и других побочных продуктов.</a:t>
            </a:r>
          </a:p>
          <a:p>
            <a:pPr marL="0" indent="0">
              <a:buNone/>
            </a:pPr>
            <a:r>
              <a:rPr lang="ru-RU" altLang="en-US" sz="2000" b="1"/>
              <a:t>5. Индонезия.</a:t>
            </a:r>
            <a:r>
              <a:rPr lang="ru-RU" altLang="en-US" sz="2000"/>
              <a:t> Индонезия имеет растущий сектор переработки рисовой шелухи. Компании в этой стране занимаются производством пеллет биомассы, брикетов и других продуктов с добавленной стоимостью из рисовой шелухи.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838200" y="650240"/>
            <a:ext cx="10515600" cy="5527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en-US" sz="2000"/>
              <a:t>Производством PLA-пластика занимаются несколько компаний. Некоторые из выдающихся из них включают в себя:</a:t>
            </a:r>
          </a:p>
          <a:p>
            <a:pPr marL="0" indent="0">
              <a:buNone/>
            </a:pPr>
            <a:r>
              <a:rPr lang="ru-RU" altLang="en-US" sz="2000" b="1"/>
              <a:t>NatureWorks LLC:</a:t>
            </a:r>
            <a:r>
              <a:rPr lang="ru-RU" altLang="en-US" sz="2000"/>
              <a:t> крупный игрок на рынке PLA, NatureWorks — компания, которая специализируется на производстве PLA, полученного из растительных источников.</a:t>
            </a:r>
          </a:p>
          <a:p>
            <a:pPr marL="0" indent="0">
              <a:buNone/>
            </a:pPr>
            <a:r>
              <a:rPr lang="ru-RU" altLang="en-US" sz="2000" b="1"/>
              <a:t>Total Corbion PLA:</a:t>
            </a:r>
            <a:r>
              <a:rPr lang="ru-RU" altLang="en-US" sz="2000"/>
              <a:t> совместное предприятие Total и Corbion, эта компания известна своими биопластиками, включая PLA. Они сосредоточены на производстве PLA из сахарного тростника.</a:t>
            </a:r>
          </a:p>
          <a:p>
            <a:pPr marL="0" indent="0">
              <a:buNone/>
            </a:pPr>
            <a:r>
              <a:rPr lang="ru-RU" altLang="en-US" sz="2000" b="1"/>
              <a:t>Synbra Technology B.V.:</a:t>
            </a:r>
            <a:r>
              <a:rPr lang="ru-RU" altLang="en-US" sz="2000"/>
              <a:t> Эта голландская компания занимается производством биопластиков, в том числе PLA, и известна своими экологически безопасными решениями на биологической основе.</a:t>
            </a:r>
          </a:p>
          <a:p>
            <a:pPr marL="0" indent="0">
              <a:buNone/>
            </a:pPr>
            <a:r>
              <a:rPr lang="ru-RU" altLang="en-US" sz="2000" b="1"/>
              <a:t>Teijin Limited:</a:t>
            </a:r>
            <a:r>
              <a:rPr lang="ru-RU" altLang="en-US" sz="2000"/>
              <a:t> Японская компания Teijin работает в различных отраслях, включая производство PLA. Они разработали собственную марку ПЛА под названием «ЭкоЛеф».</a:t>
            </a:r>
          </a:p>
          <a:p>
            <a:pPr marL="0" indent="0">
              <a:buNone/>
            </a:pPr>
            <a:r>
              <a:rPr lang="ru-RU" altLang="en-US" sz="2000" b="1"/>
              <a:t>Zhejiang Hisun Biomaterials Co., Ltd.:</a:t>
            </a:r>
            <a:r>
              <a:rPr lang="ru-RU" altLang="en-US" sz="2000"/>
              <a:t> Китайская компания Hisun Biomaterials занимается производством PLA и других материалов на биологической основе.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5815"/>
          </a:xfrm>
        </p:spPr>
        <p:txBody>
          <a:bodyPr/>
          <a:lstStyle/>
          <a:p>
            <a:r>
              <a:rPr lang="ru-RU" altLang="en-US"/>
              <a:t>Клиенты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838200" y="1433195"/>
            <a:ext cx="10515600" cy="47440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en-US" sz="2000"/>
              <a:t>Потенциальными покупателями Пла-пластика из рисовой шелухи могут стать компании различных отраслей. Некоторыми потенциальными покупателями могут быть производители упаковочной промышленности, ищущие экологически чистые альтернативы традиционным пластикам, компании автомобильной промышленности, заинтересованные в экологически чистых материалах для компонентов интерьера, или даже потребители, ищущие экологически чистую продукцию.</a:t>
            </a:r>
          </a:p>
          <a:p>
            <a:pPr marL="0" indent="0">
              <a:buNone/>
            </a:pPr>
            <a:endParaRPr lang="ru-RU" altLang="en-US" sz="2000"/>
          </a:p>
          <a:p>
            <a:pPr marL="0" indent="0">
              <a:buNone/>
            </a:pPr>
            <a:r>
              <a:rPr lang="ru-RU" altLang="en-US" sz="2000"/>
              <a:t>Многие образовательные учреждения используют пластик PLA для различных целей. PLA популярен в школах и университетах для проектов 3D-печати, поскольку это биоразлагаемый и экологически чистый материал. Он также используется в научных и инженерных отделах для прототипирования и исследовательских целей. Кроме того, пластик PLA можно найти в школьных принадлежностях, таких как ручки, линейки и другие канцелярские товары.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5170"/>
          </a:xfrm>
        </p:spPr>
        <p:txBody>
          <a:bodyPr>
            <a:normAutofit/>
          </a:bodyPr>
          <a:lstStyle/>
          <a:p>
            <a:r>
              <a:rPr lang="ru-RU"/>
              <a:t>Реестр рисков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224915"/>
            <a:ext cx="5181600" cy="5307330"/>
          </a:xfrm>
        </p:spPr>
        <p:txBody>
          <a:bodyPr>
            <a:noAutofit/>
          </a:bodyPr>
          <a:lstStyle/>
          <a:p>
            <a:r>
              <a:rPr lang="ru-RU" sz="2000" b="1"/>
              <a:t>Внешние риски</a:t>
            </a:r>
          </a:p>
          <a:p>
            <a:pPr marL="0" indent="0">
              <a:buNone/>
            </a:pPr>
            <a:r>
              <a:rPr lang="ru-RU" sz="2000"/>
              <a:t>1) Задержки с получением лицензии на продукт</a:t>
            </a:r>
          </a:p>
          <a:p>
            <a:pPr marL="0" indent="0">
              <a:buNone/>
            </a:pPr>
            <a:r>
              <a:rPr lang="ru-RU" sz="2000"/>
              <a:t>2) ЧС техногенного, природного или экологического характера</a:t>
            </a:r>
          </a:p>
          <a:p>
            <a:r>
              <a:rPr lang="ru-RU" sz="2000" b="1"/>
              <a:t>Финансовые риски</a:t>
            </a:r>
          </a:p>
          <a:p>
            <a:pPr marL="0" indent="0">
              <a:buNone/>
            </a:pPr>
            <a:r>
              <a:rPr lang="ru-RU" sz="2000"/>
              <a:t>1) Несоблюдение сроков и объемов финансирования проекта</a:t>
            </a:r>
          </a:p>
          <a:p>
            <a:pPr marL="0" indent="0">
              <a:buNone/>
            </a:pPr>
            <a:r>
              <a:rPr lang="ru-RU" sz="2000"/>
              <a:t>2) Повышение уровня инфляции во время реализации проекта</a:t>
            </a:r>
          </a:p>
          <a:p>
            <a:r>
              <a:rPr lang="ru-RU" sz="2000" b="1"/>
              <a:t>Производственно-технические риски</a:t>
            </a:r>
          </a:p>
          <a:p>
            <a:pPr marL="0" indent="0">
              <a:buNone/>
            </a:pPr>
            <a:r>
              <a:rPr lang="ru-RU" sz="2000"/>
              <a:t>1) Выход из строя оборудования</a:t>
            </a:r>
          </a:p>
          <a:p>
            <a:pPr marL="0" indent="0">
              <a:buNone/>
            </a:pPr>
            <a:r>
              <a:rPr lang="ru-RU" sz="2000"/>
              <a:t>2) Чрезвычайные ситуации на производстве</a:t>
            </a:r>
          </a:p>
          <a:p>
            <a:pPr marL="0" indent="0">
              <a:buNone/>
            </a:pPr>
            <a:r>
              <a:rPr lang="ru-RU" sz="2000"/>
              <a:t>3) Высокая доля бракованных товаров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63310" y="1224915"/>
            <a:ext cx="5190490" cy="5307330"/>
          </a:xfrm>
        </p:spPr>
        <p:txBody>
          <a:bodyPr>
            <a:normAutofit/>
          </a:bodyPr>
          <a:lstStyle/>
          <a:p>
            <a:r>
              <a:rPr lang="ru-RU" sz="2000" b="1"/>
              <a:t>Заказы поставки материалов</a:t>
            </a:r>
          </a:p>
          <a:p>
            <a:pPr marL="0" indent="0">
              <a:buNone/>
            </a:pPr>
            <a:r>
              <a:rPr lang="ru-RU" sz="2000"/>
              <a:t>1) Задержка с поставками сырья (рисовой шелухи и т.п.)</a:t>
            </a:r>
          </a:p>
          <a:p>
            <a:pPr marL="0" indent="0">
              <a:buNone/>
            </a:pPr>
            <a:r>
              <a:rPr lang="ru-RU" sz="2000"/>
              <a:t>2) Изменение (повышение) цен сырья</a:t>
            </a:r>
          </a:p>
          <a:p>
            <a:pPr marL="0" indent="0">
              <a:buNone/>
            </a:pPr>
            <a:r>
              <a:rPr lang="ru-RU" sz="2000"/>
              <a:t>3) Обеспечение некачественным сырьем</a:t>
            </a:r>
          </a:p>
          <a:p>
            <a:r>
              <a:rPr lang="ru-RU" sz="2000" b="1"/>
              <a:t>Выполнение проекта</a:t>
            </a:r>
          </a:p>
          <a:p>
            <a:pPr marL="0" indent="0">
              <a:buNone/>
            </a:pPr>
            <a:r>
              <a:rPr lang="ru-RU" sz="2000"/>
              <a:t> Наличие незапланированных работ</a:t>
            </a:r>
          </a:p>
          <a:p>
            <a:r>
              <a:rPr lang="ru-RU" sz="2000" b="1"/>
              <a:t>Выпуск продукции</a:t>
            </a:r>
          </a:p>
          <a:p>
            <a:pPr marL="0" indent="0">
              <a:buNone/>
            </a:pPr>
            <a:r>
              <a:rPr lang="ru-RU" sz="2000"/>
              <a:t>1) Продукт не пользуется спросом</a:t>
            </a:r>
          </a:p>
          <a:p>
            <a:pPr marL="0" indent="0">
              <a:buNone/>
            </a:pPr>
            <a:r>
              <a:rPr lang="ru-RU" sz="2000"/>
              <a:t>2) Риск прогнозирования (объемов продаж)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21228" y="1404256"/>
          <a:ext cx="10336606" cy="4622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4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3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77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413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22589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Высокая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>
                        <a:buAutoNum type="arabicParenR"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</a:rPr>
                        <a:t>Высокая доля бракованных товаров</a:t>
                      </a:r>
                      <a:endParaRPr lang="ru-RU" sz="1200" b="0" i="0" u="none" strike="noStrike" noProof="0" dirty="0">
                        <a:solidFill>
                          <a:schemeClr val="tx1"/>
                        </a:solidFill>
                        <a:latin typeface="Calibri" panose="020F0502020204030204"/>
                      </a:endParaRPr>
                    </a:p>
                    <a:p>
                      <a:pPr marL="228600" lvl="0" indent="-228600">
                        <a:buAutoNum type="arabicParenR"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Calibri" panose="020F0502020204030204"/>
                        </a:rPr>
                        <a:t>Задержка с поставками сырья (рисовой шелухи и т.п.)</a:t>
                      </a:r>
                      <a:endParaRPr lang="ru-RU" sz="1200" b="0" i="0" u="none" strike="noStrike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6792">
                <a:tc>
                  <a:txBody>
                    <a:bodyPr/>
                    <a:lstStyle/>
                    <a:p>
                      <a:r>
                        <a:rPr lang="ru-RU" sz="1200" dirty="0"/>
                        <a:t>Средняя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1)</a:t>
                      </a:r>
                      <a:r>
                        <a:rPr lang="ru-RU" sz="1200" b="0" i="0" u="none" strike="noStrike" noProof="0" dirty="0">
                          <a:latin typeface="Calibri" panose="020F0502020204030204"/>
                        </a:rPr>
                        <a:t>Задержки с получением лицензии на продукт</a:t>
                      </a:r>
                    </a:p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latin typeface="Calibri" panose="020F0502020204030204"/>
                        </a:rPr>
                        <a:t>2)</a:t>
                      </a:r>
                      <a:r>
                        <a:rPr lang="ru-RU" sz="1200" b="0" i="0" u="none" strike="noStrike" noProof="0" dirty="0"/>
                        <a:t>Изменение (повышение) цен сырья</a:t>
                      </a:r>
                      <a:endParaRPr lang="ru-RU" sz="1200" b="0" i="0" u="none" strike="noStrike" noProof="0" dirty="0">
                        <a:solidFill>
                          <a:srgbClr val="FAFAFA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1200" b="0" i="0" u="none" strike="noStrike" noProof="0" dirty="0">
                          <a:latin typeface="Calibri" panose="020F0502020204030204"/>
                        </a:rPr>
                        <a:t>Повышение уровня инфляции во время реализации проекта</a:t>
                      </a:r>
                    </a:p>
                    <a:p>
                      <a:pPr marL="342900" lvl="0" indent="-342900">
                        <a:buAutoNum type="arabicParenR"/>
                      </a:pPr>
                      <a:r>
                        <a:rPr lang="ru-RU" sz="1200" b="0" i="0" u="none" strike="noStrike" noProof="0" dirty="0"/>
                        <a:t>Чрезвычайные ситуации на производстве</a:t>
                      </a:r>
                    </a:p>
                    <a:p>
                      <a:pPr marL="342900" lvl="0" indent="-342900">
                        <a:buAutoNum type="arabicParenR"/>
                      </a:pPr>
                      <a:r>
                        <a:rPr lang="ru-RU" sz="1200" b="0" i="0" u="none" strike="noStrike" noProof="0" dirty="0">
                          <a:latin typeface="Calibri" panose="020F0502020204030204"/>
                        </a:rPr>
                        <a:t>Продукт не пользуется спросом</a:t>
                      </a:r>
                    </a:p>
                    <a:p>
                      <a:pPr marL="342900" lvl="0" indent="-342900">
                        <a:buAutoNum type="arabicParenR"/>
                      </a:pPr>
                      <a:r>
                        <a:rPr lang="ru-RU" sz="1200" b="0" i="0" u="none" strike="noStrike" noProof="0" dirty="0"/>
                        <a:t>Риск прогнозирования (объемов продаж)</a:t>
                      </a:r>
                      <a:endParaRPr lang="ru-RU" sz="1200" b="0" i="0" u="none" strike="noStrike" noProof="0" dirty="0">
                        <a:latin typeface="Calibri" panose="020F0502020204030204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0535">
                <a:tc>
                  <a:txBody>
                    <a:bodyPr/>
                    <a:lstStyle/>
                    <a:p>
                      <a:r>
                        <a:rPr lang="ru-RU" sz="1200" dirty="0"/>
                        <a:t>Низкая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1200" b="0" i="0" u="none" strike="noStrike" noProof="0" dirty="0">
                          <a:latin typeface="Calibri" panose="020F0502020204030204"/>
                        </a:rPr>
                        <a:t>Наличие незапланированных работ</a:t>
                      </a:r>
                      <a:endParaRPr lang="ru-RU" sz="1200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1200" b="0" i="0" u="none" strike="noStrike" noProof="0" dirty="0">
                          <a:latin typeface="Calibri" panose="020F0502020204030204"/>
                        </a:rPr>
                        <a:t>ЧС техногенного, природного или экологического характера</a:t>
                      </a:r>
                    </a:p>
                    <a:p>
                      <a:pPr marL="342900" lvl="0" indent="-342900">
                        <a:buAutoNum type="arabicParenR"/>
                      </a:pPr>
                      <a:r>
                        <a:rPr lang="ru-RU" sz="1200" b="0" i="0" u="none" strike="noStrike" noProof="0" dirty="0"/>
                        <a:t>Несоблюдение сроков и объемов финансирования проекта</a:t>
                      </a:r>
                      <a:endParaRPr lang="ru-RU" sz="1200" b="0" i="0" u="none" strike="noStrike" noProof="0" dirty="0">
                        <a:latin typeface="Calibri" panose="020F0502020204030204"/>
                      </a:endParaRPr>
                    </a:p>
                    <a:p>
                      <a:pPr marL="342900" lvl="0" indent="-342900">
                        <a:buAutoNum type="arabicParenR"/>
                      </a:pPr>
                      <a:r>
                        <a:rPr lang="ru-RU" sz="1200" b="0" i="0" u="none" strike="noStrike" noProof="0" dirty="0">
                          <a:latin typeface="Calibri" panose="020F0502020204030204"/>
                        </a:rPr>
                        <a:t>Выход из строя оборудования</a:t>
                      </a:r>
                      <a:endParaRPr lang="ru-RU" sz="1200" b="0" i="0" u="none" strike="noStrike" noProof="0"/>
                    </a:p>
                    <a:p>
                      <a:pPr marL="342900" lvl="0" indent="-342900">
                        <a:buAutoNum type="arabicParenR"/>
                      </a:pPr>
                      <a:r>
                        <a:rPr lang="ru-RU" sz="1200" b="0" i="0" u="none" strike="noStrike" noProof="0" dirty="0"/>
                        <a:t>Обеспечение некачественным сырьем</a:t>
                      </a:r>
                      <a:endParaRPr lang="ru-RU" sz="1200" b="0" i="0" u="none" strike="noStrike" noProof="0" dirty="0">
                        <a:latin typeface="Calibri" panose="020F0502020204030204"/>
                      </a:endParaRPr>
                    </a:p>
                    <a:p>
                      <a:pPr marL="342900" lvl="0" indent="-342900">
                        <a:buAutoNum type="arabicParenR"/>
                      </a:pPr>
                      <a:endParaRPr lang="ru-RU" sz="1200" b="0" i="0" u="none" strike="noStrike" noProof="0" dirty="0">
                        <a:solidFill>
                          <a:srgbClr val="FAFAFA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428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Слабое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Среднее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Высокое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2"/>
          <p:cNvSpPr txBox="1"/>
          <p:nvPr/>
        </p:nvSpPr>
        <p:spPr>
          <a:xfrm>
            <a:off x="3258185" y="696595"/>
            <a:ext cx="6062345" cy="3670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r>
              <a:rPr lang="ru-RU" sz="2000" dirty="0">
                <a:cs typeface="+mn-lt"/>
              </a:rPr>
              <a:t>Качественные оценки</a:t>
            </a:r>
          </a:p>
        </p:txBody>
      </p:sp>
      <p:sp>
        <p:nvSpPr>
          <p:cNvPr id="7" name="TextBox 3"/>
          <p:cNvSpPr txBox="1"/>
          <p:nvPr/>
        </p:nvSpPr>
        <p:spPr>
          <a:xfrm rot="16200000">
            <a:off x="-586832" y="3031671"/>
            <a:ext cx="2743200" cy="3987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ru-RU" sz="2000" dirty="0">
                <a:cs typeface="Calibri" panose="020F0502020204030204"/>
              </a:rPr>
              <a:t>Вероятность</a:t>
            </a:r>
          </a:p>
        </p:txBody>
      </p:sp>
      <p:sp>
        <p:nvSpPr>
          <p:cNvPr id="8" name="TextBox 4"/>
          <p:cNvSpPr txBox="1"/>
          <p:nvPr/>
        </p:nvSpPr>
        <p:spPr>
          <a:xfrm>
            <a:off x="4727121" y="6202090"/>
            <a:ext cx="2743200" cy="3987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ru-RU" sz="2000" dirty="0">
                <a:cs typeface="Calibri" panose="020F0502020204030204"/>
              </a:rPr>
              <a:t>Влияние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72885" y="740228"/>
          <a:ext cx="10260285" cy="5389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0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9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84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530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45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2150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6466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Выход из строя оборудования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Clr>
                          <a:srgbClr val="000000"/>
                        </a:buClr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Calibri" panose="020F0502020204030204"/>
                        </a:rPr>
                        <a:t>Высокая доля бракованных товаров</a:t>
                      </a:r>
                      <a:endParaRPr lang="ru-RU" sz="1200" b="1" i="0" u="none" strike="noStrike" noProof="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6466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Чрезвычайные ситуации на производстве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Clr>
                          <a:srgbClr val="000000"/>
                        </a:buClr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Calibri" panose="020F0502020204030204"/>
                        </a:rPr>
                        <a:t>Задержка с поставками сырья (рисовой шелухи и т.п.)</a:t>
                      </a:r>
                      <a:endParaRPr lang="ru-RU" sz="1200" b="1" i="0" u="none" strike="noStrike" noProof="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6466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Изменение (повышение) цен сырья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Повышение уровня инфляции во время реализации проекта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Задержки с получением лицензии на продукт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4281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>
                        <a:buClr>
                          <a:srgbClr val="000000"/>
                        </a:buClr>
                        <a:buAutoNum type="arabicParenR"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Наличие незапланированных работ</a:t>
                      </a:r>
                    </a:p>
                    <a:p>
                      <a:pPr marL="342900" lvl="0" indent="-342900">
                        <a:buClr>
                          <a:srgbClr val="000000"/>
                        </a:buClr>
                        <a:buAutoNum type="arabicParenR"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Несоблюдение сроков и объемов финансирования проекта</a:t>
                      </a:r>
                    </a:p>
                    <a:p>
                      <a:pPr marL="228600" lvl="0" indent="-228600">
                        <a:buClr>
                          <a:srgbClr val="000000"/>
                        </a:buClr>
                        <a:buAutoNum type="arabicParenR"/>
                      </a:pPr>
                      <a:endParaRPr lang="ru-RU" sz="1200" b="0" i="0" u="none" strike="noStrike" noProof="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>
                        <a:buAutoNum type="arabicParenR"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Риск прогнозирования (объемов продаж)</a:t>
                      </a:r>
                    </a:p>
                    <a:p>
                      <a:pPr marL="342900" lvl="0" indent="-342900">
                        <a:buClr>
                          <a:srgbClr val="000000"/>
                        </a:buClr>
                        <a:buAutoNum type="arabicParenR"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Обеспечение некачественным сырьем</a:t>
                      </a:r>
                    </a:p>
                    <a:p>
                      <a:pPr marL="228600" lvl="0" indent="-228600">
                        <a:buAutoNum type="arabicParenR"/>
                      </a:pPr>
                      <a:endParaRPr lang="ru-RU" sz="1200" b="0" i="0" u="none" strike="noStrike" noProof="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>
                        <a:buAutoNum type="arabicParenR"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Продукт не пользуется спросом</a:t>
                      </a:r>
                    </a:p>
                    <a:p>
                      <a:pPr marL="342900" lvl="0" indent="-342900">
                        <a:buClr>
                          <a:srgbClr val="000000"/>
                        </a:buClr>
                        <a:buAutoNum type="arabicParenR"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ЧС техногенного, природного или экологического характера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  <a:p>
                      <a:pPr marL="228600" lvl="0" indent="-228600">
                        <a:buAutoNum type="arabicParenR"/>
                      </a:pPr>
                      <a:endParaRPr lang="ru-RU" sz="1200" b="0" i="0" u="none" strike="noStrike" noProof="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50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12121" y="231049"/>
            <a:ext cx="2743200" cy="3987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sz="2000" dirty="0">
                <a:cs typeface="Calibri" panose="020F0502020204030204"/>
              </a:rPr>
              <a:t>Балльные оценки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-857250" y="2737076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ru-RU" dirty="0">
                <a:cs typeface="Calibri" panose="020F0502020204030204"/>
              </a:rPr>
              <a:t>Вероятность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812166" y="6240235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ru-RU" dirty="0">
                <a:cs typeface="Calibri" panose="020F0502020204030204"/>
              </a:rPr>
              <a:t>Влияние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 показателя выполненного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1845" y="1390262"/>
            <a:ext cx="5728995" cy="5374432"/>
          </a:xfrm>
        </p:spPr>
        <p:txBody>
          <a:bodyPr>
            <a:normAutofit/>
          </a:bodyPr>
          <a:lstStyle/>
          <a:p>
            <a:r>
              <a:rPr lang="ru-RU" dirty="0" smtClean="0"/>
              <a:t>Социально </a:t>
            </a:r>
            <a:r>
              <a:rPr lang="ru-RU" dirty="0"/>
              <a:t>– экономические результаты: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в ходе реализации проекта появились рабочие места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Экологические </a:t>
            </a:r>
            <a:r>
              <a:rPr lang="ru-RU" dirty="0"/>
              <a:t>результаты: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уменьшилось пагубное влияние на атмосферу </a:t>
            </a:r>
            <a:r>
              <a:rPr lang="ru-RU" dirty="0" smtClean="0"/>
              <a:t>планеты</a:t>
            </a:r>
          </a:p>
          <a:p>
            <a:r>
              <a:rPr lang="ru-RU" dirty="0" smtClean="0"/>
              <a:t>Экономические </a:t>
            </a:r>
            <a:r>
              <a:rPr lang="ru-RU" dirty="0"/>
              <a:t>результаты 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получение прибыли за разработку проекта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54967"/>
          <a:stretch>
            <a:fillRect/>
          </a:stretch>
        </p:blipFill>
        <p:spPr>
          <a:xfrm>
            <a:off x="9006302" y="4367504"/>
            <a:ext cx="2903522" cy="19595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07" t="-2184" r="-207" b="290"/>
          <a:stretch>
            <a:fillRect/>
          </a:stretch>
        </p:blipFill>
        <p:spPr>
          <a:xfrm>
            <a:off x="6727372" y="2676331"/>
            <a:ext cx="3264159" cy="22184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1920" y="1390262"/>
            <a:ext cx="3118412" cy="233880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1060"/>
          </a:xfrm>
        </p:spPr>
        <p:txBody>
          <a:bodyPr/>
          <a:lstStyle/>
          <a:p>
            <a:r>
              <a:rPr lang="ru-RU" altLang="en-US"/>
              <a:t>Период окупаемости и норма прибыли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655"/>
          </a:xfrm>
        </p:spPr>
        <p:txBody>
          <a:bodyPr/>
          <a:lstStyle/>
          <a:p>
            <a:pPr marL="0" indent="0">
              <a:buNone/>
            </a:pPr>
            <a:r>
              <a:rPr lang="ru-RU" altLang="en-US" sz="2000" dirty="0" smtClean="0"/>
              <a:t>1 </a:t>
            </a:r>
            <a:r>
              <a:rPr lang="ru-RU" altLang="en-US" sz="2000" dirty="0"/>
              <a:t>кг пластика для 3д принтеров стоит </a:t>
            </a:r>
            <a:r>
              <a:rPr lang="ru-RU" altLang="en-US" sz="2000" dirty="0" smtClean="0"/>
              <a:t>в магазине 1500 </a:t>
            </a:r>
            <a:r>
              <a:rPr lang="ru-RU" altLang="en-US" sz="2000" dirty="0"/>
              <a:t>рублей</a:t>
            </a:r>
            <a:r>
              <a:rPr lang="ru-RU" altLang="en-US" sz="2000" dirty="0" smtClean="0"/>
              <a:t>.</a:t>
            </a:r>
          </a:p>
          <a:p>
            <a:pPr marL="0" indent="0">
              <a:buNone/>
            </a:pPr>
            <a:r>
              <a:rPr lang="ru-RU" altLang="en-US" sz="2000" dirty="0" smtClean="0"/>
              <a:t>Наши затраты на 1 тонну пластика с учётом сметы: 5650000 рублей</a:t>
            </a:r>
            <a:endParaRPr lang="ru-RU" altLang="en-US" sz="2000" dirty="0"/>
          </a:p>
          <a:p>
            <a:pPr marL="0" indent="0">
              <a:buNone/>
            </a:pPr>
            <a:r>
              <a:rPr lang="ru-RU" altLang="en-US" sz="2000" dirty="0" smtClean="0"/>
              <a:t>В месяц мы будем продавать 83 кг пластика.</a:t>
            </a:r>
          </a:p>
          <a:p>
            <a:pPr marL="0" indent="0">
              <a:buNone/>
            </a:pPr>
            <a:r>
              <a:rPr lang="ru-RU" altLang="en-US" sz="2000" dirty="0" smtClean="0"/>
              <a:t>Стоимость 1 кг пластика для продажи равняется 1500 рублей</a:t>
            </a:r>
          </a:p>
          <a:p>
            <a:pPr marL="0" indent="0">
              <a:buNone/>
            </a:pPr>
            <a:r>
              <a:rPr lang="ru-RU" altLang="en-US" sz="2000" dirty="0" smtClean="0"/>
              <a:t>В месяц доход  продаж равняется 124 500 рублей</a:t>
            </a:r>
          </a:p>
          <a:p>
            <a:pPr marL="0" indent="0">
              <a:buNone/>
            </a:pPr>
            <a:r>
              <a:rPr lang="ru-RU" altLang="en-US" sz="2000" dirty="0" smtClean="0"/>
              <a:t>В год – 1494000 рублей</a:t>
            </a:r>
            <a:endParaRPr lang="ru-RU" altLang="en-US" sz="2000" dirty="0"/>
          </a:p>
          <a:p>
            <a:pPr marL="0" indent="0">
              <a:buNone/>
            </a:pPr>
            <a:r>
              <a:rPr lang="ru-RU" altLang="en-US" sz="2000" dirty="0"/>
              <a:t>Простая норма прибыли ROI = </a:t>
            </a:r>
            <a:r>
              <a:rPr lang="ru-RU" altLang="en-US" sz="2000" dirty="0" smtClean="0"/>
              <a:t>1494000/5560000= 26,8%.</a:t>
            </a:r>
            <a:endParaRPr lang="ru-RU" altLang="en-US" sz="2000" dirty="0"/>
          </a:p>
          <a:p>
            <a:pPr marL="0" indent="0">
              <a:buNone/>
            </a:pPr>
            <a:r>
              <a:rPr lang="ru-RU" altLang="en-US" sz="2000" dirty="0"/>
              <a:t>Период окупаемости PP </a:t>
            </a:r>
            <a:r>
              <a:rPr lang="ru-RU" altLang="en-US" sz="2000" dirty="0" smtClean="0"/>
              <a:t>=5560000</a:t>
            </a:r>
            <a:r>
              <a:rPr lang="en-US" altLang="en-US" sz="2000" dirty="0" smtClean="0"/>
              <a:t>/</a:t>
            </a:r>
            <a:r>
              <a:rPr lang="ru-RU" altLang="en-US" sz="2000" dirty="0"/>
              <a:t> 1494000 </a:t>
            </a:r>
            <a:r>
              <a:rPr lang="ru-RU" altLang="en-US" sz="2000" dirty="0" smtClean="0"/>
              <a:t>= 3, 7года</a:t>
            </a:r>
            <a:endParaRPr lang="ru-RU" altLang="en-US" sz="2000" dirty="0"/>
          </a:p>
          <a:p>
            <a:pPr marL="0" indent="0">
              <a:buNone/>
            </a:pPr>
            <a:r>
              <a:rPr lang="ru-RU" altLang="en-US" sz="2000" dirty="0" smtClean="0"/>
              <a:t>Видим, что проект приносит прибыль в достаточном объеме, можно окупить за 3,7 лет</a:t>
            </a:r>
            <a:endParaRPr lang="ru-RU" alt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Перспективы проекта: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50126"/>
            <a:ext cx="10515600" cy="4626837"/>
          </a:xfrm>
        </p:spPr>
        <p:txBody>
          <a:bodyPr/>
          <a:lstStyle/>
          <a:p>
            <a:r>
              <a:rPr lang="ru-RU" dirty="0" smtClean="0"/>
              <a:t>Расширение рынка продукции из рисовой шелухи</a:t>
            </a:r>
          </a:p>
          <a:p>
            <a:r>
              <a:rPr lang="ru-RU" dirty="0" smtClean="0"/>
              <a:t>Производство экологически чистого пластика</a:t>
            </a:r>
          </a:p>
          <a:p>
            <a:r>
              <a:rPr lang="ru-RU" dirty="0" smtClean="0"/>
              <a:t>Улучшение производства продукции (</a:t>
            </a:r>
            <a:r>
              <a:rPr lang="en-US" dirty="0" smtClean="0"/>
              <a:t>PLA-</a:t>
            </a:r>
            <a:r>
              <a:rPr lang="ru-RU" dirty="0" smtClean="0"/>
              <a:t>пластика) из вторсырья (рисовой шелухи)</a:t>
            </a:r>
          </a:p>
        </p:txBody>
      </p:sp>
    </p:spTree>
    <p:extLst>
      <p:ext uri="{BB962C8B-B14F-4D97-AF65-F5344CB8AC3E}">
        <p14:creationId xmlns:p14="http://schemas.microsoft.com/office/powerpoint/2010/main" val="34077942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1669</Words>
  <Application>Microsoft Office PowerPoint</Application>
  <PresentationFormat>Широкоэкранный</PresentationFormat>
  <Paragraphs>181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Тема Office</vt:lpstr>
      <vt:lpstr>Переработка рисовой шелухи</vt:lpstr>
      <vt:lpstr>Наша Команда</vt:lpstr>
      <vt:lpstr>Проблема</vt:lpstr>
      <vt:lpstr>Цель проекта:</vt:lpstr>
      <vt:lpstr>Презентация PowerPoint</vt:lpstr>
      <vt:lpstr>Задачи:</vt:lpstr>
      <vt:lpstr>Мероприятия: </vt:lpstr>
      <vt:lpstr>Смета затрат на проект: </vt:lpstr>
      <vt:lpstr>Источники финансирования</vt:lpstr>
      <vt:lpstr>Презентация PowerPoint</vt:lpstr>
      <vt:lpstr>Бизнес модель проекта</vt:lpstr>
      <vt:lpstr>Конкуренты</vt:lpstr>
      <vt:lpstr>Презентация PowerPoint</vt:lpstr>
      <vt:lpstr>Презентация PowerPoint</vt:lpstr>
      <vt:lpstr>Клиенты</vt:lpstr>
      <vt:lpstr>Реестр рисков</vt:lpstr>
      <vt:lpstr>Презентация PowerPoint</vt:lpstr>
      <vt:lpstr>Презентация PowerPoint</vt:lpstr>
      <vt:lpstr>3 показателя выполненного проекта</vt:lpstr>
      <vt:lpstr>Период окупаемости и норма прибыли</vt:lpstr>
      <vt:lpstr>Перспективы проекта: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Переработка рисовой шелухи</dc:title>
  <dc:creator>Елизавета</dc:creator>
  <cp:lastModifiedBy>79824840171</cp:lastModifiedBy>
  <cp:revision>25</cp:revision>
  <dcterms:created xsi:type="dcterms:W3CDTF">2023-10-25T13:11:00Z</dcterms:created>
  <dcterms:modified xsi:type="dcterms:W3CDTF">2023-12-14T10:11:08Z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77C0FCD4F89F4B218AD7BA6EB37C9B96_13</vt:lpwstr>
  </property>
  <property fmtid="{D5CDD505-2E9C-101B-9397-08002B2CF9AE}" pid="3" name="KSOProductBuildVer">
    <vt:lpwstr>1049-12.2.0.13359</vt:lpwstr>
  </property>
</Properties>
</file>