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8" r:id="rId6"/>
    <p:sldId id="291" r:id="rId7"/>
    <p:sldId id="299" r:id="rId8"/>
    <p:sldId id="292" r:id="rId9"/>
    <p:sldId id="293" r:id="rId10"/>
    <p:sldId id="294" r:id="rId11"/>
    <p:sldId id="295" r:id="rId12"/>
    <p:sldId id="296" r:id="rId13"/>
    <p:sldId id="282" r:id="rId14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113" d="100"/>
          <a:sy n="113" d="100"/>
        </p:scale>
        <p:origin x="726" y="108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Разработка проекта использования конвертерного газа на комбинате ПАО «Северсталь»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Мы делаем проект использования конвертерного газа для ПАО «Северсталь», чтобы они могли экономить 50 МВт покупной электроэнергии!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>
            <a:noAutofit/>
          </a:bodyPr>
          <a:lstStyle/>
          <a:p>
            <a:r>
              <a:rPr lang="ru-RU" sz="1800" dirty="0"/>
              <a:t>На ПАО «Северсталь» с конвертерным газом, сжигаемым в свечах, ежегодно теряется приблизительно 150 тыс. тонн условного топлива, что эквивалентно 450 млн. </a:t>
            </a:r>
            <a:r>
              <a:rPr lang="ru-RU" sz="1800" dirty="0" err="1"/>
              <a:t>кВт</a:t>
            </a:r>
            <a:r>
              <a:rPr lang="ru-RU" sz="1800" dirty="0" err="1">
                <a:sym typeface="Symbol" panose="05050102010706020507" pitchFamily="18" charset="2"/>
              </a:rPr>
              <a:t>ч</a:t>
            </a:r>
            <a:r>
              <a:rPr lang="ru-RU" sz="1800" dirty="0">
                <a:sym typeface="Symbol" panose="05050102010706020507" pitchFamily="18" charset="2"/>
              </a:rPr>
              <a:t> электроэнергии, вырабатываемой на современной паротурбинной электростанции</a:t>
            </a:r>
            <a:endParaRPr lang="ru-RU" sz="1800" dirty="0"/>
          </a:p>
          <a:p>
            <a:endParaRPr lang="ru-RU" sz="1800" dirty="0"/>
          </a:p>
          <a:p>
            <a:r>
              <a:rPr lang="ru-RU" sz="1800" dirty="0"/>
              <a:t>В то же время, ПАО «Северсталь» закупает извне примерно 100 МВт электроэнергии, или 880 млн. </a:t>
            </a:r>
            <a:r>
              <a:rPr lang="ru-RU" sz="1800" dirty="0" err="1"/>
              <a:t>кВт</a:t>
            </a:r>
            <a:r>
              <a:rPr lang="ru-RU" sz="1800" dirty="0" err="1">
                <a:sym typeface="Symbol" panose="05050102010706020507" pitchFamily="18" charset="2"/>
              </a:rPr>
              <a:t>ч</a:t>
            </a:r>
            <a:r>
              <a:rPr lang="ru-RU" sz="1800" dirty="0">
                <a:sym typeface="Symbol" panose="05050102010706020507" pitchFamily="18" charset="2"/>
              </a:rPr>
              <a:t> в год по цене 3,1 руб./</a:t>
            </a:r>
            <a:r>
              <a:rPr lang="ru-RU" sz="1800" dirty="0" err="1"/>
              <a:t>кВт</a:t>
            </a:r>
            <a:r>
              <a:rPr lang="ru-RU" sz="1800" dirty="0" err="1">
                <a:sym typeface="Symbol" panose="05050102010706020507" pitchFamily="18" charset="2"/>
              </a:rPr>
              <a:t>ч</a:t>
            </a:r>
            <a:r>
              <a:rPr lang="ru-RU" sz="1800" dirty="0">
                <a:sym typeface="Symbol" panose="05050102010706020507" pitchFamily="18" charset="2"/>
              </a:rPr>
              <a:t>, на что тратится 2,7 млрд. руб. в год </a:t>
            </a:r>
            <a:endParaRPr lang="ru-RU" sz="1800" dirty="0"/>
          </a:p>
          <a:p>
            <a:endParaRPr lang="ru-RU" sz="1800" dirty="0"/>
          </a:p>
          <a:p>
            <a:r>
              <a:rPr lang="ru-RU" sz="1800" dirty="0"/>
              <a:t>О данной проблеме мы узнали из общения со специалистами Управления главного энергетика ПАО «Северсталь» – </a:t>
            </a:r>
            <a:r>
              <a:rPr lang="ru-RU" sz="1800" dirty="0" err="1"/>
              <a:t>Бахваловым</a:t>
            </a:r>
            <a:r>
              <a:rPr lang="ru-RU" sz="1800" dirty="0"/>
              <a:t> М.А. и </a:t>
            </a:r>
            <a:r>
              <a:rPr lang="ru-RU" sz="1800" dirty="0" err="1"/>
              <a:t>Разинковым</a:t>
            </a:r>
            <a:r>
              <a:rPr lang="ru-RU" sz="1800" dirty="0"/>
              <a:t> А.А., а также из научно-технической литературы по данной теме</a:t>
            </a:r>
          </a:p>
          <a:p>
            <a:endParaRPr lang="ru-RU" sz="1800" dirty="0"/>
          </a:p>
          <a:p>
            <a:r>
              <a:rPr lang="ru-RU" sz="1800" dirty="0"/>
              <a:t>Данная проблема является весьма актуальной для ПАО «Северсталь», т.к. ее решение позволит снизить затраты на закупку электроэнергии примерно на 1,4 млрд. руб. в год, что уменьшит себестоимость конечной продукции и повысит конкурентноспособность предприятия </a:t>
            </a:r>
          </a:p>
          <a:p>
            <a:endParaRPr lang="ru-RU" sz="1800" dirty="0"/>
          </a:p>
          <a:p>
            <a:r>
              <a:rPr lang="ru-RU" sz="1800" dirty="0"/>
              <a:t>Существующий вариант решения данной проблемы – применение газгольдеров – является дорогостоящим, и имеет длительный срок окупаемости (более 10 лет)</a:t>
            </a:r>
          </a:p>
          <a:p>
            <a:endParaRPr lang="ru-RU" sz="1800" dirty="0"/>
          </a:p>
          <a:p>
            <a:endParaRPr lang="ru-RU" sz="1800" dirty="0"/>
          </a:p>
          <a:p>
            <a:r>
              <a:rPr lang="ru-RU" sz="1800" dirty="0"/>
              <a:t> 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Мы предлагаем аккумулировать теплоту сгорания конвертерного газа в регенеративных теплообменниках типа кауперов доменных печей</a:t>
            </a:r>
          </a:p>
          <a:p>
            <a:endParaRPr lang="ru-RU" dirty="0"/>
          </a:p>
          <a:p>
            <a:r>
              <a:rPr lang="ru-RU" dirty="0"/>
              <a:t>В нашей технологии конвертерный газ, выходящий конвертеров, после газоочистки сжигается поочередно в двух регенераторах, один из которых разогревается теплотой сжигания конвертерного газа, а другой охлаждается непрерывным потоком воздуха, нагреваемого до температуры 1200 </a:t>
            </a:r>
            <a:r>
              <a:rPr lang="ru-RU" dirty="0">
                <a:sym typeface="Symbol" panose="05050102010706020507" pitchFamily="18" charset="2"/>
              </a:rPr>
              <a:t>С. Нагретый воздух поступает в котел-утилизатор, где за счет его теплоты вырабатывается пар энергетических параметров, который направляется на паровые турбины, генерирующие электроэнергию. </a:t>
            </a:r>
            <a:endParaRPr lang="ru-RU" dirty="0"/>
          </a:p>
          <a:p>
            <a:endParaRPr lang="ru-RU" dirty="0"/>
          </a:p>
          <a:p>
            <a:r>
              <a:rPr lang="ru-RU" dirty="0"/>
              <a:t>Такая технология использования конвертерного газа пока что не применяется на металлургических комбинатах, поэтому ее можно считать является новой.</a:t>
            </a:r>
          </a:p>
          <a:p>
            <a:endParaRPr lang="ru-RU" dirty="0"/>
          </a:p>
          <a:p>
            <a:r>
              <a:rPr lang="ru-RU" dirty="0"/>
              <a:t>Наше решение является лучше, чем использование газгольдеров, т.к. окупается гораздо быстрее (примерно за 2-3 года). </a:t>
            </a:r>
          </a:p>
          <a:p>
            <a:endParaRPr lang="ru-RU" dirty="0"/>
          </a:p>
          <a:p>
            <a:r>
              <a:rPr lang="ru-RU" dirty="0"/>
              <a:t>Экономический эффект от реализации данного проекта составит 1,4 млрд. руб. в год</a:t>
            </a:r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Схема использования конвертерного газа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07494" y="5831931"/>
            <a:ext cx="10971372" cy="953588"/>
          </a:xfrm>
        </p:spPr>
        <p:txBody>
          <a:bodyPr>
            <a:normAutofit/>
          </a:bodyPr>
          <a:lstStyle/>
          <a:p>
            <a:pPr algn="ctr"/>
            <a:endParaRPr lang="ru-RU" dirty="0"/>
          </a:p>
          <a:p>
            <a:pPr algn="ctr"/>
            <a:r>
              <a:rPr lang="ru-RU" dirty="0"/>
              <a:t>КУ – котел-утилизатор; КТ – конденсационная турбина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44" y="945359"/>
            <a:ext cx="10082922" cy="536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47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Нашим клиентом являются крупные металлургические комбинаты (ЧМК, НЛМК, ММК), где имеются конвертерное производство стали</a:t>
            </a:r>
          </a:p>
          <a:p>
            <a:endParaRPr lang="ru-RU" dirty="0"/>
          </a:p>
          <a:p>
            <a:r>
              <a:rPr lang="ru-RU" dirty="0"/>
              <a:t>Проблемой является снижение себестоимости конечной продукции (стального проката) и повышение конкурентоспособности предприятия</a:t>
            </a:r>
          </a:p>
          <a:p>
            <a:endParaRPr lang="ru-RU" dirty="0"/>
          </a:p>
          <a:p>
            <a:r>
              <a:rPr lang="ru-RU" dirty="0"/>
              <a:t>Мы проводили интервью со специалистами УГЭ ПАО «Северсталь» - ведущим экспертом в области малой энергетики и ВИЭ Бахваловым Максимом Андреевичем, и старшим менеджером центра развития бизнес системы «Северстали» </a:t>
            </a:r>
            <a:r>
              <a:rPr lang="ru-RU" dirty="0" err="1"/>
              <a:t>Разинковым</a:t>
            </a:r>
            <a:r>
              <a:rPr lang="ru-RU" dirty="0"/>
              <a:t> Антоном Александровичем</a:t>
            </a:r>
          </a:p>
          <a:p>
            <a:endParaRPr lang="ru-RU" dirty="0"/>
          </a:p>
          <a:p>
            <a:r>
              <a:rPr lang="ru-RU" dirty="0"/>
              <a:t>Они рассказали нам проблема является весьма актуальной для ПАО «Северсталь», т.к. ее решение позволит снизить затраты на закупку электроэнергии, так же они поделились информацией о том, что подобный проект у них был, использование конвертерного газа с </a:t>
            </a:r>
            <a:r>
              <a:rPr lang="ru-RU" dirty="0" err="1"/>
              <a:t>газголдером</a:t>
            </a:r>
            <a:r>
              <a:rPr lang="ru-RU" dirty="0"/>
              <a:t>, но реализовывать его не стали, так как он довольно дорогой.</a:t>
            </a:r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Стоимость реализации проекта составляет примерно 3 млрд. руб.:</a:t>
            </a:r>
          </a:p>
          <a:p>
            <a:pPr marL="342900" indent="-342900">
              <a:buFontTx/>
              <a:buChar char="-"/>
            </a:pPr>
            <a:r>
              <a:rPr lang="ru-RU" dirty="0"/>
              <a:t>1,5 млрд – регенеративные теплообменники</a:t>
            </a:r>
          </a:p>
          <a:p>
            <a:pPr marL="342900" indent="-342900">
              <a:buFontTx/>
              <a:buChar char="-"/>
            </a:pPr>
            <a:r>
              <a:rPr lang="ru-RU" dirty="0"/>
              <a:t>1 млрд – паровая турбина с котлом-утилизатором</a:t>
            </a:r>
          </a:p>
          <a:p>
            <a:pPr marL="342900" indent="-342900">
              <a:buFontTx/>
              <a:buChar char="-"/>
            </a:pPr>
            <a:r>
              <a:rPr lang="ru-RU" dirty="0"/>
              <a:t>0,5 млрд – модернизация газоочистки конвертерного газа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pPr marL="0" indent="0"/>
            <a:r>
              <a:rPr lang="ru-RU" dirty="0"/>
              <a:t>Экономический эффект за счет выработки собственной электроэнергии в количестве 50 МВт составляет примерно 1,4 млрд. руб.</a:t>
            </a:r>
          </a:p>
          <a:p>
            <a:pPr marL="0" indent="0"/>
            <a:endParaRPr lang="ru-RU" dirty="0"/>
          </a:p>
          <a:p>
            <a:pPr marL="0" indent="0"/>
            <a:r>
              <a:rPr lang="ru-RU" dirty="0"/>
              <a:t>Срок окупаемости проекта – 2,2 года</a:t>
            </a:r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Технология может быть востребована на крупных отечественных и зарубежных металлургических предприятиях. В России имеется три таких предприятия (ЧМК, НЛМК, ММК)</a:t>
            </a:r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Главными конкурентами ПАО «Северсталь» являются крупнейшие металлурги Российского рынка – НМЛК,ММК и ЧМК. </a:t>
            </a:r>
          </a:p>
          <a:p>
            <a:r>
              <a:rPr lang="ru-RU" dirty="0"/>
              <a:t>У НМЛК нет собственной добычи концентрата коксующего угля, он закупает его в полном объеме.</a:t>
            </a:r>
          </a:p>
          <a:p>
            <a:r>
              <a:rPr lang="ru-RU" dirty="0"/>
              <a:t>У ММК очень низкий уровень обеспечения собственным сырьем.</a:t>
            </a:r>
          </a:p>
          <a:p>
            <a:r>
              <a:rPr lang="ru-RU" dirty="0"/>
              <a:t>ПАО «Северсталь» обладает лучшей интеграцией и обеспеченностью ресурсами.</a:t>
            </a:r>
          </a:p>
        </p:txBody>
      </p:sp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данном проекте мы рассчитали стоимость реализации проекта. Затраты на регенеративные теплообменники, паровую турбину с котлом-утилизатором, а также стоимость на модернизацию газоочистки конвертерного газа.</a:t>
            </a:r>
          </a:p>
          <a:p>
            <a:r>
              <a:rPr lang="ru-RU" dirty="0"/>
              <a:t>Проанализировали затраты ПАО «Северсталь» на электроэнергию на данный момент и с учетом нашего проекта.</a:t>
            </a:r>
          </a:p>
          <a:p>
            <a:r>
              <a:rPr lang="ru-RU" dirty="0"/>
              <a:t>Изучили ранее предложенные варианты решения проблемы, и их неспособность к реализации.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Ментор и трекер команды Лукин </a:t>
            </a:r>
            <a:r>
              <a:rPr lang="ru-RU"/>
              <a:t>Сергей Владимирович</a:t>
            </a:r>
            <a:endParaRPr lang="ru-RU" dirty="0"/>
          </a:p>
          <a:p>
            <a:r>
              <a:rPr lang="ru-RU" dirty="0"/>
              <a:t>Должность: заведующий кафедрой, профессор</a:t>
            </a:r>
          </a:p>
          <a:p>
            <a:r>
              <a:rPr lang="ru-RU" dirty="0"/>
              <a:t>Ученая степень: доктор технических наук</a:t>
            </a:r>
          </a:p>
          <a:p>
            <a:r>
              <a:rPr lang="ru-RU" dirty="0"/>
              <a:t>Ученое звание: профессор</a:t>
            </a:r>
          </a:p>
          <a:p>
            <a:endParaRPr lang="ru-RU" dirty="0"/>
          </a:p>
          <a:p>
            <a:r>
              <a:rPr lang="ru-RU" dirty="0"/>
              <a:t>Демидова Софья Александровна – лидер и участник команды. </a:t>
            </a:r>
          </a:p>
          <a:p>
            <a:r>
              <a:rPr lang="ru-RU" dirty="0"/>
              <a:t>Иванов Максим Дмитриевич – участник команды.</a:t>
            </a:r>
          </a:p>
          <a:p>
            <a:r>
              <a:rPr lang="ru-RU" dirty="0" err="1"/>
              <a:t>Рахмонкулов</a:t>
            </a:r>
            <a:r>
              <a:rPr lang="ru-RU" dirty="0"/>
              <a:t> </a:t>
            </a:r>
            <a:r>
              <a:rPr lang="ru-RU" dirty="0" err="1"/>
              <a:t>Шамшод</a:t>
            </a:r>
            <a:r>
              <a:rPr lang="ru-RU" dirty="0"/>
              <a:t> </a:t>
            </a:r>
            <a:r>
              <a:rPr lang="ru-RU" dirty="0" err="1"/>
              <a:t>Чаъмабойович</a:t>
            </a:r>
            <a:r>
              <a:rPr lang="ru-RU" dirty="0"/>
              <a:t> – участник команды.</a:t>
            </a:r>
          </a:p>
          <a:p>
            <a:r>
              <a:rPr lang="ru-RU" dirty="0"/>
              <a:t>Участники являются студентами Череповецкого государственного университета магистрами второго курса на кафедре «теплотехника и теплоэнергетика».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2875</TotalTime>
  <Words>762</Words>
  <Application>Microsoft Office PowerPoint</Application>
  <PresentationFormat>Произвольный</PresentationFormat>
  <Paragraphs>76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Презентация</vt:lpstr>
      <vt:lpstr>Разработка проекта использования конвертерного газа на комбинате ПАО «Северсталь»</vt:lpstr>
      <vt:lpstr>Актуальность проекта и проблема клиента</vt:lpstr>
      <vt:lpstr>Решение</vt:lpstr>
      <vt:lpstr>Схема использования конвертерного газа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Соня</cp:lastModifiedBy>
  <cp:revision>304</cp:revision>
  <dcterms:created xsi:type="dcterms:W3CDTF">2022-04-04T12:37:27Z</dcterms:created>
  <dcterms:modified xsi:type="dcterms:W3CDTF">2023-11-16T13:32:44Z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