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81" r:id="rId2"/>
    <p:sldId id="288" r:id="rId3"/>
    <p:sldId id="289" r:id="rId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69" d="100"/>
          <a:sy n="69" d="100"/>
        </p:scale>
        <p:origin x="642" y="60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08D5D492-ED22-A620-46A6-BDDE96549EBD}"/>
              </a:ext>
            </a:extLst>
          </p:cNvPr>
          <p:cNvSpPr txBox="1"/>
          <p:nvPr/>
        </p:nvSpPr>
        <p:spPr>
          <a:xfrm>
            <a:off x="839881" y="605721"/>
            <a:ext cx="8240209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>
                <a:latin typeface="Franklin Gothic Medium Cond" panose="020B0606030402020204" pitchFamily="34" charset="0"/>
              </a:rPr>
              <a:t>Рециклинг отходов растениеводства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Вуз: </a:t>
            </a:r>
            <a:r>
              <a:rPr lang="ru-RU" sz="2000" dirty="0">
                <a:solidFill>
                  <a:srgbClr val="1B1B1B"/>
                </a:solidFill>
                <a:latin typeface="Gilroy-Light"/>
              </a:rPr>
              <a:t>Федеральное государственное бюджетное образовательное учреждение высшего образования «Кузбасская государственная сельскохозяйственная академия»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FA56A90-4D7F-5DC6-D62C-264F35C5A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324" y="4754630"/>
            <a:ext cx="2405844" cy="1603896"/>
          </a:xfrm>
          <a:prstGeom prst="rect">
            <a:avLst/>
          </a:prstGeom>
          <a:ln>
            <a:noFill/>
          </a:ln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9612DC9-0EC3-4F5F-8CF3-CBFF31252F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428" y="4754630"/>
            <a:ext cx="1603896" cy="1603896"/>
          </a:xfrm>
          <a:prstGeom prst="rect">
            <a:avLst/>
          </a:prstGeom>
          <a:ln>
            <a:noFill/>
          </a:ln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0825EDF4-482C-9235-5679-DB7E7B237A67}"/>
              </a:ext>
            </a:extLst>
          </p:cNvPr>
          <p:cNvGrpSpPr/>
          <p:nvPr/>
        </p:nvGrpSpPr>
        <p:grpSpPr>
          <a:xfrm rot="10800000">
            <a:off x="7730248" y="6358525"/>
            <a:ext cx="4036919" cy="82296"/>
            <a:chOff x="0" y="692501"/>
            <a:chExt cx="2624903" cy="97077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54A99536-A3B4-5975-EEAF-E69943A233B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7221F536-D452-1E87-1AB2-95447EB23A2F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CB607EBE-F2D9-1A49-2890-CB46010CD428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A6D7A9C1-2C72-8D77-DC32-53F92383DE07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394A8C5F-7002-CCA8-277D-6E185931747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9612DC9-0EC3-4F5F-8CF3-CBFF31252F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443" y="5211438"/>
            <a:ext cx="1172665" cy="1172665"/>
          </a:xfrm>
          <a:prstGeom prst="rect">
            <a:avLst/>
          </a:prstGeom>
          <a:ln>
            <a:noFill/>
          </a:ln>
        </p:spPr>
      </p:pic>
      <p:sp>
        <p:nvSpPr>
          <p:cNvPr id="2" name="Текст 2">
            <a:extLst>
              <a:ext uri="{FF2B5EF4-FFF2-40B4-BE49-F238E27FC236}">
                <a16:creationId xmlns:a16="http://schemas.microsoft.com/office/drawing/2014/main" id="{649E57BB-0EAE-E5F7-E660-4A60015679B1}"/>
              </a:ext>
            </a:extLst>
          </p:cNvPr>
          <p:cNvSpPr txBox="1"/>
          <p:nvPr/>
        </p:nvSpPr>
        <p:spPr>
          <a:xfrm>
            <a:off x="336583" y="1420954"/>
            <a:ext cx="4989791" cy="5139865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9F00FF"/>
                </a:solidFill>
              </a:rPr>
              <a:t>Какую проблему решаем: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1B1B1B"/>
                </a:solidFill>
                <a:latin typeface="Gilroy-Light"/>
              </a:rPr>
              <a:t>В процессе производства продукции растениеводства у пользователя образуется побочный продукт в виде растительных остатков с примесью полипропиленовых волокон(шпагат). </a:t>
            </a: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rgbClr val="1B1B1B"/>
              </a:solidFill>
              <a:latin typeface="Gilroy-Light"/>
            </a:endParaRP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1B1B1B"/>
                </a:solidFill>
                <a:latin typeface="Gilroy-Light"/>
              </a:rPr>
              <a:t>Пользователь хочет утилизировать образовавшиеся отходы минимальными ресурсами, но не может, потому что отсутствуют производственные возможности конечной утилизации. </a:t>
            </a: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rgbClr val="1B1B1B"/>
              </a:solidFill>
              <a:latin typeface="Gilroy-Light"/>
            </a:endParaRP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1B1B1B"/>
                </a:solidFill>
                <a:latin typeface="Gilroy-Light"/>
              </a:rPr>
              <a:t>Существующие решение по размещению </a:t>
            </a:r>
            <a:r>
              <a:rPr lang="ru-RU" dirty="0"/>
              <a:t>данных отходов на полигоне обладают 	следующими недостатками: </a:t>
            </a:r>
          </a:p>
          <a:p>
            <a:pPr marL="342900" lvl="8" indent="-342900" algn="just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Отдаленность от места образования отходов;</a:t>
            </a:r>
          </a:p>
          <a:p>
            <a:pPr marL="342900" lvl="8" indent="-342900" algn="just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Отходы не идут во вторичное использование;</a:t>
            </a:r>
          </a:p>
          <a:p>
            <a:pPr marL="342900" lvl="8" indent="-342900" algn="just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Данные недостатки не позволяют преодолеть эти барьеры.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39980E-4847-44DD-4472-D67E462BC027}"/>
              </a:ext>
            </a:extLst>
          </p:cNvPr>
          <p:cNvSpPr txBox="1"/>
          <p:nvPr/>
        </p:nvSpPr>
        <p:spPr>
          <a:xfrm>
            <a:off x="5870448" y="1420954"/>
            <a:ext cx="5614416" cy="3600982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9F00FF"/>
                </a:solidFill>
              </a:rPr>
              <a:t>Какое решение предлагаем:</a:t>
            </a: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Для производителей продукции растениеводства наше решение по рециклингу отходов растениеводства, а именно  -производственная линия по переработке и  конечной утилизации будет выполнять главную функцию: сбор и конечную утилизацию,  в отличии от варианта размещения данных отходов на полигонах.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Основное преимущество нашего проекта основано на бережливом природопользовании и экономике замкнутого цикла, направленное на вовлечение отходов растениеводства в производство в виде вторичного продукта в форме: удобрений, торфа и иной продукции переработки.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78BAAF3-4BE5-8E5F-4B66-01D20F76FFAB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 и ее 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66E0FD3-8578-9083-BE79-4E36CFB304C8}"/>
              </a:ext>
            </a:extLst>
          </p:cNvPr>
          <p:cNvGrpSpPr/>
          <p:nvPr/>
        </p:nvGrpSpPr>
        <p:grpSpPr>
          <a:xfrm rot="10800000">
            <a:off x="7730248" y="6358525"/>
            <a:ext cx="4036919" cy="82296"/>
            <a:chOff x="0" y="692501"/>
            <a:chExt cx="2624903" cy="97077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F23C5B55-C0AC-0CB6-D1B5-6DF481EFFF1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9FD97CC-F263-6733-CE4D-52CD9770D364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598008C-B8F9-78E4-42F1-62B84184E4B9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5E5CB291-57DC-896B-C8E5-DA434DFDD3E7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246F4722-BFCB-0833-11A7-C1952BDC7DD1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062B0ED8-052A-46F0-A0D8-C20CB47FA2DA}"/>
              </a:ext>
            </a:extLst>
          </p:cNvPr>
          <p:cNvSpPr txBox="1"/>
          <p:nvPr/>
        </p:nvSpPr>
        <p:spPr>
          <a:xfrm>
            <a:off x="6310330" y="5996610"/>
            <a:ext cx="598573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Franklin Gothic Medium Cond" panose="020B0606030402020204" pitchFamily="34" charset="0"/>
              </a:rPr>
              <a:t>Рециклинг отходов растениеводства</a:t>
            </a:r>
          </a:p>
        </p:txBody>
      </p:sp>
    </p:spTree>
    <p:extLst>
      <p:ext uri="{BB962C8B-B14F-4D97-AF65-F5344CB8AC3E}">
        <p14:creationId xmlns:p14="http://schemas.microsoft.com/office/powerpoint/2010/main" val="68072984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9612DC9-0EC3-4F5F-8CF3-CBFF31252F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443" y="5211438"/>
            <a:ext cx="1172665" cy="1172665"/>
          </a:xfrm>
          <a:prstGeom prst="rect">
            <a:avLst/>
          </a:prstGeom>
          <a:ln>
            <a:noFill/>
          </a:ln>
        </p:spPr>
      </p:pic>
      <p:sp>
        <p:nvSpPr>
          <p:cNvPr id="2" name="Текст 2">
            <a:extLst>
              <a:ext uri="{FF2B5EF4-FFF2-40B4-BE49-F238E27FC236}">
                <a16:creationId xmlns:a16="http://schemas.microsoft.com/office/drawing/2014/main" id="{649E57BB-0EAE-E5F7-E660-4A60015679B1}"/>
              </a:ext>
            </a:extLst>
          </p:cNvPr>
          <p:cNvSpPr txBox="1"/>
          <p:nvPr/>
        </p:nvSpPr>
        <p:spPr>
          <a:xfrm>
            <a:off x="336583" y="1420954"/>
            <a:ext cx="4989791" cy="1446546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9F00FF"/>
                </a:solidFill>
              </a:rPr>
              <a:t>Цель: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latin typeface="Gilroy-Light"/>
                <a:ea typeface="PT Sans"/>
                <a:cs typeface="PT Sans"/>
                <a:sym typeface="PT Sans"/>
              </a:rPr>
              <a:t>Создание проекта технологического комплекса по переработке и утилизации отходов продукции растениеводства. </a:t>
            </a:r>
            <a:endParaRPr lang="ru-RU" dirty="0">
              <a:solidFill>
                <a:srgbClr val="1B1B1B"/>
              </a:solidFill>
              <a:latin typeface="Gilroy-Light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39980E-4847-44DD-4472-D67E462BC027}"/>
              </a:ext>
            </a:extLst>
          </p:cNvPr>
          <p:cNvSpPr txBox="1"/>
          <p:nvPr/>
        </p:nvSpPr>
        <p:spPr>
          <a:xfrm>
            <a:off x="5870448" y="1420954"/>
            <a:ext cx="5660136" cy="3908758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9F00FF"/>
                </a:solidFill>
              </a:rPr>
              <a:t>Команда:</a:t>
            </a: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>
              <a:solidFill>
                <a:srgbClr val="1B1B1B"/>
              </a:solidFill>
              <a:latin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u="sng" dirty="0">
                <a:solidFill>
                  <a:srgbClr val="1B1B1B"/>
                </a:solidFill>
                <a:latin typeface="Gilroy-Light"/>
              </a:rPr>
              <a:t>Виниченко Елена Васильевна </a:t>
            </a:r>
            <a:r>
              <a:rPr lang="ru-RU" sz="1600" dirty="0">
                <a:solidFill>
                  <a:srgbClr val="1B1B1B"/>
                </a:solidFill>
                <a:latin typeface="Gilroy-Light"/>
              </a:rPr>
              <a:t>- капитан.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-Light"/>
              </a:rPr>
              <a:t>Ожидания от акселератора: реализация проекта;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olidFill>
                <a:srgbClr val="1B1B1B"/>
              </a:solidFill>
              <a:latin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u="sng" dirty="0">
                <a:solidFill>
                  <a:srgbClr val="1B1B1B"/>
                </a:solidFill>
                <a:latin typeface="Gilroy-Light"/>
              </a:rPr>
              <a:t>Жуковский Дмитрий Олегович </a:t>
            </a:r>
            <a:r>
              <a:rPr lang="ru-RU" sz="1600" dirty="0">
                <a:solidFill>
                  <a:srgbClr val="1B1B1B"/>
                </a:solidFill>
                <a:latin typeface="Gilroy-Light"/>
              </a:rPr>
              <a:t>– технолог производственной линии.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-Light"/>
              </a:rPr>
              <a:t>Ожидания от акселератора: создание технологической линии для реализации цели проекта;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olidFill>
                <a:srgbClr val="1B1B1B"/>
              </a:solidFill>
              <a:latin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u="sng" dirty="0">
                <a:solidFill>
                  <a:srgbClr val="1B1B1B"/>
                </a:solidFill>
                <a:latin typeface="Gilroy-Light"/>
              </a:rPr>
              <a:t>Трифонова Ольга Евгеньевна </a:t>
            </a:r>
            <a:r>
              <a:rPr lang="ru-RU" sz="1600" dirty="0">
                <a:solidFill>
                  <a:srgbClr val="1B1B1B"/>
                </a:solidFill>
                <a:latin typeface="Gilroy-Light"/>
              </a:rPr>
              <a:t>– технолог конечного продукта.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-Light"/>
              </a:rPr>
              <a:t>Ожидания от акселератора: создание конечного продукта;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olidFill>
                <a:srgbClr val="1B1B1B"/>
              </a:solidFill>
              <a:latin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u="sng" dirty="0">
                <a:solidFill>
                  <a:srgbClr val="1B1B1B"/>
                </a:solidFill>
                <a:latin typeface="Gilroy-Light"/>
              </a:rPr>
              <a:t>Климентьева Анна Игоревна </a:t>
            </a:r>
            <a:r>
              <a:rPr lang="ru-RU" sz="1600" dirty="0">
                <a:solidFill>
                  <a:srgbClr val="1B1B1B"/>
                </a:solidFill>
                <a:latin typeface="Gilroy-Light"/>
              </a:rPr>
              <a:t>– маркетолог.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-Light"/>
              </a:rPr>
              <a:t>Ожидания от акселератора: продажа конечного продукта.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78BAAF3-4BE5-8E5F-4B66-01D20F76FFAB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ЦЕЛЬ И 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66E0FD3-8578-9083-BE79-4E36CFB304C8}"/>
              </a:ext>
            </a:extLst>
          </p:cNvPr>
          <p:cNvGrpSpPr/>
          <p:nvPr/>
        </p:nvGrpSpPr>
        <p:grpSpPr>
          <a:xfrm rot="10800000">
            <a:off x="7730248" y="6358525"/>
            <a:ext cx="4036919" cy="82296"/>
            <a:chOff x="0" y="692501"/>
            <a:chExt cx="2624903" cy="97077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F23C5B55-C0AC-0CB6-D1B5-6DF481EFFF1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9FD97CC-F263-6733-CE4D-52CD9770D364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598008C-B8F9-78E4-42F1-62B84184E4B9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5E5CB291-57DC-896B-C8E5-DA434DFDD3E7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246F4722-BFCB-0833-11A7-C1952BDC7DD1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062B0ED8-052A-46F0-A0D8-C20CB47FA2DA}"/>
              </a:ext>
            </a:extLst>
          </p:cNvPr>
          <p:cNvSpPr txBox="1"/>
          <p:nvPr/>
        </p:nvSpPr>
        <p:spPr>
          <a:xfrm>
            <a:off x="6310330" y="5996610"/>
            <a:ext cx="598573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Franklin Gothic Medium Cond" panose="020B0606030402020204" pitchFamily="34" charset="0"/>
              </a:rPr>
              <a:t>Рециклинг отходов растениеводства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B0BD6E3-3184-F453-18B1-E79B1EB36F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83" y="3333776"/>
            <a:ext cx="5018719" cy="284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45006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3268</TotalTime>
  <Words>273</Words>
  <Application>Microsoft Office PowerPoint</Application>
  <PresentationFormat>Широкоэкранный</PresentationFormat>
  <Paragraphs>42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Franklin Gothic Medium Cond</vt:lpstr>
      <vt:lpstr>Gilroy-Bold</vt:lpstr>
      <vt:lpstr>Gilroy-ExtraBold</vt:lpstr>
      <vt:lpstr>Gilroy-Light</vt:lpstr>
      <vt:lpstr>Helvetica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Ольга Трифонова</cp:lastModifiedBy>
  <cp:revision>42</cp:revision>
  <dcterms:modified xsi:type="dcterms:W3CDTF">2023-09-28T07:56:35Z</dcterms:modified>
</cp:coreProperties>
</file>