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  <p:sldMasterId id="2147483752" r:id="rId9"/>
    <p:sldMasterId id="2147483765" r:id="rId10"/>
    <p:sldMasterId id="2147483778" r:id="rId11"/>
  </p:sld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 bwMode="auto"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 bwMode="auto"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 bwMode="auto"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 bwMode="auto"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7"/>
          <p:cNvSpPr>
            <a:spLocks noGrp="1"/>
          </p:cNvSpPr>
          <p:nvPr>
            <p:ph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subTitle"/>
          </p:nvPr>
        </p:nvSpPr>
        <p:spPr bwMode="auto"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6"/>
          <p:cNvSpPr>
            <a:spLocks noGrp="1"/>
          </p:cNvSpPr>
          <p:nvPr>
            <p:ph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7"/>
          <p:cNvSpPr>
            <a:spLocks noGrp="1"/>
          </p:cNvSpPr>
          <p:nvPr>
            <p:ph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subTitle"/>
          </p:nvPr>
        </p:nvSpPr>
        <p:spPr bwMode="auto"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5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5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6"/>
          <p:cNvSpPr>
            <a:spLocks noGrp="1"/>
          </p:cNvSpPr>
          <p:nvPr>
            <p:ph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7"/>
          <p:cNvSpPr>
            <a:spLocks noGrp="1"/>
          </p:cNvSpPr>
          <p:nvPr>
            <p:ph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subTitle"/>
          </p:nvPr>
        </p:nvSpPr>
        <p:spPr bwMode="auto"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4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5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4"/>
          <p:cNvSpPr>
            <a:spLocks noGrp="1"/>
          </p:cNvSpPr>
          <p:nvPr>
            <p:ph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5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6"/>
          <p:cNvSpPr>
            <a:spLocks noGrp="1"/>
          </p:cNvSpPr>
          <p:nvPr>
            <p:ph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7"/>
          <p:cNvSpPr>
            <a:spLocks noGrp="1"/>
          </p:cNvSpPr>
          <p:nvPr>
            <p:ph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subTitle"/>
          </p:nvPr>
        </p:nvSpPr>
        <p:spPr bwMode="auto"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4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5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4"/>
          <p:cNvSpPr>
            <a:spLocks noGrp="1"/>
          </p:cNvSpPr>
          <p:nvPr>
            <p:ph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5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6"/>
          <p:cNvSpPr>
            <a:spLocks noGrp="1"/>
          </p:cNvSpPr>
          <p:nvPr>
            <p:ph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7"/>
          <p:cNvSpPr>
            <a:spLocks noGrp="1"/>
          </p:cNvSpPr>
          <p:nvPr>
            <p:ph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subTitle"/>
          </p:nvPr>
        </p:nvSpPr>
        <p:spPr bwMode="auto"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4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5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4"/>
          <p:cNvSpPr>
            <a:spLocks noGrp="1"/>
          </p:cNvSpPr>
          <p:nvPr>
            <p:ph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5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6"/>
          <p:cNvSpPr>
            <a:spLocks noGrp="1"/>
          </p:cNvSpPr>
          <p:nvPr>
            <p:ph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7"/>
          <p:cNvSpPr>
            <a:spLocks noGrp="1"/>
          </p:cNvSpPr>
          <p:nvPr>
            <p:ph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subTitle"/>
          </p:nvPr>
        </p:nvSpPr>
        <p:spPr bwMode="auto"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5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4"/>
          <p:cNvSpPr>
            <a:spLocks noGrp="1"/>
          </p:cNvSpPr>
          <p:nvPr>
            <p:ph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5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PlaceHolder 6"/>
          <p:cNvSpPr>
            <a:spLocks noGrp="1"/>
          </p:cNvSpPr>
          <p:nvPr>
            <p:ph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7"/>
          <p:cNvSpPr>
            <a:spLocks noGrp="1"/>
          </p:cNvSpPr>
          <p:nvPr>
            <p:ph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subTitle"/>
          </p:nvPr>
        </p:nvSpPr>
        <p:spPr bwMode="auto"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4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3"/>
          <p:cNvSpPr>
            <a:spLocks noGrp="1"/>
          </p:cNvSpPr>
          <p:nvPr>
            <p:ph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4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5"/>
          <p:cNvSpPr>
            <a:spLocks noGrp="1"/>
          </p:cNvSpPr>
          <p:nvPr>
            <p:ph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PlaceHolder 2"/>
          <p:cNvSpPr>
            <a:spLocks noGrp="1"/>
          </p:cNvSpPr>
          <p:nvPr>
            <p:ph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3" name="PlaceHolder 3"/>
          <p:cNvSpPr>
            <a:spLocks noGrp="1"/>
          </p:cNvSpPr>
          <p:nvPr>
            <p:ph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4"/>
          <p:cNvSpPr>
            <a:spLocks noGrp="1"/>
          </p:cNvSpPr>
          <p:nvPr>
            <p:ph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5"/>
          <p:cNvSpPr>
            <a:spLocks noGrp="1"/>
          </p:cNvSpPr>
          <p:nvPr>
            <p:ph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6"/>
          <p:cNvSpPr>
            <a:spLocks noGrp="1"/>
          </p:cNvSpPr>
          <p:nvPr>
            <p:ph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PlaceHolder 7"/>
          <p:cNvSpPr>
            <a:spLocks noGrp="1"/>
          </p:cNvSpPr>
          <p:nvPr>
            <p:ph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7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50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55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50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55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50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55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50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55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50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55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50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55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50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55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50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55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05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50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55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50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55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1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50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55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18" name="Рисунок 3"/>
          <p:cNvPicPr/>
          <p:nvPr/>
        </p:nvPicPr>
        <p:blipFill>
          <a:blip r:embed="rId2"/>
          <a:stretch/>
        </p:blipFill>
        <p:spPr bwMode="auto">
          <a:xfrm>
            <a:off x="4064040" y="1143000"/>
            <a:ext cx="8127720" cy="4571640"/>
          </a:xfrm>
          <a:prstGeom prst="rect">
            <a:avLst/>
          </a:prstGeom>
          <a:ln w="0">
            <a:noFill/>
          </a:ln>
        </p:spPr>
      </p:pic>
      <p:pic>
        <p:nvPicPr>
          <p:cNvPr id="419" name="Рисунок 1"/>
          <p:cNvPicPr/>
          <p:nvPr/>
        </p:nvPicPr>
        <p:blipFill>
          <a:blip r:embed="rId3">
            <a:alphaModFix amt="70000"/>
          </a:blip>
          <a:stretch/>
        </p:blipFill>
        <p:spPr bwMode="auto">
          <a:xfrm>
            <a:off x="0" y="0"/>
            <a:ext cx="4771800" cy="1066320"/>
          </a:xfrm>
          <a:prstGeom prst="rect">
            <a:avLst/>
          </a:prstGeom>
          <a:ln w="0">
            <a:noFill/>
          </a:ln>
        </p:spPr>
      </p:pic>
      <p:sp>
        <p:nvSpPr>
          <p:cNvPr id="420" name="Google Shape;124;p24"/>
          <p:cNvSpPr/>
          <p:nvPr/>
        </p:nvSpPr>
        <p:spPr bwMode="auto">
          <a:xfrm rot="5400000">
            <a:off x="8058600" y="2723760"/>
            <a:ext cx="847440" cy="7419600"/>
          </a:xfrm>
          <a:prstGeom prst="rect">
            <a:avLst/>
          </a:prstGeom>
          <a:solidFill>
            <a:srgbClr val="908269">
              <a:alpha val="86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1" name="PlaceHolder 1"/>
          <p:cNvSpPr>
            <a:spLocks noGrp="1"/>
          </p:cNvSpPr>
          <p:nvPr>
            <p:ph type="title"/>
          </p:nvPr>
        </p:nvSpPr>
        <p:spPr bwMode="auto">
          <a:xfrm>
            <a:off x="5865840" y="5877000"/>
            <a:ext cx="5820480" cy="1113480"/>
          </a:xfrm>
          <a:prstGeom prst="rect">
            <a:avLst/>
          </a:prstGeom>
          <a:noFill/>
          <a:ln w="0">
            <a:noFill/>
          </a:ln>
        </p:spPr>
        <p:txBody>
          <a:bodyPr lIns="159840" tIns="162719" rIns="159840" bIns="162719" anchor="b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4800" b="0" strike="noStrike" spc="-1">
                <a:solidFill>
                  <a:srgbClr val="000000"/>
                </a:solidFill>
                <a:latin typeface="Arial"/>
                <a:ea typeface="DejaVu Sans"/>
              </a:rPr>
              <a:t>Studentius</a:t>
            </a:r>
            <a:endParaRPr lang="ru-RU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Google Shape;127;p24"/>
          <p:cNvSpPr/>
          <p:nvPr/>
        </p:nvSpPr>
        <p:spPr bwMode="auto">
          <a:xfrm rot="16199999" flipH="1">
            <a:off x="9709920" y="3233160"/>
            <a:ext cx="4571640" cy="39132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3" name="TextBox 2"/>
          <p:cNvSpPr/>
          <p:nvPr/>
        </p:nvSpPr>
        <p:spPr bwMode="auto">
          <a:xfrm>
            <a:off x="154080" y="118080"/>
            <a:ext cx="4617360" cy="82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4800" b="0" strike="noStrike" spc="-1">
                <a:solidFill>
                  <a:srgbClr val="000000"/>
                </a:solidFill>
                <a:latin typeface="Arial"/>
                <a:ea typeface="DejaVu Sans"/>
              </a:rPr>
              <a:t>НАШ ПРОЕКТ</a:t>
            </a:r>
            <a:endParaRPr lang="ru-RU" sz="4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4" name="Google Shape;173;p28"/>
          <p:cNvSpPr/>
          <p:nvPr/>
        </p:nvSpPr>
        <p:spPr bwMode="auto">
          <a:xfrm>
            <a:off x="-14400" y="-2520"/>
            <a:ext cx="4280760" cy="343116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5" name="Google Shape;173;p28"/>
          <p:cNvSpPr/>
          <p:nvPr/>
        </p:nvSpPr>
        <p:spPr bwMode="auto">
          <a:xfrm>
            <a:off x="4270320" y="31320"/>
            <a:ext cx="5532480" cy="457164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6" name="PlaceHolder 1"/>
          <p:cNvSpPr>
            <a:spLocks noGrp="1"/>
          </p:cNvSpPr>
          <p:nvPr>
            <p:ph type="title"/>
          </p:nvPr>
        </p:nvSpPr>
        <p:spPr bwMode="auto">
          <a:xfrm>
            <a:off x="8933760" y="4511880"/>
            <a:ext cx="5103000" cy="1144440"/>
          </a:xfrm>
          <a:prstGeom prst="rect">
            <a:avLst/>
          </a:prstGeom>
          <a:noFill/>
          <a:ln w="0">
            <a:noFill/>
          </a:ln>
        </p:spPr>
        <p:txBody>
          <a:bodyPr lIns="159840" tIns="162719" rIns="159840" bIns="162719" anchor="b">
            <a:no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4250" b="1" strike="noStrike" spc="-1">
                <a:solidFill>
                  <a:srgbClr val="FFFFFF"/>
                </a:solidFill>
                <a:latin typeface="Livvic"/>
                <a:ea typeface="Livvic"/>
              </a:rPr>
              <a:t>Суффозиям</a:t>
            </a:r>
            <a:endParaRPr lang="ru-RU" sz="42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TextBox 14"/>
          <p:cNvSpPr/>
          <p:nvPr/>
        </p:nvSpPr>
        <p:spPr bwMode="auto">
          <a:xfrm>
            <a:off x="13091040" y="7052039"/>
            <a:ext cx="486720" cy="59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850" b="0" strike="noStrike" spc="-1">
                <a:solidFill>
                  <a:srgbClr val="000000"/>
                </a:solidFill>
                <a:latin typeface="Segoe UI Light"/>
                <a:ea typeface="Arial"/>
              </a:rPr>
              <a:t>4</a:t>
            </a:r>
            <a:endParaRPr lang="ru-RU" sz="2850" b="0" strike="noStrike" spc="-1">
              <a:latin typeface="Arial"/>
            </a:endParaRPr>
          </a:p>
        </p:txBody>
      </p:sp>
      <p:sp>
        <p:nvSpPr>
          <p:cNvPr id="428" name="Google Shape;175;p28"/>
          <p:cNvSpPr/>
          <p:nvPr/>
        </p:nvSpPr>
        <p:spPr bwMode="auto">
          <a:xfrm>
            <a:off x="-14400" y="3358440"/>
            <a:ext cx="4149000" cy="34992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9" name="Google Shape;173;p28"/>
          <p:cNvSpPr/>
          <p:nvPr/>
        </p:nvSpPr>
        <p:spPr bwMode="auto">
          <a:xfrm>
            <a:off x="4109580" y="3371760"/>
            <a:ext cx="4125600" cy="348588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0" name="Google Shape;175;p28"/>
          <p:cNvSpPr/>
          <p:nvPr/>
        </p:nvSpPr>
        <p:spPr bwMode="auto">
          <a:xfrm>
            <a:off x="4138560" y="-2520"/>
            <a:ext cx="4118400" cy="33609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1" name="Google Shape;175;p28"/>
          <p:cNvSpPr/>
          <p:nvPr/>
        </p:nvSpPr>
        <p:spPr bwMode="auto">
          <a:xfrm>
            <a:off x="8260920" y="3355560"/>
            <a:ext cx="3930840" cy="350208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2" name="TextBox 25"/>
          <p:cNvSpPr/>
          <p:nvPr/>
        </p:nvSpPr>
        <p:spPr bwMode="auto">
          <a:xfrm>
            <a:off x="204299" y="1049040"/>
            <a:ext cx="3843720" cy="191915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DejaVu Sans"/>
              </a:rPr>
              <a:t>Егоров Семен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br>
              <a:rPr sz="2400"/>
            </a:br>
            <a:r>
              <a:rPr lang="ru-RU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Спикер команды</a:t>
            </a: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;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Разработчик, генератор идей.</a:t>
            </a: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433" name="TextBox 27"/>
          <p:cNvSpPr/>
          <p:nvPr/>
        </p:nvSpPr>
        <p:spPr bwMode="auto">
          <a:xfrm>
            <a:off x="361080" y="4260240"/>
            <a:ext cx="3298574" cy="125621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defRPr/>
            </a:pPr>
            <a:r>
              <a:rPr lang="ru-RU" sz="2400" b="1" strike="noStrike" spc="-1">
                <a:solidFill>
                  <a:srgbClr val="FFFFFF"/>
                </a:solidFill>
                <a:latin typeface="Arial"/>
                <a:ea typeface="DejaVu Sans"/>
              </a:rPr>
              <a:t>Ткачёв Иван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r>
              <a:rPr lang="ru-RU" sz="2400" b="0" strike="noStrike" spc="-1">
                <a:solidFill>
                  <a:srgbClr val="FFFFFF"/>
                </a:solidFill>
                <a:latin typeface="Arial"/>
                <a:ea typeface="DejaVu Sans"/>
              </a:rPr>
              <a:t>Веб-дизайнер</a:t>
            </a:r>
            <a:r>
              <a:rPr lang="ru-RU" sz="2850" b="0" strike="noStrike" spc="-1">
                <a:solidFill>
                  <a:srgbClr val="FFFFFF"/>
                </a:solidFill>
                <a:latin typeface="Arial"/>
                <a:ea typeface="DejaVu Sans"/>
              </a:rPr>
              <a:t>.</a:t>
            </a:r>
            <a:endParaRPr lang="ru-RU" sz="2850" b="0" strike="noStrike" spc="-1">
              <a:latin typeface="Arial"/>
            </a:endParaRPr>
          </a:p>
        </p:txBody>
      </p:sp>
      <p:sp>
        <p:nvSpPr>
          <p:cNvPr id="434" name="TextBox 29"/>
          <p:cNvSpPr/>
          <p:nvPr/>
        </p:nvSpPr>
        <p:spPr bwMode="auto">
          <a:xfrm>
            <a:off x="4195620" y="936360"/>
            <a:ext cx="4004640" cy="155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defRPr/>
            </a:pPr>
            <a:r>
              <a:rPr lang="ru-RU" sz="2400" b="1" strike="noStrike" spc="-1">
                <a:solidFill>
                  <a:srgbClr val="FFFFFF"/>
                </a:solidFill>
                <a:latin typeface="Arial"/>
                <a:ea typeface="Arial"/>
              </a:rPr>
              <a:t>Искаков Абдулкерим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r>
              <a:rPr lang="ru-RU" sz="2400" b="0" strike="noStrike" spc="-1">
                <a:solidFill>
                  <a:srgbClr val="FFFFFF"/>
                </a:solidFill>
                <a:latin typeface="Arial"/>
                <a:ea typeface="DejaVu Sans"/>
              </a:rPr>
              <a:t>Работа с презентацией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r>
              <a:rPr lang="ru-RU" sz="2400" b="0" strike="noStrike" spc="-1">
                <a:solidFill>
                  <a:srgbClr val="FFFFFF"/>
                </a:solidFill>
                <a:latin typeface="Arial"/>
                <a:ea typeface="DejaVu Sans"/>
              </a:rPr>
              <a:t>студент ИБ.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435" name="TextBox 31"/>
          <p:cNvSpPr/>
          <p:nvPr/>
        </p:nvSpPr>
        <p:spPr bwMode="auto">
          <a:xfrm>
            <a:off x="4349699" y="3836160"/>
            <a:ext cx="3696480" cy="191915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DejaVu Sans"/>
              </a:rPr>
              <a:t>Новиков Матвей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Взаимодействие с аудиторией</a:t>
            </a: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;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Поиск обратной связи.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436" name="TextBox 33"/>
          <p:cNvSpPr/>
          <p:nvPr/>
        </p:nvSpPr>
        <p:spPr bwMode="auto">
          <a:xfrm>
            <a:off x="8429220" y="900000"/>
            <a:ext cx="3594600" cy="155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DejaVu Sans"/>
              </a:rPr>
              <a:t>Демченко Никита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Сбор и систематизация       информации.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437" name="TextBox 35"/>
          <p:cNvSpPr/>
          <p:nvPr/>
        </p:nvSpPr>
        <p:spPr bwMode="auto">
          <a:xfrm>
            <a:off x="8482184" y="3836160"/>
            <a:ext cx="3488669" cy="191915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defRPr/>
            </a:pPr>
            <a:r>
              <a:rPr lang="ru-RU" sz="2400" b="1" strike="noStrike" spc="-1">
                <a:solidFill>
                  <a:srgbClr val="FFFFFF"/>
                </a:solidFill>
                <a:latin typeface="Arial"/>
                <a:ea typeface="Arial"/>
              </a:rPr>
              <a:t>Шубин Даниил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r>
              <a:rPr lang="ru-RU" sz="2400" b="0" strike="noStrike" spc="-1">
                <a:solidFill>
                  <a:srgbClr val="FFFFFF"/>
                </a:solidFill>
                <a:latin typeface="Arial"/>
                <a:ea typeface="DejaVu Sans"/>
              </a:rPr>
              <a:t>Лидер команды</a:t>
            </a:r>
            <a:r>
              <a:rPr lang="en-US" sz="2400" b="0" strike="noStrike" spc="-1">
                <a:solidFill>
                  <a:srgbClr val="FFFFFF"/>
                </a:solidFill>
                <a:latin typeface="Arial"/>
                <a:ea typeface="DejaVu Sans"/>
              </a:rPr>
              <a:t>;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defRPr/>
            </a:pPr>
            <a:r>
              <a:rPr lang="ru-RU" sz="2400" b="0" strike="noStrike" spc="-1">
                <a:solidFill>
                  <a:srgbClr val="FFFFFF"/>
                </a:solidFill>
                <a:latin typeface="Arial"/>
                <a:ea typeface="DejaVu Sans"/>
              </a:rPr>
              <a:t>Идеи для рекламы и распространения.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438" name="Рисунок 36"/>
          <p:cNvPicPr/>
          <p:nvPr/>
        </p:nvPicPr>
        <p:blipFill>
          <a:blip r:embed="rId2">
            <a:alphaModFix amt="70000"/>
          </a:blip>
          <a:stretch/>
        </p:blipFill>
        <p:spPr bwMode="auto">
          <a:xfrm>
            <a:off x="-24839" y="-12600"/>
            <a:ext cx="4173120" cy="912600"/>
          </a:xfrm>
          <a:prstGeom prst="rect">
            <a:avLst/>
          </a:prstGeom>
          <a:ln w="0">
            <a:noFill/>
          </a:ln>
        </p:spPr>
      </p:pic>
      <p:sp>
        <p:nvSpPr>
          <p:cNvPr id="439" name="TextBox 7"/>
          <p:cNvSpPr/>
          <p:nvPr/>
        </p:nvSpPr>
        <p:spPr bwMode="auto">
          <a:xfrm>
            <a:off x="-88560" y="31320"/>
            <a:ext cx="391320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3600" b="0" strike="noStrike" spc="-1">
                <a:solidFill>
                  <a:srgbClr val="000000"/>
                </a:solidFill>
                <a:latin typeface="Arial"/>
                <a:ea typeface="DejaVu Sans"/>
              </a:rPr>
              <a:t>НАША КОМАНДА</a:t>
            </a:r>
            <a:endParaRPr lang="ru-RU" sz="3600" b="0" strike="noStrike" spc="-1">
              <a:latin typeface="Arial"/>
            </a:endParaRPr>
          </a:p>
        </p:txBody>
      </p:sp>
      <p:sp>
        <p:nvSpPr>
          <p:cNvPr id="440" name="TextBox 1"/>
          <p:cNvSpPr/>
          <p:nvPr/>
        </p:nvSpPr>
        <p:spPr bwMode="auto">
          <a:xfrm>
            <a:off x="11822760" y="6365160"/>
            <a:ext cx="376200" cy="52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850" b="0" strike="noStrike" spc="-1">
                <a:solidFill>
                  <a:srgbClr val="000000"/>
                </a:solidFill>
                <a:latin typeface="Segoe UI"/>
                <a:ea typeface="DejaVu Sans"/>
              </a:rPr>
              <a:t>1</a:t>
            </a:r>
            <a:endParaRPr lang="ru-RU" sz="285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1" name="Google Shape;134;p25"/>
          <p:cNvSpPr/>
          <p:nvPr/>
        </p:nvSpPr>
        <p:spPr bwMode="auto">
          <a:xfrm rot="16199999" flipH="1">
            <a:off x="82800" y="-82080"/>
            <a:ext cx="723600" cy="88848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2" name="PlaceHolder 1"/>
          <p:cNvSpPr>
            <a:spLocks noGrp="1"/>
          </p:cNvSpPr>
          <p:nvPr>
            <p:ph type="title"/>
          </p:nvPr>
        </p:nvSpPr>
        <p:spPr bwMode="auto">
          <a:xfrm>
            <a:off x="888840" y="361800"/>
            <a:ext cx="4511160" cy="1233720"/>
          </a:xfrm>
          <a:prstGeom prst="rect">
            <a:avLst/>
          </a:prstGeom>
          <a:noFill/>
          <a:ln w="0">
            <a:noFill/>
          </a:ln>
        </p:spPr>
        <p:txBody>
          <a:bodyPr lIns="159840" tIns="162719" rIns="159840" bIns="162719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5000" b="1" strike="noStrike" spc="-1">
                <a:solidFill>
                  <a:srgbClr val="434343"/>
                </a:solidFill>
                <a:latin typeface="Livvic"/>
                <a:ea typeface="Livvic"/>
              </a:rPr>
              <a:t>ПРОБЛЕМА </a:t>
            </a: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Google Shape;135;p25"/>
          <p:cNvSpPr/>
          <p:nvPr/>
        </p:nvSpPr>
        <p:spPr bwMode="auto">
          <a:xfrm rot="16199999" flipH="1">
            <a:off x="9702000" y="4367520"/>
            <a:ext cx="599040" cy="43812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4" name="TextBox 7"/>
          <p:cNvSpPr/>
          <p:nvPr/>
        </p:nvSpPr>
        <p:spPr bwMode="auto">
          <a:xfrm>
            <a:off x="11705040" y="6264360"/>
            <a:ext cx="486720" cy="59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850" b="0" strike="noStrike" spc="-1">
                <a:solidFill>
                  <a:srgbClr val="000000"/>
                </a:solidFill>
                <a:latin typeface="Segoe UI Light"/>
                <a:ea typeface="Arial"/>
              </a:rPr>
              <a:t>2</a:t>
            </a:r>
            <a:endParaRPr lang="ru-RU" sz="2850" b="0" strike="noStrike" spc="-1">
              <a:latin typeface="Arial"/>
            </a:endParaRPr>
          </a:p>
        </p:txBody>
      </p:sp>
      <p:sp>
        <p:nvSpPr>
          <p:cNvPr id="445" name="TextBox 6"/>
          <p:cNvSpPr/>
          <p:nvPr/>
        </p:nvSpPr>
        <p:spPr bwMode="auto">
          <a:xfrm>
            <a:off x="0" y="1595880"/>
            <a:ext cx="12191760" cy="454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Arial"/>
                <a:ea typeface="DejaVu Sans"/>
              </a:rPr>
              <a:t>Проблема: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Множество студентов испытывают трудности в поиске справочных материалов по нужным дисциплинам. Также, часть использует персональные устройства, такие как ноутбуки. Им приходится вручную устанавливать нужное ПО, что способно вызвать определённые трудности.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Arial"/>
                <a:ea typeface="DejaVu Sans"/>
              </a:rPr>
              <a:t>В настоящее время эту проблему решают следующими способами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: В данный момент все ссылки на нужные приложения распространяются студентами в их чатах. Чаще всего ссылки не ведут к нужным сайтам. А с LMS имеют затруднения при работе как студенты, так и преподаватели. Одним трудно найти нужную дисциплину, другим добавить данные.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Arial"/>
                <a:ea typeface="DejaVu Sans"/>
              </a:rPr>
              <a:t>Они неэффективны, потому что: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 Чаты засоряются сообщениями, а ЛМС неудобен для обеих сторон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6" name="Google Shape;603;p51"/>
          <p:cNvSpPr/>
          <p:nvPr/>
        </p:nvSpPr>
        <p:spPr bwMode="auto">
          <a:xfrm rot="5400000">
            <a:off x="5663520" y="-5695200"/>
            <a:ext cx="865440" cy="12191760"/>
          </a:xfrm>
          <a:prstGeom prst="rect">
            <a:avLst/>
          </a:prstGeom>
          <a:solidFill>
            <a:srgbClr val="CFC3AC">
              <a:alpha val="58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7" name="Google Shape;600;p51"/>
          <p:cNvSpPr/>
          <p:nvPr/>
        </p:nvSpPr>
        <p:spPr bwMode="auto">
          <a:xfrm>
            <a:off x="4726080" y="0"/>
            <a:ext cx="7465680" cy="68576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8" name="PlaceHolder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4726080" cy="865080"/>
          </a:xfrm>
          <a:prstGeom prst="rect">
            <a:avLst/>
          </a:prstGeom>
          <a:noFill/>
          <a:ln w="0">
            <a:noFill/>
          </a:ln>
        </p:spPr>
        <p:txBody>
          <a:bodyPr lIns="159840" tIns="162719" rIns="159840" bIns="162719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2600" b="1" strike="noStrike" spc="-1">
                <a:solidFill>
                  <a:srgbClr val="434343"/>
                </a:solidFill>
                <a:latin typeface="Livvic"/>
                <a:ea typeface="DejaVu Sans"/>
              </a:rPr>
              <a:t>ЦЕЛЕВАЯ АУДИТОРИЯ</a:t>
            </a:r>
            <a:endParaRPr lang="ru-RU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TextBox 6"/>
          <p:cNvSpPr/>
          <p:nvPr/>
        </p:nvSpPr>
        <p:spPr bwMode="auto">
          <a:xfrm>
            <a:off x="13091040" y="7052039"/>
            <a:ext cx="486720" cy="59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850" b="0" strike="noStrike" spc="-1">
                <a:solidFill>
                  <a:srgbClr val="000000"/>
                </a:solidFill>
                <a:latin typeface="Segoe UI Light"/>
                <a:ea typeface="Arial"/>
              </a:rPr>
              <a:t>9</a:t>
            </a:r>
            <a:endParaRPr lang="ru-RU" sz="2850" b="0" strike="noStrike" spc="-1">
              <a:latin typeface="Arial"/>
            </a:endParaRPr>
          </a:p>
        </p:txBody>
      </p:sp>
      <p:pic>
        <p:nvPicPr>
          <p:cNvPr id="450" name="Рисунок 11"/>
          <p:cNvPicPr/>
          <p:nvPr/>
        </p:nvPicPr>
        <p:blipFill>
          <a:blip r:embed="rId2"/>
          <a:stretch/>
        </p:blipFill>
        <p:spPr bwMode="auto">
          <a:xfrm>
            <a:off x="293400" y="1525320"/>
            <a:ext cx="4049640" cy="4049640"/>
          </a:xfrm>
          <a:prstGeom prst="rect">
            <a:avLst/>
          </a:prstGeom>
          <a:ln w="0">
            <a:noFill/>
          </a:ln>
        </p:spPr>
      </p:pic>
      <p:sp>
        <p:nvSpPr>
          <p:cNvPr id="451" name="TextBox 12"/>
          <p:cNvSpPr/>
          <p:nvPr/>
        </p:nvSpPr>
        <p:spPr bwMode="auto">
          <a:xfrm>
            <a:off x="4726080" y="865800"/>
            <a:ext cx="7465680" cy="563903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DejaVu Sans"/>
              </a:rPr>
              <a:t>1</a:t>
            </a:r>
            <a:r>
              <a:rPr lang="ru-RU" sz="3200" b="0" strike="noStrike" spc="-1">
                <a:solidFill>
                  <a:srgbClr val="FFFFFF"/>
                </a:solidFill>
                <a:latin typeface="Arial"/>
                <a:ea typeface="DejaVu Sans"/>
              </a:rPr>
              <a:t>.</a:t>
            </a: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DejaVu Sans"/>
              </a:rPr>
              <a:t>Студенты 1 - 2 курсов и преподаватели, обучающие этих студентов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DejaVu Sans"/>
              </a:rPr>
              <a:t>2.Проблемы и потребности: Поиск справочных материалов и приложений по дисциплинам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DejaVu Sans"/>
              </a:rPr>
              <a:t>3.Продукты, которые сейчас использует для решения проблемы: ЛМС или чаты в социальных сетях.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DejaVu Sans"/>
              </a:rPr>
              <a:t>4.Причины, по которым текущие решения «не работают»: Преподаватели не любят ЛМС, чаты чаще всего </a:t>
            </a: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Arial"/>
              </a:rPr>
              <a:t>засоряются сообщениями</a:t>
            </a: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DejaVu Sans"/>
              </a:rPr>
              <a:t>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DejaVu Sans"/>
              </a:rPr>
              <a:t>5.Что ценит, на что обращает внимание: Свободное время, обращает внимание на достоверность информации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2" name="TextBox 7"/>
          <p:cNvSpPr/>
          <p:nvPr/>
        </p:nvSpPr>
        <p:spPr bwMode="auto">
          <a:xfrm>
            <a:off x="11705040" y="6264360"/>
            <a:ext cx="486720" cy="59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en-US" sz="2850" b="0" strike="noStrike" spc="-1">
                <a:solidFill>
                  <a:srgbClr val="000000"/>
                </a:solidFill>
                <a:latin typeface="Segoe UI Light"/>
                <a:ea typeface="Arial"/>
              </a:rPr>
              <a:t>3</a:t>
            </a:r>
            <a:endParaRPr lang="ru-RU" sz="285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3" name="PlaceHolder 1"/>
          <p:cNvSpPr>
            <a:spLocks noGrp="1"/>
          </p:cNvSpPr>
          <p:nvPr>
            <p:ph type="title"/>
          </p:nvPr>
        </p:nvSpPr>
        <p:spPr bwMode="auto">
          <a:xfrm>
            <a:off x="1268640" y="439920"/>
            <a:ext cx="5931360" cy="1233720"/>
          </a:xfrm>
          <a:prstGeom prst="rect">
            <a:avLst/>
          </a:prstGeom>
          <a:noFill/>
          <a:ln w="0">
            <a:noFill/>
          </a:ln>
        </p:spPr>
        <p:txBody>
          <a:bodyPr lIns="159840" tIns="162719" rIns="159840" bIns="162719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4800" b="1" strike="noStrike" spc="-1">
                <a:solidFill>
                  <a:srgbClr val="434343"/>
                </a:solidFill>
                <a:latin typeface="Livvic"/>
                <a:ea typeface="Livvic"/>
              </a:rPr>
              <a:t>ИДЕЯ ПРОЕКТА </a:t>
            </a:r>
            <a:endParaRPr lang="ru-RU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4" name="Google Shape;134;p25"/>
          <p:cNvSpPr/>
          <p:nvPr/>
        </p:nvSpPr>
        <p:spPr bwMode="auto">
          <a:xfrm rot="16199999" flipH="1">
            <a:off x="147240" y="-147240"/>
            <a:ext cx="973080" cy="126828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5" name="TextBox 1"/>
          <p:cNvSpPr/>
          <p:nvPr/>
        </p:nvSpPr>
        <p:spPr bwMode="auto">
          <a:xfrm>
            <a:off x="11705040" y="6258600"/>
            <a:ext cx="486720" cy="59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en-US" sz="2850" b="0" strike="noStrike" spc="-1">
                <a:solidFill>
                  <a:srgbClr val="000000"/>
                </a:solidFill>
                <a:latin typeface="Segoe UI Light"/>
                <a:ea typeface="DejaVu Sans"/>
              </a:rPr>
              <a:t>4</a:t>
            </a:r>
            <a:endParaRPr lang="ru-RU" sz="2850" b="0" strike="noStrike" spc="-1">
              <a:latin typeface="Arial"/>
            </a:endParaRPr>
          </a:p>
        </p:txBody>
      </p:sp>
      <p:sp>
        <p:nvSpPr>
          <p:cNvPr id="456" name="TextBox 5"/>
          <p:cNvSpPr/>
          <p:nvPr/>
        </p:nvSpPr>
        <p:spPr bwMode="auto">
          <a:xfrm>
            <a:off x="716040" y="2113920"/>
            <a:ext cx="10759680" cy="30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Arial"/>
                <a:ea typeface="DejaVu Sans"/>
              </a:rPr>
              <a:t>Предлагаемая идея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: Создать сайт c полезными  для студентов справочными материалами, файлами и примерами работ.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262626"/>
                </a:solidFill>
                <a:latin typeface="Arial"/>
                <a:ea typeface="DejaVu Sans"/>
              </a:rPr>
              <a:t>Мы сможем </a:t>
            </a:r>
            <a:r>
              <a:rPr lang="ru-RU" sz="2000" b="0" strike="noStrike" spc="-1">
                <a:solidFill>
                  <a:srgbClr val="262626"/>
                </a:solidFill>
                <a:latin typeface="Arial"/>
                <a:ea typeface="DejaVu Sans"/>
              </a:rPr>
              <a:t>реализовать проект в период до 2-х лет, за сумму до </a:t>
            </a: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Arial"/>
              </a:rPr>
              <a:t>291 000 </a:t>
            </a:r>
            <a:r>
              <a:rPr lang="ru-RU" sz="2000" b="0" strike="noStrike" spc="-1">
                <a:solidFill>
                  <a:srgbClr val="262626"/>
                </a:solidFill>
                <a:latin typeface="Arial"/>
                <a:ea typeface="DejaVu Sans"/>
              </a:rPr>
              <a:t>р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ублей, силами нашей команды.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57" name="Рисунок 11"/>
          <p:cNvPicPr/>
          <p:nvPr/>
        </p:nvPicPr>
        <p:blipFill>
          <a:blip r:embed="rId2">
            <a:alphaModFix amt="70000"/>
          </a:blip>
          <a:stretch/>
        </p:blipFill>
        <p:spPr bwMode="auto">
          <a:xfrm>
            <a:off x="222480" y="1154520"/>
            <a:ext cx="4831560" cy="4741560"/>
          </a:xfrm>
          <a:prstGeom prst="rect">
            <a:avLst/>
          </a:prstGeom>
          <a:ln w="0">
            <a:noFill/>
          </a:ln>
        </p:spPr>
      </p:pic>
      <p:sp>
        <p:nvSpPr>
          <p:cNvPr id="458" name="Google Shape;207;p30"/>
          <p:cNvSpPr/>
          <p:nvPr/>
        </p:nvSpPr>
        <p:spPr bwMode="auto">
          <a:xfrm rot="16199999">
            <a:off x="-898200" y="2297520"/>
            <a:ext cx="1878840" cy="3837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9" name="Google Shape;203;p30"/>
          <p:cNvSpPr/>
          <p:nvPr/>
        </p:nvSpPr>
        <p:spPr bwMode="auto">
          <a:xfrm rot="16199999">
            <a:off x="2646000" y="-2652120"/>
            <a:ext cx="863280" cy="615528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0" name="PlaceHolder 1"/>
          <p:cNvSpPr>
            <a:spLocks noGrp="1"/>
          </p:cNvSpPr>
          <p:nvPr>
            <p:ph type="title"/>
          </p:nvPr>
        </p:nvSpPr>
        <p:spPr bwMode="auto">
          <a:xfrm>
            <a:off x="-360000" y="-199440"/>
            <a:ext cx="6155280" cy="1056240"/>
          </a:xfrm>
          <a:prstGeom prst="rect">
            <a:avLst/>
          </a:prstGeom>
          <a:noFill/>
          <a:ln w="0">
            <a:noFill/>
          </a:ln>
        </p:spPr>
        <p:txBody>
          <a:bodyPr lIns="159840" tIns="162719" rIns="159840" bIns="162719" anchor="b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3600" b="1" strike="noStrike" spc="-1">
                <a:solidFill>
                  <a:srgbClr val="FFFFFF"/>
                </a:solidFill>
                <a:latin typeface="Livvic"/>
                <a:ea typeface="DejaVu Sans"/>
              </a:rPr>
              <a:t>ПРОДУКТ ПРОЕКТА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TextBox 7"/>
          <p:cNvSpPr/>
          <p:nvPr/>
        </p:nvSpPr>
        <p:spPr bwMode="auto">
          <a:xfrm>
            <a:off x="11705040" y="6257880"/>
            <a:ext cx="486720" cy="59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850" b="0" strike="noStrike" spc="-1">
                <a:solidFill>
                  <a:srgbClr val="000000"/>
                </a:solidFill>
                <a:latin typeface="Segoe UI Light"/>
                <a:ea typeface="Arial"/>
              </a:rPr>
              <a:t>5</a:t>
            </a:r>
            <a:endParaRPr lang="ru-RU" sz="2850" b="0" strike="noStrike" spc="-1">
              <a:latin typeface="Arial"/>
            </a:endParaRPr>
          </a:p>
        </p:txBody>
      </p:sp>
      <p:pic>
        <p:nvPicPr>
          <p:cNvPr id="462" name="Рисунок 7"/>
          <p:cNvPicPr/>
          <p:nvPr/>
        </p:nvPicPr>
        <p:blipFill>
          <a:blip r:embed="rId3"/>
          <a:stretch/>
        </p:blipFill>
        <p:spPr bwMode="auto">
          <a:xfrm>
            <a:off x="690840" y="1501200"/>
            <a:ext cx="3906360" cy="3854880"/>
          </a:xfrm>
          <a:prstGeom prst="rect">
            <a:avLst/>
          </a:prstGeom>
          <a:ln w="0">
            <a:noFill/>
          </a:ln>
        </p:spPr>
      </p:pic>
      <p:sp>
        <p:nvSpPr>
          <p:cNvPr id="463" name="TextBox 8"/>
          <p:cNvSpPr/>
          <p:nvPr/>
        </p:nvSpPr>
        <p:spPr bwMode="auto">
          <a:xfrm>
            <a:off x="5484600" y="888840"/>
            <a:ext cx="6707160" cy="515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Продукт:</a:t>
            </a:r>
            <a:r>
              <a:rPr lang="ru-RU" sz="2000" b="0" strike="noStrike" spc="-1">
                <a:solidFill>
                  <a:srgbClr val="262626"/>
                </a:solidFill>
                <a:latin typeface="Times New Roman"/>
                <a:ea typeface="Times New Roman"/>
              </a:rPr>
              <a:t> Сайт с нужными для студентов программами</a:t>
            </a: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/утилитами/ссылками/информационными сайтами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Основные функции / возможности:</a:t>
            </a: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0" strike="noStrike" spc="-1">
                <a:solidFill>
                  <a:srgbClr val="262626"/>
                </a:solidFill>
                <a:latin typeface="Times New Roman"/>
                <a:ea typeface="Times New Roman"/>
              </a:rPr>
              <a:t>-Поиск и загрузка нужного программного обеспечения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0" strike="noStrike" spc="-1">
                <a:solidFill>
                  <a:srgbClr val="262626"/>
                </a:solidFill>
                <a:latin typeface="Times New Roman"/>
                <a:ea typeface="Times New Roman"/>
              </a:rPr>
              <a:t>-Его добавление (администратором сайта)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-Инструкции по установке и использованию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-Быстрый доступ к справочным материалам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-Отзывы/рекомендации других студентов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-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Сценарий использования </a:t>
            </a:r>
            <a:br>
              <a:rPr sz="2000"/>
            </a:b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Зашел на сайт -&gt; выбрал нужный для тебя курс/направление/дисциплину -&gt; Нашёл нужный материал по теме/программное обеспечение -&gt; Учится с комфортом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464" name="TextBox 12"/>
          <p:cNvSpPr/>
          <p:nvPr/>
        </p:nvSpPr>
        <p:spPr bwMode="auto">
          <a:xfrm>
            <a:off x="-150840" y="6157080"/>
            <a:ext cx="5411880" cy="39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defRPr/>
            </a:pPr>
            <a:r>
              <a:rPr lang="ru-RU" sz="2000" b="0" i="1" u="sng" strike="noStrike" spc="-1">
                <a:solidFill>
                  <a:srgbClr val="000000"/>
                </a:solidFill>
                <a:latin typeface="Arial"/>
                <a:ea typeface="Arial"/>
              </a:rPr>
              <a:t>Пример внешнего вида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5" name="Google Shape;134;p25"/>
          <p:cNvSpPr/>
          <p:nvPr/>
        </p:nvSpPr>
        <p:spPr bwMode="auto">
          <a:xfrm rot="16199999" flipH="1">
            <a:off x="147240" y="-147240"/>
            <a:ext cx="973080" cy="126828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6" name="Google Shape;142;p26"/>
          <p:cNvSpPr/>
          <p:nvPr/>
        </p:nvSpPr>
        <p:spPr bwMode="auto">
          <a:xfrm rot="16199999" flipH="1">
            <a:off x="6931080" y="1596600"/>
            <a:ext cx="6857640" cy="366408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7" name="TextBox 14"/>
          <p:cNvSpPr/>
          <p:nvPr/>
        </p:nvSpPr>
        <p:spPr bwMode="auto">
          <a:xfrm>
            <a:off x="13091040" y="7052039"/>
            <a:ext cx="486720" cy="59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850" b="0" strike="noStrike" spc="-1">
                <a:solidFill>
                  <a:srgbClr val="FFFFFF"/>
                </a:solidFill>
                <a:latin typeface="Segoe UI Light"/>
                <a:ea typeface="Arial"/>
              </a:rPr>
              <a:t>7</a:t>
            </a:r>
            <a:endParaRPr lang="ru-RU" sz="2850" b="0" strike="noStrike" spc="-1">
              <a:latin typeface="Arial"/>
            </a:endParaRPr>
          </a:p>
        </p:txBody>
      </p:sp>
      <p:pic>
        <p:nvPicPr>
          <p:cNvPr id="468" name="Рисунок 15"/>
          <p:cNvPicPr/>
          <p:nvPr/>
        </p:nvPicPr>
        <p:blipFill>
          <a:blip r:embed="rId2"/>
          <a:stretch/>
        </p:blipFill>
        <p:spPr bwMode="auto">
          <a:xfrm>
            <a:off x="7921800" y="537480"/>
            <a:ext cx="3854880" cy="5782680"/>
          </a:xfrm>
          <a:prstGeom prst="rect">
            <a:avLst/>
          </a:prstGeom>
          <a:ln w="0">
            <a:noFill/>
          </a:ln>
        </p:spPr>
      </p:pic>
      <p:sp>
        <p:nvSpPr>
          <p:cNvPr id="469" name="TextBox 1"/>
          <p:cNvSpPr/>
          <p:nvPr/>
        </p:nvSpPr>
        <p:spPr bwMode="auto">
          <a:xfrm>
            <a:off x="1396080" y="486720"/>
            <a:ext cx="297000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ТЕХНОЛОГИЯ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470" name="TextBox 18"/>
          <p:cNvSpPr/>
          <p:nvPr/>
        </p:nvSpPr>
        <p:spPr bwMode="auto">
          <a:xfrm>
            <a:off x="0" y="1071360"/>
            <a:ext cx="7810200" cy="56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Arial"/>
                <a:ea typeface="Arial"/>
              </a:rPr>
              <a:t>Технологии, используемые в решении: </a:t>
            </a:r>
            <a:endParaRPr lang="ru-RU" sz="2000" b="0" strike="noStrike" spc="-1">
              <a:latin typeface="Arial"/>
            </a:endParaRPr>
          </a:p>
          <a:p>
            <a:pPr marL="504720" indent="-50472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Arial"/>
                <a:ea typeface="Arial"/>
              </a:rPr>
              <a:t>PostgreSQL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 (или иная СУБД).</a:t>
            </a:r>
            <a:endParaRPr lang="ru-RU" sz="2000" b="0" strike="noStrike" spc="-1">
              <a:latin typeface="Arial"/>
            </a:endParaRPr>
          </a:p>
          <a:p>
            <a:pPr marL="504720" indent="-50472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Библиотеки осуществляющие работу сайта и БД.</a:t>
            </a:r>
            <a:endParaRPr lang="ru-RU" sz="2000" b="0" strike="noStrike" spc="-1">
              <a:latin typeface="Arial"/>
            </a:endParaRPr>
          </a:p>
          <a:p>
            <a:pPr marL="504720" indent="-50472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1" i="1" strike="noStrike" spc="-1">
                <a:solidFill>
                  <a:srgbClr val="000000"/>
                </a:solidFill>
                <a:latin typeface="Arial"/>
                <a:ea typeface="Arial"/>
              </a:rPr>
              <a:t>Python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/</a:t>
            </a:r>
            <a:r>
              <a:rPr lang="ru-RU" sz="2000" b="1" i="1" strike="noStrike" spc="-1">
                <a:solidFill>
                  <a:srgbClr val="000000"/>
                </a:solidFill>
                <a:latin typeface="Arial"/>
                <a:ea typeface="Arial"/>
              </a:rPr>
              <a:t>C++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/</a:t>
            </a:r>
            <a:r>
              <a:rPr lang="ru-RU" sz="2000" b="1" i="1" strike="noStrike" spc="-1">
                <a:solidFill>
                  <a:srgbClr val="000000"/>
                </a:solidFill>
                <a:latin typeface="Arial"/>
                <a:ea typeface="Arial"/>
              </a:rPr>
              <a:t>C#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/</a:t>
            </a:r>
            <a:r>
              <a:rPr lang="ru-RU" sz="2000" b="1" i="1" strike="noStrike" spc="-1">
                <a:solidFill>
                  <a:srgbClr val="000000"/>
                </a:solidFill>
                <a:latin typeface="Arial"/>
                <a:ea typeface="Arial"/>
              </a:rPr>
              <a:t>JS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/</a:t>
            </a:r>
            <a:r>
              <a:rPr lang="ru-RU" sz="2000" b="1" strike="noStrike" spc="-1">
                <a:solidFill>
                  <a:srgbClr val="000000"/>
                </a:solidFill>
                <a:latin typeface="Arial"/>
                <a:ea typeface="Arial"/>
              </a:rPr>
              <a:t>HTML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/</a:t>
            </a:r>
            <a:r>
              <a:rPr lang="ru-RU" sz="2000" b="1" i="1" strike="noStrike" spc="-1">
                <a:solidFill>
                  <a:srgbClr val="000000"/>
                </a:solidFill>
                <a:latin typeface="Arial"/>
                <a:ea typeface="Arial"/>
              </a:rPr>
              <a:t>CSS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 - ЯП для разработки сайта.</a:t>
            </a:r>
            <a:endParaRPr lang="ru-RU" sz="2000" b="0" strike="noStrike" spc="-1">
              <a:latin typeface="Arial"/>
            </a:endParaRPr>
          </a:p>
          <a:p>
            <a:pPr marL="504720" indent="-50472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Платформы для разработки сайтов или веб-приложений на данных языках.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Arial"/>
                <a:ea typeface="Arial"/>
              </a:rPr>
              <a:t>Продукт обладает следующими техническими параметрами:</a:t>
            </a:r>
            <a:endParaRPr lang="ru-RU" sz="2000" b="0" strike="noStrike" spc="-1">
              <a:latin typeface="Arial"/>
            </a:endParaRPr>
          </a:p>
          <a:p>
            <a:pPr marL="504720" indent="-50472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Удобный (Интуитивно понятный)</a:t>
            </a:r>
            <a:endParaRPr lang="ru-RU" sz="2000" b="0" strike="noStrike" spc="-1">
              <a:latin typeface="Arial"/>
            </a:endParaRPr>
          </a:p>
          <a:p>
            <a:pPr marL="504720" indent="-50472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Структурированный</a:t>
            </a:r>
            <a:endParaRPr lang="ru-RU" sz="2000" b="0" strike="noStrike" spc="-1">
              <a:latin typeface="Arial"/>
            </a:endParaRPr>
          </a:p>
          <a:p>
            <a:pPr marL="504720" indent="-50472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Безопасный</a:t>
            </a:r>
            <a:endParaRPr lang="ru-RU" sz="2000" b="0" strike="noStrike" spc="-1">
              <a:latin typeface="Arial"/>
            </a:endParaRPr>
          </a:p>
          <a:p>
            <a:pPr marL="504720" indent="-50472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Устройство сервера: сервер, либо ПК, выполняющий соответствующие функции.</a:t>
            </a:r>
            <a:endParaRPr lang="ru-RU" sz="2000" b="0" strike="noStrike" spc="-1">
              <a:latin typeface="Arial"/>
            </a:endParaRPr>
          </a:p>
          <a:p>
            <a:pPr marL="504720" indent="-50472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Интернет вещей (Internet of Things, IoT):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1" strike="noStrike" spc="-1">
                <a:solidFill>
                  <a:srgbClr val="000000"/>
                </a:solidFill>
                <a:latin typeface="Arial"/>
                <a:ea typeface="Arial"/>
              </a:rPr>
              <a:t>Уровень готовности технологии:</a:t>
            </a: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Arial"/>
              </a:rPr>
              <a:t>TRL 1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471" name="TextBox 7"/>
          <p:cNvSpPr/>
          <p:nvPr/>
        </p:nvSpPr>
        <p:spPr bwMode="auto">
          <a:xfrm>
            <a:off x="11705040" y="6264360"/>
            <a:ext cx="486720" cy="59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en-US" sz="2850" b="0" strike="noStrike" spc="-1">
                <a:solidFill>
                  <a:srgbClr val="000000"/>
                </a:solidFill>
                <a:latin typeface="Segoe UI Light"/>
                <a:ea typeface="Arial"/>
              </a:rPr>
              <a:t>6</a:t>
            </a:r>
            <a:endParaRPr lang="ru-RU" sz="285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2" name="Google Shape;539;p47"/>
          <p:cNvSpPr/>
          <p:nvPr/>
        </p:nvSpPr>
        <p:spPr bwMode="auto">
          <a:xfrm>
            <a:off x="11513520" y="1280520"/>
            <a:ext cx="678240" cy="5577120"/>
          </a:xfrm>
          <a:prstGeom prst="rect">
            <a:avLst/>
          </a:prstGeom>
          <a:solidFill>
            <a:srgbClr val="908269">
              <a:alpha val="73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3" name="Google Shape;541;p47"/>
          <p:cNvSpPr/>
          <p:nvPr/>
        </p:nvSpPr>
        <p:spPr bwMode="auto">
          <a:xfrm>
            <a:off x="0" y="0"/>
            <a:ext cx="678240" cy="5130360"/>
          </a:xfrm>
          <a:prstGeom prst="rect">
            <a:avLst/>
          </a:prstGeom>
          <a:solidFill>
            <a:srgbClr val="908269">
              <a:alpha val="73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4" name="PlaceHolder 1"/>
          <p:cNvSpPr>
            <a:spLocks noGrp="1"/>
          </p:cNvSpPr>
          <p:nvPr>
            <p:ph type="title"/>
          </p:nvPr>
        </p:nvSpPr>
        <p:spPr bwMode="auto">
          <a:xfrm>
            <a:off x="678600" y="0"/>
            <a:ext cx="12400200" cy="865080"/>
          </a:xfrm>
          <a:prstGeom prst="rect">
            <a:avLst/>
          </a:prstGeom>
          <a:noFill/>
          <a:ln w="0">
            <a:noFill/>
          </a:ln>
        </p:spPr>
        <p:txBody>
          <a:bodyPr lIns="159840" tIns="162719" rIns="159840" bIns="162719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4250" b="0" strike="noStrike" spc="-1">
                <a:solidFill>
                  <a:srgbClr val="000000"/>
                </a:solidFill>
                <a:latin typeface="Arial"/>
                <a:ea typeface="DejaVu Sans"/>
              </a:rPr>
              <a:t>КОНКУРЕНТНЫЙ АНАЛИЗ</a:t>
            </a:r>
            <a:endParaRPr lang="ru-RU" sz="42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5" name="TextBox 13"/>
          <p:cNvSpPr/>
          <p:nvPr/>
        </p:nvSpPr>
        <p:spPr bwMode="auto">
          <a:xfrm>
            <a:off x="11640600" y="6258600"/>
            <a:ext cx="551160" cy="59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en-US" sz="2850" b="0" strike="noStrike" spc="-1">
                <a:solidFill>
                  <a:srgbClr val="000000"/>
                </a:solidFill>
                <a:latin typeface="Segoe UI Light"/>
                <a:ea typeface="Arial"/>
              </a:rPr>
              <a:t>7</a:t>
            </a:r>
            <a:endParaRPr lang="ru-RU" sz="2850" b="0" strike="noStrike" spc="-1">
              <a:latin typeface="Arial"/>
            </a:endParaRPr>
          </a:p>
        </p:txBody>
      </p:sp>
      <p:graphicFrame>
        <p:nvGraphicFramePr>
          <p:cNvPr id="476" name="Таблица 1"/>
          <p:cNvGraphicFramePr>
            <a:graphicFrameLocks/>
          </p:cNvGraphicFramePr>
          <p:nvPr/>
        </p:nvGraphicFramePr>
        <p:xfrm>
          <a:off x="1024920" y="981000"/>
          <a:ext cx="10141560" cy="3535200"/>
        </p:xfrm>
        <a:graphic>
          <a:graphicData uri="http://schemas.openxmlformats.org/drawingml/2006/table">
            <a:tbl>
              <a:tblPr/>
              <a:tblGrid>
                <a:gridCol w="191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3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6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9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86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Критерии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Наш проект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«Studentius»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LMS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Чаты в социальных сетях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Торрент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Kaiten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Безопасность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Перед публикацией ссылки будут проверяться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Программы и файлы загружают преподаватели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В общих чатах можно наткнуться на вредоносную ссылку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Риск получить «заражённое» ПО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Все загружаемые ссылки проверяются преподавателем.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6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Удобность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Чёткая структура и система поиска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Какие-то преподаватели хотят создавать материалы к занятиям, а какие-то нет.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Переизбыток текста усложняет поиск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Сайты имеют удобную систему, но не все имеют нужное ПО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Проблема с модерацией. Не все захотят использовать онлайн доски.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Целевая аудитория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Студенты ТюмГУ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Студенты и преподаватели ТюмГУ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70+10% людей на планете 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Люди, которые не имеют денег на ориг приложение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Группы людей, которым нужно организовать работу своего проекта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Стоимость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70-150 руб.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Бесплатно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Бесплатно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Бесплатно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0-560, в зав. от тарифа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Расположение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Сервера ТюмГУ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Сервера ТюмГУ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Сервера компании, владеющих социальной сетью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Компьютеры, на которых находятся файлы ПО.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Сервера в 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г. Москва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77" name="Рисунок 19"/>
          <p:cNvPicPr/>
          <p:nvPr/>
        </p:nvPicPr>
        <p:blipFill>
          <a:blip r:embed="rId2"/>
          <a:stretch/>
        </p:blipFill>
        <p:spPr bwMode="auto">
          <a:xfrm>
            <a:off x="5918039" y="0"/>
            <a:ext cx="6273360" cy="6857640"/>
          </a:xfrm>
          <a:prstGeom prst="rect">
            <a:avLst/>
          </a:prstGeom>
          <a:ln w="0">
            <a:noFill/>
          </a:ln>
        </p:spPr>
      </p:pic>
      <p:pic>
        <p:nvPicPr>
          <p:cNvPr id="478" name="Рисунок 20"/>
          <p:cNvPicPr/>
          <p:nvPr/>
        </p:nvPicPr>
        <p:blipFill>
          <a:blip r:embed="rId2">
            <a:alphaModFix amt="70000"/>
          </a:blip>
          <a:stretch/>
        </p:blipFill>
        <p:spPr bwMode="auto">
          <a:xfrm>
            <a:off x="0" y="0"/>
            <a:ext cx="5917680" cy="111276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title"/>
          </p:nvPr>
        </p:nvSpPr>
        <p:spPr bwMode="auto">
          <a:xfrm>
            <a:off x="67680" y="69120"/>
            <a:ext cx="6772320" cy="865080"/>
          </a:xfrm>
          <a:prstGeom prst="rect">
            <a:avLst/>
          </a:prstGeom>
          <a:noFill/>
          <a:ln w="0">
            <a:noFill/>
          </a:ln>
        </p:spPr>
        <p:txBody>
          <a:bodyPr lIns="159840" tIns="162719" rIns="159840" bIns="162719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3600" b="1" strike="noStrike" spc="-1">
                <a:solidFill>
                  <a:srgbClr val="434343"/>
                </a:solidFill>
                <a:latin typeface="Livvic"/>
                <a:ea typeface="DejaVu Sans"/>
              </a:rPr>
              <a:t>ГИПОТЕЗА ПРОЕКТА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TextBox 16"/>
          <p:cNvSpPr/>
          <p:nvPr/>
        </p:nvSpPr>
        <p:spPr bwMode="auto">
          <a:xfrm>
            <a:off x="11705040" y="6258600"/>
            <a:ext cx="486720" cy="59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en-US" sz="2850" b="0" strike="noStrike" spc="-1">
                <a:solidFill>
                  <a:srgbClr val="000000"/>
                </a:solidFill>
                <a:latin typeface="Segoe UI Light"/>
                <a:ea typeface="Arial"/>
              </a:rPr>
              <a:t>8</a:t>
            </a:r>
            <a:endParaRPr lang="ru-RU" sz="2850" b="0" strike="noStrike" spc="-1">
              <a:latin typeface="Arial"/>
            </a:endParaRPr>
          </a:p>
        </p:txBody>
      </p:sp>
      <p:sp>
        <p:nvSpPr>
          <p:cNvPr id="481" name="TextBox 17"/>
          <p:cNvSpPr/>
          <p:nvPr/>
        </p:nvSpPr>
        <p:spPr bwMode="auto">
          <a:xfrm>
            <a:off x="0" y="1367280"/>
            <a:ext cx="5917680" cy="443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Arial"/>
                <a:ea typeface="Arial"/>
              </a:rPr>
              <a:t>Гипотеза: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От 50% до 65% студентов испытывают трудности при поиске нужных справочных материалов и ПО для своих дисциплин.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Arial"/>
                <a:ea typeface="Arial"/>
              </a:rPr>
              <a:t>Способ проверки: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 Опросник среди студентов ТГУ (в Yandex Forms/Google Forms)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Arial"/>
                <a:ea typeface="Arial"/>
              </a:rPr>
              <a:t>Целевое количество респондентов: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 30-50 </a:t>
            </a:r>
            <a:r>
              <a:rPr lang="ru-RU" sz="2500" b="0" strike="noStrike" spc="-1">
                <a:solidFill>
                  <a:srgbClr val="000000"/>
                </a:solidFill>
                <a:latin typeface="Arial"/>
                <a:ea typeface="Arial"/>
              </a:rPr>
              <a:t>чел.</a:t>
            </a:r>
            <a:endParaRPr lang="ru-RU" sz="2500" b="0" strike="noStrike" spc="-1">
              <a:latin typeface="Arial"/>
            </a:endParaRPr>
          </a:p>
        </p:txBody>
      </p:sp>
      <p:sp>
        <p:nvSpPr>
          <p:cNvPr id="482" name="TextBox 18"/>
          <p:cNvSpPr/>
          <p:nvPr/>
        </p:nvSpPr>
        <p:spPr bwMode="auto">
          <a:xfrm>
            <a:off x="6008039" y="352800"/>
            <a:ext cx="6183720" cy="527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FFFFFF"/>
                </a:solidFill>
                <a:latin typeface="Arial"/>
                <a:ea typeface="Arial"/>
              </a:rPr>
              <a:t>Вопросы для опроса / интервью: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FFFFFF"/>
                </a:solidFill>
                <a:latin typeface="Arial"/>
                <a:ea typeface="Arial"/>
              </a:rPr>
              <a:t>1.</a:t>
            </a: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Arial"/>
              </a:rPr>
              <a:t> Ищите ли вы дополнительную информацию о задачах поставленных преподавателем(справочники, калькуляторы, видео уроки).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FFFFFF"/>
                </a:solidFill>
                <a:latin typeface="Arial"/>
                <a:ea typeface="Arial"/>
              </a:rPr>
              <a:t>2.</a:t>
            </a: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Arial"/>
              </a:rPr>
              <a:t> Сколько времени вы проводите за поисками справочных материалов ПО?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FFFFFF"/>
                </a:solidFill>
                <a:latin typeface="Arial"/>
                <a:ea typeface="Arial"/>
              </a:rPr>
              <a:t>3.</a:t>
            </a: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Arial"/>
              </a:rPr>
              <a:t> Как часто Вам самостоятельно приходится искать нужный сайт с программой?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FFFFFF"/>
                </a:solidFill>
                <a:latin typeface="Arial"/>
                <a:ea typeface="Arial"/>
              </a:rPr>
              <a:t>4.</a:t>
            </a: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Arial"/>
              </a:rPr>
              <a:t> Удобно ли вам искать ссылки в старых групповых чатах?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FFFFFF"/>
                </a:solidFill>
                <a:latin typeface="Arial"/>
                <a:ea typeface="Arial"/>
              </a:rPr>
              <a:t>5.</a:t>
            </a: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Arial"/>
              </a:rPr>
              <a:t> Как часто Вы просите помощи у преподавателя(или знакомого) в установке программы?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2000" b="1" strike="noStrike" spc="-1">
                <a:solidFill>
                  <a:srgbClr val="FFFFFF"/>
                </a:solidFill>
                <a:latin typeface="Arial"/>
                <a:ea typeface="Arial"/>
              </a:rPr>
              <a:t>6.</a:t>
            </a: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Arial"/>
              </a:rPr>
              <a:t> Хотели бы вы, чтобы нужные материалы и ПО были собраны в одном месте и удобно распределены по курсам и дисциплинам?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86752904" name="Рисунок 98675290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0962" y="22987"/>
            <a:ext cx="3695699" cy="3143250"/>
          </a:xfrm>
          <a:prstGeom prst="rect">
            <a:avLst/>
          </a:prstGeom>
        </p:spPr>
      </p:pic>
      <p:pic>
        <p:nvPicPr>
          <p:cNvPr id="383562481" name="Рисунок 38356248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76662" y="22987"/>
            <a:ext cx="4543425" cy="3057525"/>
          </a:xfrm>
          <a:prstGeom prst="rect">
            <a:avLst/>
          </a:prstGeom>
        </p:spPr>
      </p:pic>
      <p:pic>
        <p:nvPicPr>
          <p:cNvPr id="861624662" name="Рисунок 86162466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320087" y="22987"/>
            <a:ext cx="3829050" cy="3143250"/>
          </a:xfrm>
          <a:prstGeom prst="rect">
            <a:avLst/>
          </a:prstGeom>
        </p:spPr>
      </p:pic>
      <p:pic>
        <p:nvPicPr>
          <p:cNvPr id="1547412786" name="Рисунок 154741278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3771900"/>
            <a:ext cx="3486150" cy="2952749"/>
          </a:xfrm>
          <a:prstGeom prst="rect">
            <a:avLst/>
          </a:prstGeom>
        </p:spPr>
      </p:pic>
      <p:sp>
        <p:nvSpPr>
          <p:cNvPr id="604172733" name="TextBox 604172732"/>
          <p:cNvSpPr txBox="1"/>
          <p:nvPr/>
        </p:nvSpPr>
        <p:spPr bwMode="auto">
          <a:xfrm>
            <a:off x="420074" y="3001919"/>
            <a:ext cx="2775375" cy="762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11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Ищите ли вы дополнительную информацию о задачах поставленных преподавателем(справочники, калькуляторы, видео уроки)?</a:t>
            </a:r>
            <a:endParaRPr sz="500"/>
          </a:p>
        </p:txBody>
      </p:sp>
      <p:sp>
        <p:nvSpPr>
          <p:cNvPr id="336078924" name="TextBox 336078923"/>
          <p:cNvSpPr txBox="1"/>
          <p:nvPr/>
        </p:nvSpPr>
        <p:spPr bwMode="auto">
          <a:xfrm>
            <a:off x="4528777" y="3001920"/>
            <a:ext cx="3039554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11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Сколько времени вы проводите за поисками справочных материалов ПО?</a:t>
            </a:r>
            <a:endParaRPr/>
          </a:p>
        </p:txBody>
      </p:sp>
      <p:sp>
        <p:nvSpPr>
          <p:cNvPr id="1314719484" name="TextBox 1314719483"/>
          <p:cNvSpPr txBox="1"/>
          <p:nvPr/>
        </p:nvSpPr>
        <p:spPr bwMode="auto">
          <a:xfrm>
            <a:off x="8485570" y="3036517"/>
            <a:ext cx="3415683" cy="25943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11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Удобно ли вам искать ссылки в групповых чатах?</a:t>
            </a:r>
            <a:endParaRPr/>
          </a:p>
        </p:txBody>
      </p:sp>
      <p:sp>
        <p:nvSpPr>
          <p:cNvPr id="688310246" name="TextBox 688310245"/>
          <p:cNvSpPr txBox="1"/>
          <p:nvPr/>
        </p:nvSpPr>
        <p:spPr bwMode="auto">
          <a:xfrm>
            <a:off x="2604179" y="6129929"/>
            <a:ext cx="3751769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11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Хотели бы вы, чтобы нужные материалы и ПО были собраны в одном месте и удобно распределены по курсам и дисциплинам?</a:t>
            </a:r>
            <a:endParaRPr/>
          </a:p>
        </p:txBody>
      </p:sp>
      <p:sp>
        <p:nvSpPr>
          <p:cNvPr id="1388694837" name="TextBox 20"/>
          <p:cNvSpPr/>
          <p:nvPr/>
        </p:nvSpPr>
        <p:spPr bwMode="auto">
          <a:xfrm>
            <a:off x="11481480" y="6254819"/>
            <a:ext cx="710280" cy="594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en-US" sz="2850" b="0" strike="noStrike" spc="-1">
                <a:solidFill>
                  <a:srgbClr val="000000"/>
                </a:solidFill>
                <a:latin typeface="Segoe UI Light"/>
                <a:ea typeface="DejaVu Sans"/>
              </a:rPr>
              <a:t>9</a:t>
            </a:r>
            <a:endParaRPr lang="ru-RU" sz="2850" b="0" strike="noStrike" spc="-1">
              <a:latin typeface="Arial"/>
            </a:endParaRPr>
          </a:p>
        </p:txBody>
      </p:sp>
      <p:pic>
        <p:nvPicPr>
          <p:cNvPr id="2120264841" name="Рисунок 2120264840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90049" y="4845049"/>
            <a:ext cx="267349" cy="304799"/>
          </a:xfrm>
          <a:prstGeom prst="rect">
            <a:avLst/>
          </a:prstGeom>
        </p:spPr>
      </p:pic>
      <p:pic>
        <p:nvPicPr>
          <p:cNvPr id="1692523249" name="Рисунок 169252324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0000674" y="163512"/>
            <a:ext cx="233937" cy="238124"/>
          </a:xfrm>
          <a:prstGeom prst="rect">
            <a:avLst/>
          </a:prstGeom>
        </p:spPr>
      </p:pic>
      <p:pic>
        <p:nvPicPr>
          <p:cNvPr id="519483922" name="Рисунок 519483921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0673773" y="163512"/>
            <a:ext cx="233937" cy="2381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1A6BCD-EB81-4A24-9605-94A4BC8A4A23}"/>
              </a:ext>
            </a:extLst>
          </p:cNvPr>
          <p:cNvSpPr txBox="1"/>
          <p:nvPr/>
        </p:nvSpPr>
        <p:spPr>
          <a:xfrm>
            <a:off x="10626973" y="129425"/>
            <a:ext cx="3593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Да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499F65-8C4C-4A5E-BFAD-7E21749EB731}"/>
              </a:ext>
            </a:extLst>
          </p:cNvPr>
          <p:cNvSpPr txBox="1"/>
          <p:nvPr/>
        </p:nvSpPr>
        <p:spPr>
          <a:xfrm>
            <a:off x="9902679" y="129425"/>
            <a:ext cx="4299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Нет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3" name="Облачко с текстом: прямоугольное со скругленными углами 30"/>
          <p:cNvSpPr/>
          <p:nvPr/>
        </p:nvSpPr>
        <p:spPr bwMode="auto">
          <a:xfrm flipH="1">
            <a:off x="6878160" y="965160"/>
            <a:ext cx="5033880" cy="262008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chemeClr val="accent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4" name="Google Shape;134;p25"/>
          <p:cNvSpPr/>
          <p:nvPr/>
        </p:nvSpPr>
        <p:spPr bwMode="auto">
          <a:xfrm rot="16199999" flipH="1">
            <a:off x="11247120" y="5912640"/>
            <a:ext cx="810360" cy="107928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5" name="Облачко с текстом: прямоугольное со скругленными углами 4"/>
          <p:cNvSpPr/>
          <p:nvPr/>
        </p:nvSpPr>
        <p:spPr bwMode="auto">
          <a:xfrm>
            <a:off x="87480" y="978840"/>
            <a:ext cx="5874480" cy="262008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6" name="Google Shape;820;p55"/>
          <p:cNvGrpSpPr/>
          <p:nvPr/>
        </p:nvGrpSpPr>
        <p:grpSpPr bwMode="auto">
          <a:xfrm>
            <a:off x="1437120" y="4008240"/>
            <a:ext cx="9289079" cy="2595960"/>
            <a:chOff x="1437120" y="4008240"/>
            <a:chExt cx="9289079" cy="2595960"/>
          </a:xfrm>
        </p:grpSpPr>
        <p:sp>
          <p:nvSpPr>
            <p:cNvPr id="487" name="Google Shape;821;p55"/>
            <p:cNvSpPr/>
            <p:nvPr/>
          </p:nvSpPr>
          <p:spPr bwMode="auto">
            <a:xfrm flipV="1">
              <a:off x="4018320" y="4552200"/>
              <a:ext cx="3578760" cy="2052000"/>
            </a:xfrm>
            <a:custGeom>
              <a:avLst/>
              <a:gdLst/>
              <a:ahLst/>
              <a:cxnLst/>
              <a:rect l="l" t="t" r="r" b="b"/>
              <a:pathLst>
                <a:path w="4732" h="5225" extrusionOk="0">
                  <a:moveTo>
                    <a:pt x="346" y="0"/>
                  </a:moveTo>
                  <a:cubicBezTo>
                    <a:pt x="148" y="0"/>
                    <a:pt x="1" y="148"/>
                    <a:pt x="1" y="333"/>
                  </a:cubicBezTo>
                  <a:lnTo>
                    <a:pt x="1" y="4423"/>
                  </a:lnTo>
                  <a:cubicBezTo>
                    <a:pt x="1" y="4608"/>
                    <a:pt x="148" y="4756"/>
                    <a:pt x="346" y="4756"/>
                  </a:cubicBezTo>
                  <a:lnTo>
                    <a:pt x="2046" y="4756"/>
                  </a:lnTo>
                  <a:lnTo>
                    <a:pt x="2366" y="5224"/>
                  </a:lnTo>
                  <a:lnTo>
                    <a:pt x="2687" y="4756"/>
                  </a:lnTo>
                  <a:lnTo>
                    <a:pt x="4387" y="4756"/>
                  </a:lnTo>
                  <a:cubicBezTo>
                    <a:pt x="4572" y="4756"/>
                    <a:pt x="4732" y="4608"/>
                    <a:pt x="4732" y="4423"/>
                  </a:cubicBezTo>
                  <a:lnTo>
                    <a:pt x="4732" y="333"/>
                  </a:lnTo>
                  <a:cubicBezTo>
                    <a:pt x="4732" y="148"/>
                    <a:pt x="4584" y="0"/>
                    <a:pt x="4387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8" name="Google Shape;826;p55"/>
            <p:cNvSpPr/>
            <p:nvPr/>
          </p:nvSpPr>
          <p:spPr bwMode="auto">
            <a:xfrm>
              <a:off x="1685160" y="4227120"/>
              <a:ext cx="8902440" cy="119160"/>
            </a:xfrm>
            <a:custGeom>
              <a:avLst/>
              <a:gdLst/>
              <a:ahLst/>
              <a:cxnLst/>
              <a:rect l="l" t="t" r="r" b="b"/>
              <a:pathLst>
                <a:path w="22549" h="211" extrusionOk="0">
                  <a:moveTo>
                    <a:pt x="0" y="1"/>
                  </a:moveTo>
                  <a:lnTo>
                    <a:pt x="0" y="210"/>
                  </a:lnTo>
                  <a:lnTo>
                    <a:pt x="22548" y="210"/>
                  </a:lnTo>
                  <a:lnTo>
                    <a:pt x="22548" y="1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9" name="Google Shape;827;p55"/>
            <p:cNvSpPr/>
            <p:nvPr/>
          </p:nvSpPr>
          <p:spPr bwMode="auto">
            <a:xfrm>
              <a:off x="1437120" y="4013640"/>
              <a:ext cx="657000" cy="545400"/>
            </a:xfrm>
            <a:custGeom>
              <a:avLst/>
              <a:gdLst/>
              <a:ahLst/>
              <a:cxnLst/>
              <a:rect l="l" t="t" r="r" b="b"/>
              <a:pathLst>
                <a:path w="1147" h="986" extrusionOk="0">
                  <a:moveTo>
                    <a:pt x="643" y="0"/>
                  </a:moveTo>
                  <a:cubicBezTo>
                    <a:pt x="525" y="0"/>
                    <a:pt x="406" y="42"/>
                    <a:pt x="309" y="135"/>
                  </a:cubicBezTo>
                  <a:cubicBezTo>
                    <a:pt x="1" y="443"/>
                    <a:pt x="210" y="973"/>
                    <a:pt x="654" y="985"/>
                  </a:cubicBezTo>
                  <a:cubicBezTo>
                    <a:pt x="925" y="985"/>
                    <a:pt x="1134" y="764"/>
                    <a:pt x="1146" y="492"/>
                  </a:cubicBezTo>
                  <a:cubicBezTo>
                    <a:pt x="1146" y="197"/>
                    <a:pt x="898" y="0"/>
                    <a:pt x="643" y="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0" name="Google Shape;828;p55"/>
            <p:cNvSpPr/>
            <p:nvPr/>
          </p:nvSpPr>
          <p:spPr bwMode="auto">
            <a:xfrm>
              <a:off x="5479200" y="4008240"/>
              <a:ext cx="657000" cy="545040"/>
            </a:xfrm>
            <a:custGeom>
              <a:avLst/>
              <a:gdLst/>
              <a:ahLst/>
              <a:cxnLst/>
              <a:rect l="l" t="t" r="r" b="b"/>
              <a:pathLst>
                <a:path w="1147" h="985" extrusionOk="0">
                  <a:moveTo>
                    <a:pt x="656" y="0"/>
                  </a:moveTo>
                  <a:cubicBezTo>
                    <a:pt x="534" y="0"/>
                    <a:pt x="409" y="46"/>
                    <a:pt x="309" y="146"/>
                  </a:cubicBezTo>
                  <a:cubicBezTo>
                    <a:pt x="1" y="454"/>
                    <a:pt x="222" y="984"/>
                    <a:pt x="654" y="984"/>
                  </a:cubicBezTo>
                  <a:cubicBezTo>
                    <a:pt x="925" y="984"/>
                    <a:pt x="1147" y="763"/>
                    <a:pt x="1147" y="491"/>
                  </a:cubicBezTo>
                  <a:cubicBezTo>
                    <a:pt x="1147" y="193"/>
                    <a:pt x="906" y="0"/>
                    <a:pt x="656" y="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1" name="Google Shape;829;p55"/>
            <p:cNvSpPr/>
            <p:nvPr/>
          </p:nvSpPr>
          <p:spPr bwMode="auto">
            <a:xfrm>
              <a:off x="10069200" y="4008240"/>
              <a:ext cx="657000" cy="543600"/>
            </a:xfrm>
            <a:custGeom>
              <a:avLst/>
              <a:gdLst/>
              <a:ahLst/>
              <a:cxnLst/>
              <a:rect l="l" t="t" r="r" b="b"/>
              <a:pathLst>
                <a:path w="1147" h="982" extrusionOk="0">
                  <a:moveTo>
                    <a:pt x="666" y="1"/>
                  </a:moveTo>
                  <a:cubicBezTo>
                    <a:pt x="222" y="1"/>
                    <a:pt x="1" y="530"/>
                    <a:pt x="309" y="838"/>
                  </a:cubicBezTo>
                  <a:cubicBezTo>
                    <a:pt x="408" y="938"/>
                    <a:pt x="530" y="982"/>
                    <a:pt x="650" y="982"/>
                  </a:cubicBezTo>
                  <a:cubicBezTo>
                    <a:pt x="903" y="982"/>
                    <a:pt x="1147" y="786"/>
                    <a:pt x="1147" y="493"/>
                  </a:cubicBezTo>
                  <a:cubicBezTo>
                    <a:pt x="1147" y="222"/>
                    <a:pt x="925" y="1"/>
                    <a:pt x="666" y="1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492" name="PlaceHolder 1"/>
          <p:cNvSpPr>
            <a:spLocks noGrp="1"/>
          </p:cNvSpPr>
          <p:nvPr>
            <p:ph type="title"/>
          </p:nvPr>
        </p:nvSpPr>
        <p:spPr bwMode="auto">
          <a:xfrm>
            <a:off x="1098720" y="20520"/>
            <a:ext cx="6461280" cy="865080"/>
          </a:xfrm>
          <a:prstGeom prst="rect">
            <a:avLst/>
          </a:prstGeom>
          <a:noFill/>
          <a:ln w="0">
            <a:noFill/>
          </a:ln>
        </p:spPr>
        <p:txBody>
          <a:bodyPr lIns="159840" tIns="162719" rIns="159840" bIns="162719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4800" b="1" strike="noStrike" spc="-1">
                <a:solidFill>
                  <a:srgbClr val="434343"/>
                </a:solidFill>
                <a:latin typeface="Livvic"/>
                <a:ea typeface="DejaVu Sans"/>
              </a:rPr>
              <a:t>ОБЪЁМ РЫНКА</a:t>
            </a:r>
            <a:endParaRPr lang="ru-RU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TextBox 20"/>
          <p:cNvSpPr/>
          <p:nvPr/>
        </p:nvSpPr>
        <p:spPr bwMode="auto">
          <a:xfrm>
            <a:off x="11345250" y="6140520"/>
            <a:ext cx="847950" cy="594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en-US" sz="2850" b="0" strike="noStrike" spc="-1">
                <a:solidFill>
                  <a:srgbClr val="000000"/>
                </a:solidFill>
                <a:latin typeface="Segoe UI Light"/>
                <a:ea typeface="DejaVu Sans"/>
              </a:rPr>
              <a:t>10</a:t>
            </a:r>
            <a:endParaRPr lang="ru-RU" sz="2850" b="0" strike="noStrike" spc="-1">
              <a:latin typeface="Arial"/>
            </a:endParaRPr>
          </a:p>
        </p:txBody>
      </p:sp>
      <p:sp>
        <p:nvSpPr>
          <p:cNvPr id="494" name="TextBox 22"/>
          <p:cNvSpPr/>
          <p:nvPr/>
        </p:nvSpPr>
        <p:spPr bwMode="auto">
          <a:xfrm>
            <a:off x="393120" y="957240"/>
            <a:ext cx="5743080" cy="258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1800" b="1" strike="noStrike" spc="-1">
                <a:solidFill>
                  <a:srgbClr val="FFFFFF"/>
                </a:solidFill>
                <a:latin typeface="Arial"/>
                <a:ea typeface="Arial"/>
              </a:rPr>
              <a:t>Динамика рынка (с указанием источника):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FFFFFF"/>
                </a:solidFill>
                <a:latin typeface="Arial"/>
                <a:ea typeface="Arial"/>
              </a:rPr>
              <a:t>Наш проект будет базироваться на рынке образования. Просмотрев документы о поступивших студентах в разные университеты, можем сделать вывод что рынок образования в сегодняшних реалиях растет на 9-13% в год.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1" strike="noStrike" spc="-1">
                <a:solidFill>
                  <a:srgbClr val="FFFFFF"/>
                </a:solidFill>
                <a:latin typeface="Arial"/>
                <a:ea typeface="Arial"/>
              </a:rPr>
              <a:t>Источники:</a:t>
            </a:r>
            <a:r>
              <a:rPr lang="ru-RU" sz="1800" b="0" strike="noStrike" spc="-1">
                <a:solidFill>
                  <a:srgbClr val="FFFFFF"/>
                </a:solidFill>
                <a:latin typeface="Arial"/>
                <a:ea typeface="Arial"/>
              </a:rPr>
              <a:t>(</a:t>
            </a:r>
            <a:r>
              <a:rPr lang="ru-RU" sz="1800" b="0" i="1" u="sng" strike="noStrike" spc="-1">
                <a:solidFill>
                  <a:srgbClr val="FFFFFF"/>
                </a:solidFill>
                <a:latin typeface="Arial"/>
                <a:ea typeface="Arial"/>
              </a:rPr>
              <a:t>abiturient.utmn.ru, dzen.ru, 72.ru, </a:t>
            </a:r>
            <a:r>
              <a:rPr lang="ru-RU" sz="2000" b="0" i="1" u="sng" strike="noStrike" spc="-1">
                <a:solidFill>
                  <a:srgbClr val="FFFFFF"/>
                </a:solidFill>
                <a:latin typeface="Arial"/>
                <a:ea typeface="Arial"/>
              </a:rPr>
              <a:t>profpsz.ru</a:t>
            </a:r>
            <a:r>
              <a:rPr lang="ru-RU" sz="2000" b="0" strike="noStrike" spc="-1">
                <a:solidFill>
                  <a:srgbClr val="FFFFFF"/>
                </a:solidFill>
                <a:latin typeface="Arial"/>
                <a:ea typeface="Arial"/>
              </a:rPr>
              <a:t>)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495" name="TextBox 24"/>
          <p:cNvSpPr/>
          <p:nvPr/>
        </p:nvSpPr>
        <p:spPr bwMode="auto">
          <a:xfrm>
            <a:off x="4157640" y="4759560"/>
            <a:ext cx="3578760" cy="1736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1800" b="1" strike="noStrike" spc="-1">
                <a:solidFill>
                  <a:srgbClr val="000000"/>
                </a:solidFill>
                <a:latin typeface="Arial"/>
                <a:ea typeface="Arial"/>
              </a:rPr>
              <a:t>Основные «игроки» на рынке: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Arial"/>
              </a:rPr>
              <a:t>1)Внутренние базы университетов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Arial"/>
              </a:rPr>
              <a:t>2)Торрент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496" name="TextBox 26"/>
          <p:cNvSpPr/>
          <p:nvPr/>
        </p:nvSpPr>
        <p:spPr bwMode="auto">
          <a:xfrm>
            <a:off x="6994800" y="1161720"/>
            <a:ext cx="4975560" cy="2010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1800" b="1" strike="noStrike" spc="-1">
                <a:solidFill>
                  <a:srgbClr val="FFFFFF"/>
                </a:solidFill>
                <a:latin typeface="Arial"/>
                <a:ea typeface="Arial"/>
              </a:rPr>
              <a:t>Планируемая доля рынка</a:t>
            </a:r>
            <a:r>
              <a:rPr lang="ru-RU" sz="1800" b="0" strike="noStrike" spc="-1">
                <a:solidFill>
                  <a:srgbClr val="FFFFFF"/>
                </a:solidFill>
                <a:latin typeface="Arial"/>
                <a:ea typeface="Arial"/>
              </a:rPr>
              <a:t>: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FFFFFF"/>
                </a:solidFill>
                <a:latin typeface="Arial"/>
                <a:ea typeface="Arial"/>
              </a:rPr>
              <a:t>Не смотря на наших прямых конкурентов в виде торрента и т.п источниках, мы можем занять от 15% до 45% тюменского рынка, при внедрении в образовательные системы различных учебных заведений(кроме Тюмгу).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497" name="Google Shape;134;p25"/>
          <p:cNvSpPr/>
          <p:nvPr/>
        </p:nvSpPr>
        <p:spPr bwMode="auto">
          <a:xfrm rot="16199999" flipH="1">
            <a:off x="135720" y="-151920"/>
            <a:ext cx="826200" cy="1098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98" name="Рисунок 45"/>
          <p:cNvPicPr/>
          <p:nvPr/>
        </p:nvPicPr>
        <p:blipFill>
          <a:blip r:embed="rId2">
            <a:alphaModFix amt="50000"/>
          </a:blip>
          <a:stretch/>
        </p:blipFill>
        <p:spPr bwMode="auto">
          <a:xfrm>
            <a:off x="8331120" y="2320560"/>
            <a:ext cx="3881160" cy="2370240"/>
          </a:xfrm>
          <a:prstGeom prst="rect">
            <a:avLst/>
          </a:prstGeom>
          <a:ln w="0">
            <a:noFill/>
          </a:ln>
        </p:spPr>
      </p:pic>
      <p:pic>
        <p:nvPicPr>
          <p:cNvPr id="499" name="Рисунок 44"/>
          <p:cNvPicPr/>
          <p:nvPr/>
        </p:nvPicPr>
        <p:blipFill>
          <a:blip r:embed="rId2"/>
          <a:stretch/>
        </p:blipFill>
        <p:spPr bwMode="auto">
          <a:xfrm>
            <a:off x="0" y="3116519"/>
            <a:ext cx="7505280" cy="3748320"/>
          </a:xfrm>
          <a:prstGeom prst="rect">
            <a:avLst/>
          </a:prstGeom>
          <a:ln w="0">
            <a:noFill/>
          </a:ln>
        </p:spPr>
      </p:pic>
      <p:pic>
        <p:nvPicPr>
          <p:cNvPr id="500" name="Рисунок 43"/>
          <p:cNvPicPr/>
          <p:nvPr/>
        </p:nvPicPr>
        <p:blipFill>
          <a:blip r:embed="rId2">
            <a:alphaModFix amt="70000"/>
          </a:blip>
          <a:stretch/>
        </p:blipFill>
        <p:spPr bwMode="auto">
          <a:xfrm>
            <a:off x="0" y="808200"/>
            <a:ext cx="7147440" cy="282384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title"/>
          </p:nvPr>
        </p:nvSpPr>
        <p:spPr bwMode="auto">
          <a:xfrm>
            <a:off x="1032120" y="-57240"/>
            <a:ext cx="6527880" cy="865080"/>
          </a:xfrm>
          <a:prstGeom prst="rect">
            <a:avLst/>
          </a:prstGeom>
          <a:noFill/>
          <a:ln w="0">
            <a:noFill/>
          </a:ln>
        </p:spPr>
        <p:txBody>
          <a:bodyPr lIns="159840" tIns="162719" rIns="159840" bIns="162719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4800" b="1" strike="noStrike" spc="-1">
                <a:solidFill>
                  <a:srgbClr val="434343"/>
                </a:solidFill>
                <a:latin typeface="Livvic"/>
                <a:ea typeface="DejaVu Sans"/>
              </a:rPr>
              <a:t>БИЗНЕС-МОДЕЛЬ</a:t>
            </a:r>
            <a:endParaRPr lang="ru-RU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TextBox 38"/>
          <p:cNvSpPr/>
          <p:nvPr/>
        </p:nvSpPr>
        <p:spPr bwMode="auto">
          <a:xfrm>
            <a:off x="0" y="808200"/>
            <a:ext cx="8330760" cy="228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Возможные модели монетизации: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1)ненавязчивая реклама,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2)финансирование из бюджета университета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3)Месячная/годовая подписка для доступа к наполнению сайта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Стоимость: мы рассчитываем в районе 70-150руб.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Регулярность: раз в месяц/год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Каналы сбыта: Сайт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503" name="TextBox 40"/>
          <p:cNvSpPr/>
          <p:nvPr/>
        </p:nvSpPr>
        <p:spPr bwMode="auto">
          <a:xfrm>
            <a:off x="0" y="3741480"/>
            <a:ext cx="7505280" cy="255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FFFFFF"/>
                </a:solidFill>
                <a:latin typeface="Arial"/>
                <a:ea typeface="DejaVu Sans"/>
              </a:rPr>
              <a:t>Ценностное предложение: Вся полезная и проверенная учебная информация будет находиться в одном месте.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FFFFFF"/>
                </a:solidFill>
                <a:latin typeface="Arial"/>
                <a:ea typeface="DejaVu Sans"/>
              </a:rPr>
              <a:t>Основные каналы взаимодействия с пользователем: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FFFFFF"/>
                </a:solidFill>
                <a:latin typeface="Arial"/>
                <a:ea typeface="DejaVu Sans"/>
              </a:rPr>
              <a:t>Объявления на нашем сайте и на сайтах ТюмГу, рассылка в новостных чатах, таргетированная реклама Вконтакте, обратная связь через мессенджер с модератором/ботом для внесения изменений и дополнений в контент сайта/получения ответов на интересующий вопрос)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504" name="TextBox 42"/>
          <p:cNvSpPr/>
          <p:nvPr/>
        </p:nvSpPr>
        <p:spPr bwMode="auto">
          <a:xfrm>
            <a:off x="8331120" y="2444760"/>
            <a:ext cx="3881160" cy="2010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Партнёры: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Основными партнёрами нашего проекта будут выступать различные образовательные учреждения. В Тюмени мы бы заручились поддержкой ТюмГУ, ТИУ.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505" name="Google Shape;134;p25"/>
          <p:cNvSpPr/>
          <p:nvPr/>
        </p:nvSpPr>
        <p:spPr bwMode="auto">
          <a:xfrm rot="16199999" flipH="1">
            <a:off x="101160" y="-100440"/>
            <a:ext cx="698400" cy="9000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6" name="Google Shape;134;p25"/>
          <p:cNvSpPr/>
          <p:nvPr/>
        </p:nvSpPr>
        <p:spPr bwMode="auto">
          <a:xfrm rot="16199999" flipH="1">
            <a:off x="11270880" y="5937120"/>
            <a:ext cx="850680" cy="990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7" name="TextBox 7"/>
          <p:cNvSpPr/>
          <p:nvPr/>
        </p:nvSpPr>
        <p:spPr bwMode="auto">
          <a:xfrm>
            <a:off x="11278574" y="6264360"/>
            <a:ext cx="914265" cy="594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en-US" sz="2850" b="0" strike="noStrike" spc="-1">
                <a:solidFill>
                  <a:srgbClr val="000000"/>
                </a:solidFill>
                <a:latin typeface="Segoe UI Light"/>
                <a:ea typeface="Arial"/>
              </a:rPr>
              <a:t>11</a:t>
            </a:r>
            <a:endParaRPr lang="ru-RU" sz="285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8" name="Google Shape;539;p47"/>
          <p:cNvSpPr/>
          <p:nvPr/>
        </p:nvSpPr>
        <p:spPr bwMode="auto">
          <a:xfrm>
            <a:off x="11763989" y="541800"/>
            <a:ext cx="427410" cy="6315839"/>
          </a:xfrm>
          <a:prstGeom prst="rect">
            <a:avLst/>
          </a:prstGeom>
          <a:solidFill>
            <a:srgbClr val="908269">
              <a:alpha val="73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9" name="Google Shape;541;p47"/>
          <p:cNvSpPr/>
          <p:nvPr/>
        </p:nvSpPr>
        <p:spPr bwMode="auto">
          <a:xfrm>
            <a:off x="0" y="541800"/>
            <a:ext cx="709920" cy="6315840"/>
          </a:xfrm>
          <a:prstGeom prst="rect">
            <a:avLst/>
          </a:prstGeom>
          <a:solidFill>
            <a:srgbClr val="908269">
              <a:alpha val="73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0" name="PlaceHolder 1"/>
          <p:cNvSpPr>
            <a:spLocks noGrp="1"/>
          </p:cNvSpPr>
          <p:nvPr>
            <p:ph type="title"/>
          </p:nvPr>
        </p:nvSpPr>
        <p:spPr bwMode="auto">
          <a:xfrm>
            <a:off x="0" y="-142875"/>
            <a:ext cx="9587219" cy="865080"/>
          </a:xfrm>
          <a:prstGeom prst="rect">
            <a:avLst/>
          </a:prstGeom>
          <a:noFill/>
          <a:ln w="0">
            <a:noFill/>
          </a:ln>
        </p:spPr>
        <p:txBody>
          <a:bodyPr lIns="159840" tIns="162719" rIns="159840" bIns="162719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3600" b="0" strike="noStrike" spc="-1">
                <a:solidFill>
                  <a:srgbClr val="000000"/>
                </a:solidFill>
                <a:latin typeface="Arial"/>
                <a:ea typeface="DejaVu Sans"/>
              </a:rPr>
              <a:t>РЕСУРСЫ</a:t>
            </a:r>
            <a:r>
              <a:rPr lang="en-US" sz="3600" b="0" strike="noStrike" spc="-1">
                <a:solidFill>
                  <a:srgbClr val="000000"/>
                </a:solidFill>
                <a:latin typeface="Arial"/>
                <a:ea typeface="DejaVu Sans"/>
              </a:rPr>
              <a:t>:</a:t>
            </a:r>
            <a:r>
              <a:rPr lang="ru-RU" sz="3600" b="0" strike="noStrike" spc="-1">
                <a:solidFill>
                  <a:srgbClr val="000000"/>
                </a:solidFill>
                <a:latin typeface="Arial"/>
                <a:ea typeface="DejaVu Sans"/>
              </a:rPr>
              <a:t>ДИАГРАММА ГАНТА</a:t>
            </a:r>
            <a:endParaRPr lang="ru-RU" sz="42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1" name="TextBox 10"/>
          <p:cNvSpPr/>
          <p:nvPr/>
        </p:nvSpPr>
        <p:spPr bwMode="auto">
          <a:xfrm>
            <a:off x="11577562" y="6263100"/>
            <a:ext cx="1018845" cy="594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850" b="0" strike="noStrike" spc="-1">
                <a:solidFill>
                  <a:srgbClr val="000000"/>
                </a:solidFill>
                <a:latin typeface="Segoe UI Light"/>
                <a:ea typeface="Arial"/>
              </a:rPr>
              <a:t>12</a:t>
            </a:r>
            <a:endParaRPr lang="ru-RU" sz="2850" b="0" strike="noStrike" spc="-1">
              <a:latin typeface="Arial"/>
            </a:endParaRPr>
          </a:p>
        </p:txBody>
      </p:sp>
      <p:graphicFrame>
        <p:nvGraphicFramePr>
          <p:cNvPr id="512" name="Таблица 3"/>
          <p:cNvGraphicFramePr>
            <a:graphicFrameLocks/>
          </p:cNvGraphicFramePr>
          <p:nvPr/>
        </p:nvGraphicFramePr>
        <p:xfrm>
          <a:off x="57149" y="541800"/>
          <a:ext cx="11706839" cy="6315839"/>
        </p:xfrm>
        <a:graphic>
          <a:graphicData uri="http://schemas.openxmlformats.org/drawingml/2006/table">
            <a:tbl>
              <a:tblPr/>
              <a:tblGrid>
                <a:gridCol w="190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5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1108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456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1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Задача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anchor="ctr">
                    <a:lnT w="6480" algn="ctr">
                      <a:solidFill>
                        <a:srgbClr val="000000"/>
                      </a:solidFill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1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Дата начала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anchor="ctr">
                    <a:lnT w="6480" algn="ctr">
                      <a:solidFill>
                        <a:srgbClr val="000000"/>
                      </a:solidFill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1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Дата завершения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anchor="ctr">
                    <a:lnT w="6480" algn="ctr">
                      <a:solidFill>
                        <a:srgbClr val="000000"/>
                      </a:solidFill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1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Ответственный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anchor="ctr">
                    <a:lnT w="6480" algn="ctr">
                      <a:solidFill>
                        <a:srgbClr val="000000"/>
                      </a:solidFill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Октябрь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Ноябрь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Декабрь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Январь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Февраль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Март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Апрель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Май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Июнь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Июль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Август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Разработка концепции проекта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12.10.2023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2.11.2023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Шубин Д. П.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Анализ учебной программы 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26.10.2023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16.11.2023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Демченко Н.С. Шубин Д. П.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Ткачёв И.Е.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Сбор полезных и проверенных источников информации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16.11.2023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26.04.2024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Егоров С.А.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Искаков А.К.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Определение нужного программного обеспечения 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16.11.2023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14.01.2024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Шубин Д.П.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Разработка базы данных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26.02.2024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26.04.2024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Новиков М.В.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Шубин Д. П.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Егоров С.А.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Создание сайта 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26.05.2024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18.06.2024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Искаков А.К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Определение хостинга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1.07.2024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10.07.2024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Егоров С.А.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Тестирование работы проекта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18.07.2024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25.08.2024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Искаков А.К.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  <a:miter/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Сбор обратной связи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25.08.2024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29.08.2024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Ткачёв И.Е.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8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Публикация и рассылка в официальных группах ТюмГУ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20.08.2024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29.08.2024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Ткачёв И.Е.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68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Фо</a:t>
                      </a: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рмирование итогового отчета о реализации проекта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29.08.2024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DejaVu Sans"/>
                        </a:rPr>
                        <a:t>31.08.2024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i="1" strike="noStrike" spc="-1">
                          <a:solidFill>
                            <a:srgbClr val="44546A"/>
                          </a:solidFill>
                          <a:latin typeface="Arial"/>
                          <a:ea typeface="Arial"/>
                        </a:rPr>
                        <a:t>Демченко Н.С.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15120" marR="15120" anchor="ctr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120" marR="15120" anchor="b"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13" name="TextBox 15"/>
          <p:cNvSpPr/>
          <p:nvPr/>
        </p:nvSpPr>
        <p:spPr bwMode="auto">
          <a:xfrm>
            <a:off x="7044404" y="107324"/>
            <a:ext cx="609552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Arial"/>
              </a:rPr>
              <a:t>Общий срок реализации проекта: 11 месяцев 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4" name="Google Shape;541;p47"/>
          <p:cNvSpPr/>
          <p:nvPr/>
        </p:nvSpPr>
        <p:spPr bwMode="auto">
          <a:xfrm>
            <a:off x="0" y="0"/>
            <a:ext cx="456840" cy="5514975"/>
          </a:xfrm>
          <a:prstGeom prst="rect">
            <a:avLst/>
          </a:prstGeom>
          <a:solidFill>
            <a:srgbClr val="908269">
              <a:alpha val="73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5" name="Google Shape;541;p47"/>
          <p:cNvSpPr/>
          <p:nvPr/>
        </p:nvSpPr>
        <p:spPr bwMode="auto">
          <a:xfrm>
            <a:off x="11734919" y="1527840"/>
            <a:ext cx="456840" cy="5330160"/>
          </a:xfrm>
          <a:prstGeom prst="rect">
            <a:avLst/>
          </a:prstGeom>
          <a:solidFill>
            <a:srgbClr val="908269">
              <a:alpha val="73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516" name="Таблица 1"/>
          <p:cNvGraphicFramePr>
            <a:graphicFrameLocks/>
          </p:cNvGraphicFramePr>
          <p:nvPr/>
        </p:nvGraphicFramePr>
        <p:xfrm>
          <a:off x="457200" y="1527840"/>
          <a:ext cx="11277360" cy="3358440"/>
        </p:xfrm>
        <a:graphic>
          <a:graphicData uri="http://schemas.openxmlformats.org/drawingml/2006/table">
            <a:tbl>
              <a:tblPr/>
              <a:tblGrid>
                <a:gridCol w="2465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4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8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6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6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62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62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62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862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891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0372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Август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Сентябрь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Октябрь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Ноябрь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Декабрь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Январь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2025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Февраль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2025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Март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2025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Апрель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2025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Май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2025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Июнь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2025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600">
                <a:tc grid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Доходы: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Выручка от продажи продукции </a:t>
                      </a: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(цена продукта * количество продаж)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11000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15950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19800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28600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1100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38500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63250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71500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51700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1650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840">
                <a:tc grid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Расходы: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Заработная плата специалистов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1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Материалы и комплектующие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70 000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Оборудование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216 000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1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ИТОГО (доходы – расходы)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-291 000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6000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10950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14800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23600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-3960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33500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58250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66500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46700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-3350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000000"/>
                      </a:solidFill>
                    </a:lnL>
                    <a:lnR w="6480" algn="ctr">
                      <a:solidFill>
                        <a:srgbClr val="000000"/>
                      </a:solidFill>
                    </a:lnR>
                    <a:lnT w="6480" algn="ctr">
                      <a:solidFill>
                        <a:srgbClr val="000000"/>
                      </a:solidFill>
                    </a:lnT>
                    <a:lnB w="6480" algn="ctr">
                      <a:solidFill>
                        <a:srgbClr val="000000"/>
                      </a:solidFill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17" name="TextBox 2"/>
          <p:cNvSpPr/>
          <p:nvPr/>
        </p:nvSpPr>
        <p:spPr bwMode="auto">
          <a:xfrm>
            <a:off x="456840" y="180000"/>
            <a:ext cx="11289600" cy="82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4800" b="1" strike="noStrike" spc="-1">
                <a:solidFill>
                  <a:srgbClr val="000000"/>
                </a:solidFill>
                <a:latin typeface="Livvic"/>
                <a:ea typeface="DejaVu Sans"/>
              </a:rPr>
              <a:t>РЕСУРСЫ</a:t>
            </a:r>
            <a:r>
              <a:rPr lang="en-US" sz="4800" b="1" strike="noStrike" spc="-1">
                <a:solidFill>
                  <a:srgbClr val="000000"/>
                </a:solidFill>
                <a:latin typeface="Livvic"/>
                <a:ea typeface="DejaVu Sans"/>
              </a:rPr>
              <a:t>:</a:t>
            </a:r>
            <a:r>
              <a:rPr lang="ru-RU" sz="4800" b="1" strike="noStrike" spc="-1">
                <a:solidFill>
                  <a:srgbClr val="000000"/>
                </a:solidFill>
                <a:latin typeface="Livvic"/>
                <a:ea typeface="DejaVu Sans"/>
              </a:rPr>
              <a:t> ФИНАНСОВЫЙ ПЛАН</a:t>
            </a:r>
            <a:endParaRPr lang="ru-RU" sz="4800" b="0" strike="noStrike" spc="-1">
              <a:latin typeface="Arial"/>
            </a:endParaRPr>
          </a:p>
        </p:txBody>
      </p:sp>
      <p:sp>
        <p:nvSpPr>
          <p:cNvPr id="518" name="TextBox 81"/>
          <p:cNvSpPr/>
          <p:nvPr/>
        </p:nvSpPr>
        <p:spPr bwMode="auto">
          <a:xfrm>
            <a:off x="456839" y="5791379"/>
            <a:ext cx="753084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Arial"/>
              </a:rPr>
              <a:t>Общая стоимость реализации проекта: 291 000 рублей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Arial"/>
              </a:rPr>
              <a:t>Период окупаемости: 12 месяцев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519" name="TextBox 7"/>
          <p:cNvSpPr/>
          <p:nvPr/>
        </p:nvSpPr>
        <p:spPr bwMode="auto">
          <a:xfrm>
            <a:off x="11577915" y="6263459"/>
            <a:ext cx="943020" cy="594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en-US" sz="2850" b="0" strike="noStrike" spc="-1">
                <a:solidFill>
                  <a:srgbClr val="000000"/>
                </a:solidFill>
                <a:latin typeface="Segoe UI Light"/>
                <a:ea typeface="Arial"/>
              </a:rPr>
              <a:t>13</a:t>
            </a:r>
            <a:endParaRPr lang="ru-RU" sz="285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0" name="Google Shape;134;p25"/>
          <p:cNvSpPr/>
          <p:nvPr/>
        </p:nvSpPr>
        <p:spPr bwMode="auto">
          <a:xfrm rot="16199999" flipH="1">
            <a:off x="11229120" y="5895360"/>
            <a:ext cx="826200" cy="1098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1" name="Google Shape;134;p25"/>
          <p:cNvSpPr/>
          <p:nvPr/>
        </p:nvSpPr>
        <p:spPr bwMode="auto">
          <a:xfrm rot="16199999" flipH="1">
            <a:off x="135720" y="-151920"/>
            <a:ext cx="826200" cy="1098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2" name="TextBox 7"/>
          <p:cNvSpPr/>
          <p:nvPr/>
        </p:nvSpPr>
        <p:spPr bwMode="auto">
          <a:xfrm>
            <a:off x="11164275" y="6144840"/>
            <a:ext cx="834525" cy="594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2850" b="0" strike="noStrike" spc="-1">
                <a:solidFill>
                  <a:srgbClr val="000000"/>
                </a:solidFill>
                <a:latin typeface="Segoe UI Light"/>
                <a:ea typeface="Arial"/>
              </a:rPr>
              <a:t>1</a:t>
            </a:r>
            <a:r>
              <a:rPr lang="en-US" sz="2850" b="0" strike="noStrike" spc="-1">
                <a:solidFill>
                  <a:srgbClr val="000000"/>
                </a:solidFill>
                <a:latin typeface="Segoe UI Light"/>
                <a:ea typeface="Arial"/>
              </a:rPr>
              <a:t>4</a:t>
            </a:r>
            <a:endParaRPr lang="ru-RU" sz="2850" b="0" strike="noStrike" spc="-1">
              <a:latin typeface="Arial"/>
            </a:endParaRPr>
          </a:p>
        </p:txBody>
      </p:sp>
      <p:sp>
        <p:nvSpPr>
          <p:cNvPr id="523" name="TextBox 1"/>
          <p:cNvSpPr/>
          <p:nvPr/>
        </p:nvSpPr>
        <p:spPr bwMode="auto">
          <a:xfrm>
            <a:off x="1791000" y="258480"/>
            <a:ext cx="4869000" cy="82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4800" b="1" strike="noStrike" spc="-1">
                <a:solidFill>
                  <a:srgbClr val="000000"/>
                </a:solidFill>
                <a:latin typeface="Livvic"/>
                <a:ea typeface="DejaVu Sans"/>
              </a:rPr>
              <a:t>РЕЗУЛЬТАТЫ</a:t>
            </a:r>
            <a:endParaRPr lang="ru-RU" sz="4800" b="0" strike="noStrike" spc="-1">
              <a:latin typeface="Arial"/>
            </a:endParaRPr>
          </a:p>
        </p:txBody>
      </p:sp>
      <p:sp>
        <p:nvSpPr>
          <p:cNvPr id="524" name="TextBox 9"/>
          <p:cNvSpPr/>
          <p:nvPr/>
        </p:nvSpPr>
        <p:spPr bwMode="auto">
          <a:xfrm>
            <a:off x="558720" y="874679"/>
            <a:ext cx="6903719" cy="61253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Количественные результаты: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Arial"/>
              </a:rPr>
              <a:t>1.</a:t>
            </a:r>
            <a:r>
              <a:rPr lang="ru-RU" sz="1800" b="0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Arial"/>
              </a:rPr>
              <a:t>Нашим сайтом воспользовались более 1500 студентов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.</a:t>
            </a:r>
            <a:endParaRPr sz="1800" b="0" strike="noStrike" spc="0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Arial"/>
              </a:rPr>
              <a:t>2.</a:t>
            </a:r>
            <a:r>
              <a:rPr lang="ru-RU" sz="1800" b="0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Arial"/>
              </a:rPr>
              <a:t>Мы получили более 330 отзывов от студентов с предложениями по улучшению контента.</a:t>
            </a:r>
            <a:endParaRPr sz="1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3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.Более 70% пользователей оценивают наш сайт положительно.</a:t>
            </a:r>
            <a:endParaRPr sz="1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4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.В конце июня 2025 года наша прибыль составила 12 050 рублей. </a:t>
            </a:r>
            <a:endParaRPr sz="1800" b="0" strike="noStrike" spc="0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sz="1800" b="0" strike="noStrike" spc="0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i="1" u="none" strike="noStrike" cap="none" spc="0">
                <a:solidFill>
                  <a:srgbClr val="000000"/>
                </a:solidFill>
                <a:latin typeface="Arial"/>
                <a:ea typeface="DejaVu Sans"/>
                <a:cs typeface="Arial"/>
              </a:rPr>
              <a:t>Качественные результаты:</a:t>
            </a:r>
            <a:endParaRPr sz="1800" b="0" i="1" strike="noStrike" spc="0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Arial"/>
              </a:rPr>
              <a:t>1.</a:t>
            </a:r>
            <a:r>
              <a:rPr lang="ru-RU" sz="1800" b="0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Arial"/>
              </a:rPr>
              <a:t>Студенты начали экономить до 2 часов времени на поиск нужной информации</a:t>
            </a:r>
            <a:endParaRPr sz="1800" b="0" strike="noStrike" spc="0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Arial"/>
              </a:rPr>
              <a:t>2.</a:t>
            </a:r>
            <a:r>
              <a:rPr lang="ru-RU" sz="1800" b="0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Arial"/>
              </a:rPr>
              <a:t>Студенты стали испытывать меньший стресс при поиске, а также обрели чуть большую самостоятельность по данному вопросу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.</a:t>
            </a:r>
            <a:endParaRPr sz="1800" b="0" strike="noStrike" spc="0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Arial"/>
              </a:rPr>
              <a:t>3.</a:t>
            </a:r>
            <a:r>
              <a:rPr lang="ru-RU" sz="1800" b="0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Arial"/>
              </a:rPr>
              <a:t>Студенты стали меньше страдать от вирусов, получаемых на торрент-трекерах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.</a:t>
            </a:r>
            <a:endParaRPr sz="1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4.</a:t>
            </a:r>
            <a:r>
              <a:rPr lang="ru-RU" sz="1800" b="0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Улучшение условий для работы и учебы студентов и сотрудников ТюмГУ.</a:t>
            </a:r>
            <a:endParaRPr sz="1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5.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Студенты начали более качественно выполнять работы, имея качественную информационную базу</a:t>
            </a:r>
            <a:endParaRPr sz="1800" b="0" strike="noStrike" spc="0">
              <a:latin typeface="Arial"/>
            </a:endParaRPr>
          </a:p>
          <a:p>
            <a:pPr>
              <a:lnSpc>
                <a:spcPct val="100000"/>
              </a:lnSpc>
              <a:buNone/>
              <a:defRPr/>
            </a:pP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25" name="Google Shape;162;p27"/>
          <p:cNvPicPr/>
          <p:nvPr/>
        </p:nvPicPr>
        <p:blipFill>
          <a:blip r:embed="rId2"/>
          <a:srcRect l="25607" r="25607"/>
          <a:stretch/>
        </p:blipFill>
        <p:spPr bwMode="auto">
          <a:xfrm>
            <a:off x="6635160" y="-9720"/>
            <a:ext cx="5556600" cy="6867360"/>
          </a:xfrm>
          <a:prstGeom prst="rect">
            <a:avLst/>
          </a:prstGeom>
          <a:ln w="0">
            <a:noFill/>
          </a:ln>
        </p:spPr>
      </p:pic>
      <p:sp>
        <p:nvSpPr>
          <p:cNvPr id="526" name="Google Shape;163;p27"/>
          <p:cNvSpPr/>
          <p:nvPr/>
        </p:nvSpPr>
        <p:spPr bwMode="auto">
          <a:xfrm>
            <a:off x="6876000" y="-10080"/>
            <a:ext cx="5315400" cy="6867360"/>
          </a:xfrm>
          <a:prstGeom prst="rect">
            <a:avLst/>
          </a:prstGeom>
          <a:solidFill>
            <a:srgbClr val="CFC3AC">
              <a:alpha val="58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7" name="PlaceHolder 1"/>
          <p:cNvSpPr>
            <a:spLocks noGrp="1"/>
          </p:cNvSpPr>
          <p:nvPr>
            <p:ph type="title"/>
          </p:nvPr>
        </p:nvSpPr>
        <p:spPr bwMode="auto">
          <a:xfrm>
            <a:off x="1440000" y="0"/>
            <a:ext cx="3670200" cy="874440"/>
          </a:xfrm>
          <a:prstGeom prst="rect">
            <a:avLst/>
          </a:prstGeom>
          <a:noFill/>
          <a:ln w="0">
            <a:noFill/>
          </a:ln>
        </p:spPr>
        <p:txBody>
          <a:bodyPr lIns="159840" tIns="162719" rIns="159840" bIns="162719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4800" b="1" strike="noStrike" spc="-1">
                <a:solidFill>
                  <a:srgbClr val="434343"/>
                </a:solidFill>
                <a:latin typeface="Livvic"/>
                <a:ea typeface="Livvic"/>
              </a:rPr>
              <a:t>Выводы</a:t>
            </a:r>
            <a:r>
              <a:rPr lang="ru-RU" sz="5000" b="1" strike="noStrike" spc="-1">
                <a:solidFill>
                  <a:srgbClr val="434343"/>
                </a:solidFill>
                <a:latin typeface="Livvic"/>
                <a:ea typeface="Livvic"/>
              </a:rPr>
              <a:t> </a:t>
            </a: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8" name="Google Shape;167;p27"/>
          <p:cNvSpPr/>
          <p:nvPr/>
        </p:nvSpPr>
        <p:spPr bwMode="auto">
          <a:xfrm>
            <a:off x="0" y="-10080"/>
            <a:ext cx="642240" cy="6867720"/>
          </a:xfrm>
          <a:prstGeom prst="rect">
            <a:avLst/>
          </a:prstGeom>
          <a:solidFill>
            <a:srgbClr val="CFC3AC">
              <a:alpha val="58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9" name="TextBox 6"/>
          <p:cNvSpPr/>
          <p:nvPr/>
        </p:nvSpPr>
        <p:spPr bwMode="auto">
          <a:xfrm>
            <a:off x="11354774" y="6258600"/>
            <a:ext cx="1038089" cy="594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59840" tIns="79920" rIns="159840" bIns="7992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en-US" sz="2850" b="0" strike="noStrike" spc="-1">
                <a:solidFill>
                  <a:srgbClr val="000000"/>
                </a:solidFill>
                <a:latin typeface="Segoe UI Light"/>
                <a:ea typeface="DejaVu Sans"/>
              </a:rPr>
              <a:t>15</a:t>
            </a:r>
            <a:endParaRPr lang="ru-RU" sz="2850" b="0" strike="noStrike" spc="-1">
              <a:latin typeface="Arial"/>
            </a:endParaRPr>
          </a:p>
        </p:txBody>
      </p:sp>
      <p:sp>
        <p:nvSpPr>
          <p:cNvPr id="530" name="TextBox 8"/>
          <p:cNvSpPr/>
          <p:nvPr/>
        </p:nvSpPr>
        <p:spPr bwMode="auto">
          <a:xfrm>
            <a:off x="590040" y="874800"/>
            <a:ext cx="4967639" cy="585107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Arial"/>
              </a:rPr>
              <a:t>Проект  целесообразен / нецелесообразен для реализации по следующим причинам: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endParaRPr lang="ru-RU" sz="1800" b="0" strike="noStrike" spc="-1">
              <a:latin typeface="Arial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Нашим сайтом сможет пользоваться каждый, потому что на сайте будут присутствовать инструкции по установке и использованию.</a:t>
            </a:r>
            <a:endParaRPr sz="1800"/>
          </a:p>
          <a:p>
            <a:pPr>
              <a:lnSpc>
                <a:spcPct val="100000"/>
              </a:lnSpc>
              <a:buNone/>
              <a:defRPr/>
            </a:pPr>
            <a:r>
              <a:rPr lang="ru-RU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- Он является оптимальным вариантом, относительно своих конкурентов, учитывая и исправляя их ошибки</a:t>
            </a:r>
            <a:endParaRPr sz="1800" b="0" strike="noStrike" spc="0">
              <a:latin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- Наш сайт определенно облегчает процесс обучения за счёт уменьшения времени на поиск нужных программ.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Arial"/>
              </a:rPr>
              <a:t>В среднесрочной перспективе (11 месяцев) мы планируем проследить за тем, как наш проект будет работать. Проанализировать полученные баг репорты. Исправить их и внести коррективы, а также расшириться на другие институты и продвигать свою идею там.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1627</Words>
  <Application>Microsoft Office PowerPoint</Application>
  <DocSecurity>0</DocSecurity>
  <PresentationFormat>Широкоэкранный</PresentationFormat>
  <Paragraphs>350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16</vt:i4>
      </vt:variant>
    </vt:vector>
  </HeadingPairs>
  <TitlesOfParts>
    <vt:vector size="35" baseType="lpstr">
      <vt:lpstr>Arial</vt:lpstr>
      <vt:lpstr>Liberation Sans</vt:lpstr>
      <vt:lpstr>Livvic</vt:lpstr>
      <vt:lpstr>Segoe UI</vt:lpstr>
      <vt:lpstr>Segoe UI Light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Studentius</vt:lpstr>
      <vt:lpstr>Суффозиям</vt:lpstr>
      <vt:lpstr>ПРОБЛЕМА </vt:lpstr>
      <vt:lpstr>ЦЕЛЕВАЯ АУДИТОРИЯ</vt:lpstr>
      <vt:lpstr>ИДЕЯ ПРОЕКТА </vt:lpstr>
      <vt:lpstr>ПРОДУКТ ПРОЕКТА</vt:lpstr>
      <vt:lpstr>Презентация PowerPoint</vt:lpstr>
      <vt:lpstr>КОНКУРЕНТНЫЙ АНАЛИЗ</vt:lpstr>
      <vt:lpstr>ГИПОТЕЗА ПРОЕКТА</vt:lpstr>
      <vt:lpstr>Презентация PowerPoint</vt:lpstr>
      <vt:lpstr>ОБЪЁМ РЫНКА</vt:lpstr>
      <vt:lpstr>БИЗНЕС-МОДЕЛЬ</vt:lpstr>
      <vt:lpstr>РЕСУРСЫ:ДИАГРАММА ГАНТА</vt:lpstr>
      <vt:lpstr>Презентация PowerPoint</vt:lpstr>
      <vt:lpstr>Презентация PowerPoint</vt:lpstr>
      <vt:lpstr>Выводы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ENGINEERING PROJECT PROPOSAL</dc:title>
  <dc:subject/>
  <dc:creator>София Ковтюх</dc:creator>
  <cp:keywords/>
  <dc:description/>
  <cp:lastModifiedBy>Никита Демченко</cp:lastModifiedBy>
  <cp:revision>70</cp:revision>
  <dcterms:modified xsi:type="dcterms:W3CDTF">2023-10-24T18:22:11Z</dcterms:modified>
  <cp:category/>
  <dc:identifier/>
  <cp:contentStatus/>
  <dc:language>ru-RU</dc:language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2</vt:i4>
  </property>
  <property fmtid="{D5CDD505-2E9C-101B-9397-08002B2CF9AE}" pid="3" name="Notes">
    <vt:i4>15</vt:i4>
  </property>
  <property fmtid="{D5CDD505-2E9C-101B-9397-08002B2CF9AE}" pid="4" name="PresentationFormat">
    <vt:lpwstr>Широкоэкранный</vt:lpwstr>
  </property>
  <property fmtid="{D5CDD505-2E9C-101B-9397-08002B2CF9AE}" pid="5" name="Slides">
    <vt:i4>15</vt:i4>
  </property>
</Properties>
</file>