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6" r:id="rId11"/>
    <p:sldId id="264" r:id="rId12"/>
    <p:sldId id="267" r:id="rId13"/>
    <p:sldId id="272" r:id="rId14"/>
    <p:sldId id="269" r:id="rId15"/>
    <p:sldId id="265" r:id="rId16"/>
    <p:sldId id="270" r:id="rId17"/>
  </p:sldIdLst>
  <p:sldSz cx="14630400" cy="8229600"/>
  <p:notesSz cx="8229600" cy="14630400"/>
  <p:embeddedFontLst>
    <p:embeddedFont>
      <p:font typeface="STKaiti" panose="02010600040101010101" pitchFamily="2" charset="-122"/>
      <p:regular r:id="rId19"/>
    </p:embeddedFont>
    <p:embeddedFont>
      <p:font typeface="Copperplate Gothic Bold" panose="020E0705020206020404" pitchFamily="34" charset="0"/>
      <p:regular r:id="rId20"/>
    </p:embeddedFont>
    <p:embeddedFont>
      <p:font typeface="Quattrocento" panose="02020502030000000404" pitchFamily="18" charset="0"/>
      <p:regular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C320"/>
    <a:srgbClr val="CC9900"/>
    <a:srgbClr val="9900CC"/>
    <a:srgbClr val="123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60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203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33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486775" y="428923"/>
            <a:ext cx="5464969" cy="2956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4400" b="1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EasySchedule: </a:t>
            </a:r>
            <a:r>
              <a:rPr lang="ru-RU" sz="4400" b="1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г</a:t>
            </a:r>
            <a:r>
              <a:rPr lang="en-US" sz="4400" b="1" dirty="0" err="1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ибкие</a:t>
            </a:r>
            <a:r>
              <a:rPr lang="en-US" sz="4400" b="1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графики для эффективной работы</a:t>
            </a:r>
            <a:endParaRPr lang="en-US" sz="44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4" name="Text 1"/>
          <p:cNvSpPr/>
          <p:nvPr/>
        </p:nvSpPr>
        <p:spPr>
          <a:xfrm>
            <a:off x="8601075" y="3385425"/>
            <a:ext cx="5800725" cy="312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Система "EasySchedule" автоматизирует процесс составления рабочих графиков, оптимизируя использование ресурсов и повышая удобство для сотрудников. Это решение особенно полезно для организаций с большим числом сотрудников и разнообразными режимами работы.</a:t>
            </a:r>
            <a:endParaRPr lang="en-US" sz="24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6" name="Text 3"/>
          <p:cNvSpPr/>
          <p:nvPr/>
        </p:nvSpPr>
        <p:spPr>
          <a:xfrm>
            <a:off x="6459736" y="7307342"/>
            <a:ext cx="128230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3C3838"/>
                </a:solidFill>
                <a:latin typeface="Quattrocento Medium" pitchFamily="34" charset="0"/>
                <a:ea typeface="Quattrocento Medium" pitchFamily="34" charset="-122"/>
                <a:cs typeface="Quattrocento Medium" pitchFamily="34" charset="-120"/>
              </a:rPr>
              <a:t>ДС</a:t>
            </a:r>
            <a:endParaRPr lang="en-US" sz="75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0FB4889-FC82-45DF-8F86-06279429719B}"/>
              </a:ext>
            </a:extLst>
          </p:cNvPr>
          <p:cNvSpPr/>
          <p:nvPr/>
        </p:nvSpPr>
        <p:spPr>
          <a:xfrm>
            <a:off x="12865894" y="7765256"/>
            <a:ext cx="1707356" cy="350044"/>
          </a:xfrm>
          <a:prstGeom prst="rect">
            <a:avLst/>
          </a:prstGeom>
          <a:solidFill>
            <a:srgbClr val="123332"/>
          </a:solidFill>
          <a:ln>
            <a:solidFill>
              <a:srgbClr val="1233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A90D11-9518-4495-B5B6-95613DE69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26"/>
            <a:ext cx="8213348" cy="82133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42EC5C-DEBE-2A5B-1AB6-62883A446DD8}"/>
              </a:ext>
            </a:extLst>
          </p:cNvPr>
          <p:cNvSpPr txBox="1"/>
          <p:nvPr/>
        </p:nvSpPr>
        <p:spPr>
          <a:xfrm>
            <a:off x="8601075" y="6972300"/>
            <a:ext cx="55792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Трекер проекта –</a:t>
            </a:r>
          </a:p>
          <a:p>
            <a:r>
              <a:rPr lang="ru-RU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Ментор проекта –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9BE43D7-1F26-B876-6832-511CB98C1452}"/>
              </a:ext>
            </a:extLst>
          </p:cNvPr>
          <p:cNvSpPr/>
          <p:nvPr/>
        </p:nvSpPr>
        <p:spPr>
          <a:xfrm>
            <a:off x="4166152" y="529430"/>
            <a:ext cx="6192286" cy="9038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8871A99-F431-4790-0450-82999C8C3187}"/>
              </a:ext>
            </a:extLst>
          </p:cNvPr>
          <p:cNvSpPr/>
          <p:nvPr/>
        </p:nvSpPr>
        <p:spPr>
          <a:xfrm>
            <a:off x="7356718" y="1557163"/>
            <a:ext cx="5620941" cy="65293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0427CB1-6C8E-2376-B076-E477E7FFE599}"/>
              </a:ext>
            </a:extLst>
          </p:cNvPr>
          <p:cNvSpPr/>
          <p:nvPr/>
        </p:nvSpPr>
        <p:spPr>
          <a:xfrm>
            <a:off x="1146656" y="1557162"/>
            <a:ext cx="5620941" cy="65293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0"/>
          <p:cNvSpPr/>
          <p:nvPr/>
        </p:nvSpPr>
        <p:spPr>
          <a:xfrm>
            <a:off x="3968949" y="610880"/>
            <a:ext cx="6389489" cy="126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700"/>
              </a:lnSpc>
              <a:buNone/>
            </a:pPr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Команда проекта</a:t>
            </a:r>
            <a:endParaRPr lang="en-US" sz="5400" b="1" dirty="0">
              <a:solidFill>
                <a:schemeClr val="accent6">
                  <a:lumMod val="50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3" name="Text 1"/>
          <p:cNvSpPr/>
          <p:nvPr/>
        </p:nvSpPr>
        <p:spPr>
          <a:xfrm>
            <a:off x="1595428" y="2159022"/>
            <a:ext cx="4747041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Рыбалко Кристина Александровна</a:t>
            </a:r>
            <a:endParaRPr lang="en-US" sz="225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1515697" y="7102943"/>
            <a:ext cx="474704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Руководитель</a:t>
            </a:r>
            <a:r>
              <a:rPr lang="en-US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</a:t>
            </a:r>
            <a:r>
              <a:rPr lang="en-US" sz="19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проекта</a:t>
            </a:r>
            <a:r>
              <a:rPr lang="ru-RU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 </a:t>
            </a:r>
            <a:r>
              <a:rPr lang="en-US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@dnsjdiiwwkwbd</a:t>
            </a:r>
            <a:endParaRPr lang="en-US" sz="19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45840" y="2127115"/>
            <a:ext cx="4442698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Сагипова Динара </a:t>
            </a:r>
            <a:r>
              <a:rPr lang="en-US" sz="2250" dirty="0" err="1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Бай</a:t>
            </a:r>
            <a:r>
              <a:rPr lang="ru-RU" sz="2250" dirty="0" err="1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му</a:t>
            </a:r>
            <a:r>
              <a:rPr lang="en-US" sz="2250" dirty="0" err="1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ратовна</a:t>
            </a:r>
            <a:endParaRPr lang="en-US" sz="225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8138160" y="7121550"/>
            <a:ext cx="414891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Т</a:t>
            </a:r>
            <a:r>
              <a:rPr lang="ru-RU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е</a:t>
            </a:r>
            <a:r>
              <a:rPr lang="en-US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x</a:t>
            </a:r>
            <a:r>
              <a:rPr lang="ru-RU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н</a:t>
            </a:r>
            <a:r>
              <a:rPr lang="en-US" sz="19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ический</a:t>
            </a:r>
            <a:r>
              <a:rPr lang="en-US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</a:t>
            </a:r>
            <a:r>
              <a:rPr lang="en-US" sz="19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директор</a:t>
            </a:r>
            <a:r>
              <a:rPr lang="en-US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@mequedara</a:t>
            </a:r>
            <a:endParaRPr lang="en-US" sz="19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78F2884-9914-4AEB-8A85-80721D5E0C6A}"/>
              </a:ext>
            </a:extLst>
          </p:cNvPr>
          <p:cNvSpPr/>
          <p:nvPr/>
        </p:nvSpPr>
        <p:spPr>
          <a:xfrm>
            <a:off x="12865894" y="7765256"/>
            <a:ext cx="1707356" cy="350044"/>
          </a:xfrm>
          <a:prstGeom prst="rect">
            <a:avLst/>
          </a:prstGeom>
          <a:solidFill>
            <a:srgbClr val="123332"/>
          </a:solidFill>
          <a:ln>
            <a:solidFill>
              <a:srgbClr val="1233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4D2236-6BD1-47E4-83DE-73A9431A8D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501"/>
          <a:stretch/>
        </p:blipFill>
        <p:spPr>
          <a:xfrm>
            <a:off x="1969771" y="2564606"/>
            <a:ext cx="3838894" cy="45383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46BA53-18FD-45EF-92C6-BB05C54248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6975"/>
          <a:stretch/>
        </p:blipFill>
        <p:spPr>
          <a:xfrm>
            <a:off x="8116910" y="2522164"/>
            <a:ext cx="4100558" cy="45993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313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68693" y="3762256"/>
            <a:ext cx="8382119" cy="689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dirty="0" err="1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Теx</a:t>
            </a:r>
            <a:r>
              <a:rPr lang="ru-RU" sz="4300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н</a:t>
            </a:r>
            <a:r>
              <a:rPr lang="en-US" sz="4300" dirty="0" err="1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ологическое</a:t>
            </a:r>
            <a:r>
              <a:rPr lang="en-US" sz="4300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направление</a:t>
            </a:r>
            <a:endParaRPr lang="en-US" sz="43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4" name="Shape 1"/>
          <p:cNvSpPr/>
          <p:nvPr/>
        </p:nvSpPr>
        <p:spPr>
          <a:xfrm>
            <a:off x="968693" y="5067300"/>
            <a:ext cx="527566" cy="527566"/>
          </a:xfrm>
          <a:prstGeom prst="roundRect">
            <a:avLst>
              <a:gd name="adj" fmla="val 6668"/>
            </a:avLst>
          </a:prstGeom>
          <a:solidFill>
            <a:srgbClr val="315251"/>
          </a:solidFill>
          <a:ln/>
        </p:spPr>
      </p:sp>
      <p:sp>
        <p:nvSpPr>
          <p:cNvPr id="5" name="Text 2"/>
          <p:cNvSpPr/>
          <p:nvPr/>
        </p:nvSpPr>
        <p:spPr>
          <a:xfrm>
            <a:off x="1173837" y="5165527"/>
            <a:ext cx="117277" cy="33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730693" y="5067300"/>
            <a:ext cx="3312676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Информационные системы</a:t>
            </a:r>
            <a:endParaRPr lang="en-US" sz="24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7" name="Text 4"/>
          <p:cNvSpPr/>
          <p:nvPr/>
        </p:nvSpPr>
        <p:spPr>
          <a:xfrm>
            <a:off x="1727360" y="5897523"/>
            <a:ext cx="3312676" cy="1501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Разработка веб-приложения для автоматизации составления рабочих графиков</a:t>
            </a:r>
            <a:r>
              <a:rPr lang="en-US" sz="20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5277803" y="5067300"/>
            <a:ext cx="527566" cy="527566"/>
          </a:xfrm>
          <a:prstGeom prst="roundRect">
            <a:avLst>
              <a:gd name="adj" fmla="val 6668"/>
            </a:avLst>
          </a:prstGeom>
          <a:solidFill>
            <a:srgbClr val="315251"/>
          </a:solidFill>
          <a:ln/>
        </p:spPr>
      </p:sp>
      <p:sp>
        <p:nvSpPr>
          <p:cNvPr id="9" name="Text 6"/>
          <p:cNvSpPr/>
          <p:nvPr/>
        </p:nvSpPr>
        <p:spPr>
          <a:xfrm>
            <a:off x="5452824" y="5165527"/>
            <a:ext cx="177522" cy="33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2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6039803" y="5067300"/>
            <a:ext cx="3142655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Управляющие системы</a:t>
            </a:r>
            <a:endParaRPr lang="en-US" sz="24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038136" y="5756910"/>
            <a:ext cx="3312676" cy="1501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Оптимизация распределения рабочих смен для повышения эффективности.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9586913" y="5067300"/>
            <a:ext cx="527566" cy="527566"/>
          </a:xfrm>
          <a:prstGeom prst="roundRect">
            <a:avLst>
              <a:gd name="adj" fmla="val 6668"/>
            </a:avLst>
          </a:prstGeom>
          <a:solidFill>
            <a:srgbClr val="315251"/>
          </a:solidFill>
          <a:ln/>
        </p:spPr>
      </p:sp>
      <p:sp>
        <p:nvSpPr>
          <p:cNvPr id="13" name="Text 10"/>
          <p:cNvSpPr/>
          <p:nvPr/>
        </p:nvSpPr>
        <p:spPr>
          <a:xfrm>
            <a:off x="9760625" y="5165527"/>
            <a:ext cx="180142" cy="33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3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10348912" y="5067300"/>
            <a:ext cx="3312676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Навигационные системы</a:t>
            </a:r>
            <a:endParaRPr lang="en-US" sz="24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0348912" y="5897523"/>
            <a:ext cx="3312676" cy="1501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Интуитивно понятный интерфейс для быстрого ввода данных и получения готовых графиков.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59A37FF-D4E6-44B3-AB19-F374D453A7DB}"/>
              </a:ext>
            </a:extLst>
          </p:cNvPr>
          <p:cNvSpPr/>
          <p:nvPr/>
        </p:nvSpPr>
        <p:spPr>
          <a:xfrm>
            <a:off x="12865894" y="7765256"/>
            <a:ext cx="1707356" cy="350044"/>
          </a:xfrm>
          <a:prstGeom prst="rect">
            <a:avLst/>
          </a:prstGeom>
          <a:solidFill>
            <a:srgbClr val="123332"/>
          </a:solidFill>
          <a:ln>
            <a:solidFill>
              <a:srgbClr val="1233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39364" y="671989"/>
            <a:ext cx="5734764" cy="716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500" b="1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Цели </a:t>
            </a:r>
            <a:r>
              <a:rPr lang="en-US" sz="4500" b="1" dirty="0" err="1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проекта</a:t>
            </a:r>
            <a:endParaRPr lang="en-US" sz="45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339364" y="1754386"/>
            <a:ext cx="7438073" cy="1771888"/>
          </a:xfrm>
          <a:prstGeom prst="roundRect">
            <a:avLst>
              <a:gd name="adj" fmla="val 2063"/>
            </a:avLst>
          </a:prstGeom>
          <a:solidFill>
            <a:srgbClr val="315251"/>
          </a:solidFill>
          <a:ln/>
        </p:spPr>
      </p:sp>
      <p:sp>
        <p:nvSpPr>
          <p:cNvPr id="5" name="Text 2"/>
          <p:cNvSpPr/>
          <p:nvPr/>
        </p:nvSpPr>
        <p:spPr>
          <a:xfrm>
            <a:off x="6583085" y="1998107"/>
            <a:ext cx="3526036" cy="358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Автоматизация процесса</a:t>
            </a:r>
            <a:endParaRPr lang="en-US" sz="225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6" name="Text 3"/>
          <p:cNvSpPr/>
          <p:nvPr/>
        </p:nvSpPr>
        <p:spPr>
          <a:xfrm>
            <a:off x="6583085" y="2502694"/>
            <a:ext cx="6950631" cy="779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Устранение ручного составления графиков, снижение временных затрат управленцев.</a:t>
            </a:r>
            <a:endParaRPr lang="en-US" sz="19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339364" y="3769995"/>
            <a:ext cx="7438073" cy="1771888"/>
          </a:xfrm>
          <a:prstGeom prst="roundRect">
            <a:avLst>
              <a:gd name="adj" fmla="val 2063"/>
            </a:avLst>
          </a:prstGeom>
          <a:solidFill>
            <a:srgbClr val="315251"/>
          </a:solidFill>
          <a:ln/>
        </p:spPr>
      </p:sp>
      <p:sp>
        <p:nvSpPr>
          <p:cNvPr id="8" name="Text 5"/>
          <p:cNvSpPr/>
          <p:nvPr/>
        </p:nvSpPr>
        <p:spPr>
          <a:xfrm>
            <a:off x="6583085" y="4013716"/>
            <a:ext cx="3263622" cy="358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Оптимизация ресурсов</a:t>
            </a:r>
            <a:endParaRPr lang="en-US" sz="225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9" name="Text 6"/>
          <p:cNvSpPr/>
          <p:nvPr/>
        </p:nvSpPr>
        <p:spPr>
          <a:xfrm>
            <a:off x="6583085" y="4518303"/>
            <a:ext cx="6950631" cy="779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Равномерное распределение смен, повышение эффективности использования рабочего времени.</a:t>
            </a:r>
            <a:endParaRPr lang="en-US" sz="19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339364" y="5785604"/>
            <a:ext cx="7438073" cy="1771888"/>
          </a:xfrm>
          <a:prstGeom prst="roundRect">
            <a:avLst>
              <a:gd name="adj" fmla="val 2063"/>
            </a:avLst>
          </a:prstGeom>
          <a:solidFill>
            <a:srgbClr val="315251"/>
          </a:solidFill>
          <a:ln/>
        </p:spPr>
      </p:sp>
      <p:sp>
        <p:nvSpPr>
          <p:cNvPr id="11" name="Text 8"/>
          <p:cNvSpPr/>
          <p:nvPr/>
        </p:nvSpPr>
        <p:spPr>
          <a:xfrm>
            <a:off x="6583085" y="6029325"/>
            <a:ext cx="3522107" cy="358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Удобство использования</a:t>
            </a:r>
            <a:endParaRPr lang="en-US" sz="225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583085" y="6533912"/>
            <a:ext cx="6950631" cy="779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Интуитивно понятный интерфейс для быстрого ввода данных и получения готовых графиков.</a:t>
            </a:r>
            <a:endParaRPr lang="en-US" sz="19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17F8C53-905B-4596-900C-A53BFCBEBE5F}"/>
              </a:ext>
            </a:extLst>
          </p:cNvPr>
          <p:cNvSpPr/>
          <p:nvPr/>
        </p:nvSpPr>
        <p:spPr>
          <a:xfrm>
            <a:off x="12865894" y="7765256"/>
            <a:ext cx="1707356" cy="350044"/>
          </a:xfrm>
          <a:prstGeom prst="rect">
            <a:avLst/>
          </a:prstGeom>
          <a:solidFill>
            <a:srgbClr val="123332"/>
          </a:solidFill>
          <a:ln>
            <a:solidFill>
              <a:srgbClr val="1233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253133"/>
            <a:ext cx="6266974" cy="72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700"/>
              </a:lnSpc>
              <a:buNone/>
            </a:pPr>
            <a:r>
              <a:rPr lang="en-US" sz="4550" b="1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Актуальность проекта</a:t>
            </a:r>
            <a:endParaRPr lang="en-US" sz="455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219081" y="2349460"/>
            <a:ext cx="30480" cy="4626888"/>
          </a:xfrm>
          <a:prstGeom prst="roundRect">
            <a:avLst>
              <a:gd name="adj" fmla="val 121500"/>
            </a:avLst>
          </a:prstGeom>
          <a:solidFill>
            <a:srgbClr val="4A6B6A"/>
          </a:solidFill>
          <a:ln/>
        </p:spPr>
      </p:sp>
      <p:sp>
        <p:nvSpPr>
          <p:cNvPr id="5" name="Shape 2"/>
          <p:cNvSpPr/>
          <p:nvPr/>
        </p:nvSpPr>
        <p:spPr>
          <a:xfrm>
            <a:off x="1481554" y="2889528"/>
            <a:ext cx="864037" cy="30480"/>
          </a:xfrm>
          <a:prstGeom prst="roundRect">
            <a:avLst>
              <a:gd name="adj" fmla="val 121500"/>
            </a:avLst>
          </a:prstGeom>
          <a:solidFill>
            <a:srgbClr val="4A6B6A"/>
          </a:solidFill>
          <a:ln/>
        </p:spPr>
      </p:sp>
      <p:sp>
        <p:nvSpPr>
          <p:cNvPr id="6" name="Shape 3"/>
          <p:cNvSpPr/>
          <p:nvPr/>
        </p:nvSpPr>
        <p:spPr>
          <a:xfrm>
            <a:off x="956608" y="2627114"/>
            <a:ext cx="555427" cy="555427"/>
          </a:xfrm>
          <a:prstGeom prst="roundRect">
            <a:avLst>
              <a:gd name="adj" fmla="val 6668"/>
            </a:avLst>
          </a:prstGeom>
          <a:solidFill>
            <a:srgbClr val="315251"/>
          </a:solidFill>
          <a:ln/>
        </p:spPr>
      </p:sp>
      <p:sp>
        <p:nvSpPr>
          <p:cNvPr id="7" name="Text 4"/>
          <p:cNvSpPr/>
          <p:nvPr/>
        </p:nvSpPr>
        <p:spPr>
          <a:xfrm>
            <a:off x="1172587" y="2730579"/>
            <a:ext cx="123468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2592110" y="2596277"/>
            <a:ext cx="4806315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Сложность составления графиков</a:t>
            </a:r>
            <a:endParaRPr lang="en-US" sz="225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9" name="Text 6"/>
          <p:cNvSpPr/>
          <p:nvPr/>
        </p:nvSpPr>
        <p:spPr>
          <a:xfrm>
            <a:off x="2592110" y="3107531"/>
            <a:ext cx="568785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Ошибки в расписании, высокие временные затраты, неоптимальное использование ресурсов.</a:t>
            </a:r>
            <a:endParaRPr lang="en-US" sz="19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481554" y="5326380"/>
            <a:ext cx="864037" cy="30480"/>
          </a:xfrm>
          <a:prstGeom prst="roundRect">
            <a:avLst>
              <a:gd name="adj" fmla="val 121500"/>
            </a:avLst>
          </a:prstGeom>
          <a:solidFill>
            <a:srgbClr val="4A6B6A"/>
          </a:solidFill>
          <a:ln/>
        </p:spPr>
      </p:sp>
      <p:sp>
        <p:nvSpPr>
          <p:cNvPr id="11" name="Shape 8"/>
          <p:cNvSpPr/>
          <p:nvPr/>
        </p:nvSpPr>
        <p:spPr>
          <a:xfrm>
            <a:off x="956608" y="5063966"/>
            <a:ext cx="555427" cy="555427"/>
          </a:xfrm>
          <a:prstGeom prst="roundRect">
            <a:avLst>
              <a:gd name="adj" fmla="val 6668"/>
            </a:avLst>
          </a:prstGeom>
          <a:solidFill>
            <a:srgbClr val="315251"/>
          </a:solidFill>
          <a:ln/>
        </p:spPr>
      </p:sp>
      <p:sp>
        <p:nvSpPr>
          <p:cNvPr id="12" name="Text 9"/>
          <p:cNvSpPr/>
          <p:nvPr/>
        </p:nvSpPr>
        <p:spPr>
          <a:xfrm>
            <a:off x="1140916" y="5167432"/>
            <a:ext cx="186809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2</a:t>
            </a:r>
            <a:endParaRPr lang="en-US" sz="2700" dirty="0"/>
          </a:p>
        </p:txBody>
      </p:sp>
      <p:sp>
        <p:nvSpPr>
          <p:cNvPr id="13" name="Text 10"/>
          <p:cNvSpPr/>
          <p:nvPr/>
        </p:nvSpPr>
        <p:spPr>
          <a:xfrm>
            <a:off x="2592110" y="5033129"/>
            <a:ext cx="506349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Увеличение требований к гибкости</a:t>
            </a:r>
            <a:endParaRPr lang="en-US" sz="225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592110" y="5544383"/>
            <a:ext cx="568785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Необxодимость</a:t>
            </a:r>
            <a:r>
              <a:rPr lang="en-US" sz="19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быстрой адаптации графиков в зависимости от изменения спроса и условий работы.</a:t>
            </a:r>
            <a:endParaRPr lang="en-US" sz="19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5093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68693" y="3356134"/>
            <a:ext cx="5178147" cy="647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Решение проблемы</a:t>
            </a:r>
            <a:endParaRPr lang="en-US" sz="405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93" y="4333399"/>
            <a:ext cx="4230886" cy="88022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88720" y="5543669"/>
            <a:ext cx="2589014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32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Автоматизация</a:t>
            </a:r>
            <a:endParaRPr lang="en-US" sz="32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6" name="Text 2"/>
          <p:cNvSpPr/>
          <p:nvPr/>
        </p:nvSpPr>
        <p:spPr>
          <a:xfrm>
            <a:off x="1188720" y="5999321"/>
            <a:ext cx="3790831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Снижение временных затрат, уменьшение ошибок.</a:t>
            </a:r>
            <a:endParaRPr lang="en-US" sz="24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9578" y="4333399"/>
            <a:ext cx="4231005" cy="88022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419606" y="5543669"/>
            <a:ext cx="2947749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32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Оптимизация ресурсов</a:t>
            </a:r>
            <a:endParaRPr lang="en-US" sz="32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9" name="Text 4"/>
          <p:cNvSpPr/>
          <p:nvPr/>
        </p:nvSpPr>
        <p:spPr>
          <a:xfrm>
            <a:off x="5419606" y="5999321"/>
            <a:ext cx="3790950" cy="1407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Повышение эффективности использования рабочего времени, улучшение удовлетворенности сотрудников.</a:t>
            </a:r>
            <a:endParaRPr lang="en-US" sz="24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0583" y="4333399"/>
            <a:ext cx="4231005" cy="88022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50611" y="5543669"/>
            <a:ext cx="3181231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32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Удобство использования</a:t>
            </a:r>
            <a:endParaRPr lang="en-US" sz="32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2" name="Text 6"/>
          <p:cNvSpPr/>
          <p:nvPr/>
        </p:nvSpPr>
        <p:spPr>
          <a:xfrm>
            <a:off x="9650611" y="5999321"/>
            <a:ext cx="3790950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Легкость ввода данных, быстрый доступ к готовым решениям.</a:t>
            </a:r>
            <a:endParaRPr lang="en-US" sz="24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351AC15-9226-487B-8D4C-D13675195BBF}"/>
              </a:ext>
            </a:extLst>
          </p:cNvPr>
          <p:cNvSpPr/>
          <p:nvPr/>
        </p:nvSpPr>
        <p:spPr>
          <a:xfrm>
            <a:off x="12865894" y="7765256"/>
            <a:ext cx="1707356" cy="350044"/>
          </a:xfrm>
          <a:prstGeom prst="rect">
            <a:avLst/>
          </a:prstGeom>
          <a:solidFill>
            <a:srgbClr val="123332"/>
          </a:solidFill>
          <a:ln>
            <a:solidFill>
              <a:srgbClr val="1233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0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1357" y="475298"/>
            <a:ext cx="4712970" cy="508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000"/>
              </a:lnSpc>
              <a:buNone/>
            </a:pPr>
            <a:r>
              <a:rPr lang="en-US" sz="5400" dirty="0" err="1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Теxнологические</a:t>
            </a:r>
            <a:r>
              <a:rPr lang="en-US" sz="5400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риски</a:t>
            </a:r>
            <a:endParaRPr lang="en-US" sz="54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357" y="1242893"/>
            <a:ext cx="432078" cy="4320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091357" y="1847731"/>
            <a:ext cx="2033468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32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Интеграция</a:t>
            </a:r>
            <a:endParaRPr lang="en-US" sz="32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6" name="Text 2"/>
          <p:cNvSpPr/>
          <p:nvPr/>
        </p:nvSpPr>
        <p:spPr>
          <a:xfrm>
            <a:off x="6091357" y="2205633"/>
            <a:ext cx="7934087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Сложности с интеграцией программного обеспечения.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57" y="3000732"/>
            <a:ext cx="432078" cy="43207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091357" y="3605570"/>
            <a:ext cx="2033468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32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Безопасность</a:t>
            </a:r>
            <a:endParaRPr lang="en-US" sz="32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9" name="Text 4"/>
          <p:cNvSpPr/>
          <p:nvPr/>
        </p:nvSpPr>
        <p:spPr>
          <a:xfrm>
            <a:off x="6091357" y="3963472"/>
            <a:ext cx="7934087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Риски, связанные с </a:t>
            </a:r>
            <a:r>
              <a:rPr lang="en-US" sz="20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защитой</a:t>
            </a: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</a:t>
            </a:r>
            <a:r>
              <a:rPr lang="en-US" sz="20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данныx</a:t>
            </a: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.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357" y="4758571"/>
            <a:ext cx="432078" cy="43207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091357" y="5363408"/>
            <a:ext cx="2033468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32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Ошибки</a:t>
            </a:r>
            <a:endParaRPr lang="en-US" sz="32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2" name="Text 6"/>
          <p:cNvSpPr/>
          <p:nvPr/>
        </p:nvSpPr>
        <p:spPr>
          <a:xfrm>
            <a:off x="6091357" y="5721310"/>
            <a:ext cx="7934087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Ошибки в проектной документации.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357" y="6516410"/>
            <a:ext cx="432078" cy="43207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091357" y="7121247"/>
            <a:ext cx="2033468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32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Сбои</a:t>
            </a:r>
            <a:endParaRPr lang="en-US" sz="32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5" name="Text 8"/>
          <p:cNvSpPr/>
          <p:nvPr/>
        </p:nvSpPr>
        <p:spPr>
          <a:xfrm>
            <a:off x="6091357" y="7479149"/>
            <a:ext cx="7934087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Возможные технические неполадки</a:t>
            </a:r>
            <a:r>
              <a:rPr lang="en-US" sz="13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.</a:t>
            </a:r>
            <a:endParaRPr lang="en-US" sz="135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07C7FFD-EE81-4D55-95EE-308C58E2A2CA}"/>
              </a:ext>
            </a:extLst>
          </p:cNvPr>
          <p:cNvSpPr/>
          <p:nvPr/>
        </p:nvSpPr>
        <p:spPr>
          <a:xfrm>
            <a:off x="12865894" y="7765256"/>
            <a:ext cx="1707356" cy="350044"/>
          </a:xfrm>
          <a:prstGeom prst="rect">
            <a:avLst/>
          </a:prstGeom>
          <a:solidFill>
            <a:srgbClr val="123332"/>
          </a:solidFill>
          <a:ln>
            <a:solidFill>
              <a:srgbClr val="1233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401" y="972145"/>
            <a:ext cx="6472714" cy="614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en-US" sz="4400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Потенциальные заказчики</a:t>
            </a:r>
            <a:endParaRPr lang="en-US" sz="44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31401" y="1900238"/>
            <a:ext cx="7681198" cy="5357098"/>
          </a:xfrm>
          <a:prstGeom prst="roundRect">
            <a:avLst>
              <a:gd name="adj" fmla="val 585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9021" y="1907858"/>
            <a:ext cx="7665958" cy="126896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947976" y="2040850"/>
            <a:ext cx="3411260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Розничная торговля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7" name="Text 4"/>
          <p:cNvSpPr/>
          <p:nvPr/>
        </p:nvSpPr>
        <p:spPr>
          <a:xfrm>
            <a:off x="4784765" y="2040850"/>
            <a:ext cx="3411260" cy="1002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Необxодимость</a:t>
            </a: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в гибком управлении сменами для сотрудников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39021" y="3176826"/>
            <a:ext cx="7665958" cy="93464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947976" y="3309818"/>
            <a:ext cx="3411260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Здравооxранение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784765" y="3309818"/>
            <a:ext cx="3411260" cy="668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Автоматизация графиков для медицинского персонала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39021" y="4111466"/>
            <a:ext cx="7665958" cy="126896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947976" y="4244459"/>
            <a:ext cx="3411260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Общественное питание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784765" y="4244459"/>
            <a:ext cx="3411260" cy="1002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Гибкие графики работы для поваров и обслуживающего персонала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39021" y="5380434"/>
            <a:ext cx="7665958" cy="93464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947976" y="5513427"/>
            <a:ext cx="3411260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Логистика и транспорт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784765" y="5513427"/>
            <a:ext cx="3411260" cy="668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Оптимизация графиков работы водителей и логистов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739021" y="6315075"/>
            <a:ext cx="7665958" cy="93464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947976" y="6448068"/>
            <a:ext cx="3411260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Производственные предприятия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4784765" y="6448068"/>
            <a:ext cx="3411260" cy="668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Автоматизация сменных графиков для рабочих</a:t>
            </a:r>
            <a:endParaRPr lang="en-US" sz="20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57403EEF-8AE9-F3D8-6FBF-CC40E58185E5}"/>
              </a:ext>
            </a:extLst>
          </p:cNvPr>
          <p:cNvSpPr/>
          <p:nvPr/>
        </p:nvSpPr>
        <p:spPr>
          <a:xfrm>
            <a:off x="10479881" y="1573625"/>
            <a:ext cx="3343275" cy="3262695"/>
          </a:xfrm>
          <a:prstGeom prst="roundRect">
            <a:avLst/>
          </a:prstGeom>
          <a:solidFill>
            <a:srgbClr val="E4C32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3159F779-B2E1-69F6-200F-597D93069960}"/>
              </a:ext>
            </a:extLst>
          </p:cNvPr>
          <p:cNvSpPr/>
          <p:nvPr/>
        </p:nvSpPr>
        <p:spPr>
          <a:xfrm>
            <a:off x="8683228" y="4665957"/>
            <a:ext cx="3239691" cy="35361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314058A-9792-7745-5B0D-E3359FDF3AE3}"/>
              </a:ext>
            </a:extLst>
          </p:cNvPr>
          <p:cNvSpPr/>
          <p:nvPr/>
        </p:nvSpPr>
        <p:spPr>
          <a:xfrm>
            <a:off x="5629276" y="2064713"/>
            <a:ext cx="3482640" cy="382157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2473C78-F054-608E-3681-0AA85923C257}"/>
              </a:ext>
            </a:extLst>
          </p:cNvPr>
          <p:cNvSpPr/>
          <p:nvPr/>
        </p:nvSpPr>
        <p:spPr>
          <a:xfrm>
            <a:off x="326360" y="1307306"/>
            <a:ext cx="3979068" cy="395049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F453C95-CF0D-631D-0D35-491AA4D9FE26}"/>
              </a:ext>
            </a:extLst>
          </p:cNvPr>
          <p:cNvSpPr/>
          <p:nvPr/>
        </p:nvSpPr>
        <p:spPr>
          <a:xfrm>
            <a:off x="3092214" y="4836320"/>
            <a:ext cx="2780011" cy="332184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4E715E-2AB5-D8A8-6166-44974EEAC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543" y="2100263"/>
            <a:ext cx="2736057" cy="2736057"/>
          </a:xfrm>
          <a:prstGeom prst="rect">
            <a:avLst/>
          </a:prstGeom>
          <a:effectLst>
            <a:softEdge rad="1143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398B5E-117B-B4BC-4779-3C76DFD4197D}"/>
              </a:ext>
            </a:extLst>
          </p:cNvPr>
          <p:cNvSpPr txBox="1"/>
          <p:nvPr/>
        </p:nvSpPr>
        <p:spPr>
          <a:xfrm>
            <a:off x="921542" y="1573625"/>
            <a:ext cx="273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EasyWeek</a:t>
            </a:r>
            <a:endParaRPr lang="ru-RU" sz="2800" b="1" dirty="0">
              <a:solidFill>
                <a:schemeClr val="accent4">
                  <a:lumMod val="40000"/>
                  <a:lumOff val="60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5CDEAE-3664-DAC3-AF3A-D754D2B08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971800"/>
            <a:ext cx="2286000" cy="2286000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BC84F3-362F-39BD-0813-C914BD1A814A}"/>
              </a:ext>
            </a:extLst>
          </p:cNvPr>
          <p:cNvSpPr txBox="1"/>
          <p:nvPr/>
        </p:nvSpPr>
        <p:spPr>
          <a:xfrm>
            <a:off x="5947171" y="2448580"/>
            <a:ext cx="273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Dance Studio Pro</a:t>
            </a:r>
            <a:endParaRPr lang="ru-RU" sz="2800" b="1" dirty="0">
              <a:solidFill>
                <a:schemeClr val="accent4">
                  <a:lumMod val="40000"/>
                  <a:lumOff val="60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35AFC9-5B3B-AFFC-BEA5-93A72C377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799" y="2405270"/>
            <a:ext cx="2352675" cy="19431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9F9694-D620-2F27-F8C6-823AC43A0974}"/>
              </a:ext>
            </a:extLst>
          </p:cNvPr>
          <p:cNvSpPr txBox="1"/>
          <p:nvPr/>
        </p:nvSpPr>
        <p:spPr>
          <a:xfrm>
            <a:off x="10781106" y="1849958"/>
            <a:ext cx="273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Hollihop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6B426E-4D0F-000C-E74B-5325F33785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3394" y="5512974"/>
            <a:ext cx="2421606" cy="242160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83B359-7186-3B31-7E94-14714144C0FD}"/>
              </a:ext>
            </a:extLst>
          </p:cNvPr>
          <p:cNvSpPr txBox="1"/>
          <p:nvPr/>
        </p:nvSpPr>
        <p:spPr>
          <a:xfrm>
            <a:off x="3136168" y="4996190"/>
            <a:ext cx="273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Tallanto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pic>
        <p:nvPicPr>
          <p:cNvPr id="1026" name="Picture 2" descr="CoSchedule">
            <a:extLst>
              <a:ext uri="{FF2B5EF4-FFF2-40B4-BE49-F238E27FC236}">
                <a16:creationId xmlns:a16="http://schemas.microsoft.com/office/drawing/2014/main" id="{F1DFE4A9-9DA9-FB8E-3735-A31C62D18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0418" y="5352676"/>
            <a:ext cx="2564606" cy="256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40D1E3-FF2E-B97E-BB7E-7322E6A52F00}"/>
              </a:ext>
            </a:extLst>
          </p:cNvPr>
          <p:cNvSpPr txBox="1"/>
          <p:nvPr/>
        </p:nvSpPr>
        <p:spPr>
          <a:xfrm>
            <a:off x="8902468" y="4792818"/>
            <a:ext cx="273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CoSchedule</a:t>
            </a:r>
            <a:endParaRPr lang="ru-RU" sz="2800" b="1" dirty="0">
              <a:solidFill>
                <a:schemeClr val="accent4">
                  <a:lumMod val="40000"/>
                  <a:lumOff val="60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F23749-BEED-AA46-000A-F7BFC26E7434}"/>
              </a:ext>
            </a:extLst>
          </p:cNvPr>
          <p:cNvSpPr txBox="1"/>
          <p:nvPr/>
        </p:nvSpPr>
        <p:spPr>
          <a:xfrm>
            <a:off x="3822797" y="295020"/>
            <a:ext cx="69848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Возможные конкуренты</a:t>
            </a:r>
          </a:p>
          <a:p>
            <a:pPr algn="ctr"/>
            <a:r>
              <a:rPr lang="ru-RU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086288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D683093-D25F-4CE8-A25E-FCDD2EBFF4E8}"/>
              </a:ext>
            </a:extLst>
          </p:cNvPr>
          <p:cNvSpPr txBox="1"/>
          <p:nvPr/>
        </p:nvSpPr>
        <p:spPr>
          <a:xfrm>
            <a:off x="292894" y="224730"/>
            <a:ext cx="14280356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Основные те</a:t>
            </a: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x</a:t>
            </a:r>
            <a:r>
              <a:rPr lang="ru-RU" sz="28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нологические</a:t>
            </a:r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 параметры</a:t>
            </a:r>
          </a:p>
          <a:p>
            <a:r>
              <a:rPr lang="ru-RU" sz="2000" u="sng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1. Алгоритмы оптимизации</a:t>
            </a:r>
          </a:p>
          <a:p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•	Комбинаторная оптимизация: проект будет использовать алгоритмы, которые решают задачи комбинаторной оптимизации, позволяя находить наиболее эффективные графики работы с учетом различных условий и ограничений, таких как количество сотрудников, их рабочие часы и индивидуальные предпочтения</a:t>
            </a:r>
          </a:p>
          <a:p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•	Поиск решений: система будет включать функции для автоматического поиска оптимальных решений на основе заданных параметров, что значительно ускорит процесс составления графиков.</a:t>
            </a:r>
          </a:p>
          <a:p>
            <a:r>
              <a:rPr lang="ru-RU" sz="2000" u="sng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2. Интуитивно понятный интерфейс</a:t>
            </a:r>
          </a:p>
          <a:p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•	Пользовательский интерфейс: разработка интуитивно понятного интерфейса позволит пользователям легко вводить данные и получать готовые графики, что повысит удобство использования приложения и снизит время на обучение</a:t>
            </a:r>
          </a:p>
          <a:p>
            <a:r>
              <a:rPr lang="ru-RU" sz="2000" u="sng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3. Интеграция с существующими системами</a:t>
            </a:r>
          </a:p>
          <a:p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•	API и интеграции: возможность интеграции с другими системами управления (например, ERP или HRM) обеспечит гибкость и совместимость приложения в рамках существующих бизнес-процессов</a:t>
            </a:r>
          </a:p>
          <a:p>
            <a:r>
              <a:rPr lang="ru-RU" sz="2000" u="sng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4. Безопасность данных</a:t>
            </a:r>
          </a:p>
          <a:p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•	Защита информации: внедрение современных стандартов безопасности для защиты персональных данных сотрудников и корпоративной информации, что является критически важным для доверия пользователей и соблюдения регуляторных требований</a:t>
            </a:r>
          </a:p>
          <a:p>
            <a:r>
              <a:rPr lang="ru-RU" sz="2000" u="sng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5. Мобильная доступность</a:t>
            </a:r>
          </a:p>
          <a:p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•	Кроссплатформенность: разработка веб-приложения, доступного на различных устройствах (ПК, планшеты, смартфоны), обеспечит доступность системы в любое время и в любом месте, что особенно важно для работников на местах</a:t>
            </a:r>
          </a:p>
          <a:p>
            <a:r>
              <a:rPr lang="ru-RU" sz="2000" u="sng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6. Аналитика и отчетность</a:t>
            </a:r>
          </a:p>
          <a:p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  <a:cs typeface="Old Antic Outline" panose="02010400000000000000" pitchFamily="2" charset="-78"/>
              </a:rPr>
              <a:t>•	Функции аналитики: система будет включать инструменты для анализа эффективности работы сотрудников и оптимизации графиков на основе собранных данных, что позволит организациям принимать обоснованные решения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F9BB706-1311-4C68-B422-E751DD262895}"/>
              </a:ext>
            </a:extLst>
          </p:cNvPr>
          <p:cNvSpPr/>
          <p:nvPr/>
        </p:nvSpPr>
        <p:spPr>
          <a:xfrm>
            <a:off x="12865894" y="7765256"/>
            <a:ext cx="1707356" cy="350044"/>
          </a:xfrm>
          <a:prstGeom prst="rect">
            <a:avLst/>
          </a:prstGeom>
          <a:solidFill>
            <a:srgbClr val="123332"/>
          </a:solidFill>
          <a:ln>
            <a:solidFill>
              <a:srgbClr val="1233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653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68693" y="1287185"/>
            <a:ext cx="7983022" cy="72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700"/>
              </a:lnSpc>
              <a:buNone/>
            </a:pPr>
            <a:r>
              <a:rPr lang="en-US" sz="45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Преимущества EasySchedule</a:t>
            </a:r>
            <a:endParaRPr lang="en-US" sz="4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693" y="2506980"/>
            <a:ext cx="3984069" cy="24623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8693" y="5277922"/>
            <a:ext cx="3977283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Повышение эффективности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968693" y="5789176"/>
            <a:ext cx="398406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Оптимизация использования рабочего времени сотрудников.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3046" y="2506980"/>
            <a:ext cx="3984069" cy="24623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23046" y="5277922"/>
            <a:ext cx="290453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Экономия времени</a:t>
            </a:r>
            <a:endParaRPr lang="en-US" sz="2250" dirty="0"/>
          </a:p>
        </p:txBody>
      </p:sp>
      <p:sp>
        <p:nvSpPr>
          <p:cNvPr id="8" name="Text 4"/>
          <p:cNvSpPr/>
          <p:nvPr/>
        </p:nvSpPr>
        <p:spPr>
          <a:xfrm>
            <a:off x="5323046" y="5789176"/>
            <a:ext cx="398406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Автоматизация процесса составления графиков.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400" y="2506980"/>
            <a:ext cx="3984188" cy="24623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400" y="5277922"/>
            <a:ext cx="3984188" cy="726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Улучшение удовлетворенности</a:t>
            </a:r>
            <a:endParaRPr lang="en-US" sz="2250" dirty="0"/>
          </a:p>
        </p:txBody>
      </p:sp>
      <p:sp>
        <p:nvSpPr>
          <p:cNvPr id="11" name="Text 6"/>
          <p:cNvSpPr/>
          <p:nvPr/>
        </p:nvSpPr>
        <p:spPr>
          <a:xfrm>
            <a:off x="9677400" y="6152317"/>
            <a:ext cx="398418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Гибкие графики, учитывающие предпочтения сотрудников.</a:t>
            </a:r>
            <a:endParaRPr lang="en-US" sz="19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CDB3C81-E548-48C8-8E2F-6EA2EAC3E526}"/>
              </a:ext>
            </a:extLst>
          </p:cNvPr>
          <p:cNvSpPr/>
          <p:nvPr/>
        </p:nvSpPr>
        <p:spPr>
          <a:xfrm>
            <a:off x="12865894" y="7765256"/>
            <a:ext cx="1707356" cy="350044"/>
          </a:xfrm>
          <a:prstGeom prst="rect">
            <a:avLst/>
          </a:prstGeom>
          <a:solidFill>
            <a:srgbClr val="123332"/>
          </a:solidFill>
          <a:ln>
            <a:solidFill>
              <a:srgbClr val="1233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05AFC961-A6BA-44E4-A510-407989A13F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884303"/>
              </p:ext>
            </p:extLst>
          </p:nvPr>
        </p:nvGraphicFramePr>
        <p:xfrm>
          <a:off x="1164432" y="928929"/>
          <a:ext cx="12437270" cy="6850855"/>
        </p:xfrm>
        <a:graphic>
          <a:graphicData uri="http://schemas.openxmlformats.org/drawingml/2006/table">
            <a:tbl>
              <a:tblPr/>
              <a:tblGrid>
                <a:gridCol w="4452540">
                  <a:extLst>
                    <a:ext uri="{9D8B030D-6E8A-4147-A177-3AD203B41FA5}">
                      <a16:colId xmlns:a16="http://schemas.microsoft.com/office/drawing/2014/main" val="653230268"/>
                    </a:ext>
                  </a:extLst>
                </a:gridCol>
                <a:gridCol w="2589441">
                  <a:extLst>
                    <a:ext uri="{9D8B030D-6E8A-4147-A177-3AD203B41FA5}">
                      <a16:colId xmlns:a16="http://schemas.microsoft.com/office/drawing/2014/main" val="1124596552"/>
                    </a:ext>
                  </a:extLst>
                </a:gridCol>
                <a:gridCol w="5395289">
                  <a:extLst>
                    <a:ext uri="{9D8B030D-6E8A-4147-A177-3AD203B41FA5}">
                      <a16:colId xmlns:a16="http://schemas.microsoft.com/office/drawing/2014/main" val="3888652768"/>
                    </a:ext>
                  </a:extLst>
                </a:gridCol>
              </a:tblGrid>
              <a:tr h="852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Название этапа календарного плана</a:t>
                      </a:r>
                      <a:endParaRPr lang="ru-RU" sz="2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Длительность этапа, мес</a:t>
                      </a:r>
                      <a:endParaRPr lang="ru-RU" sz="280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Стоимость, руб.</a:t>
                      </a:r>
                      <a:endParaRPr lang="ru-RU" sz="280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925711"/>
                  </a:ext>
                </a:extLst>
              </a:tr>
              <a:tr h="9997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 Исследование рынка и анализ потребностей</a:t>
                      </a:r>
                      <a:endParaRPr lang="ru-RU" sz="2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1,500,000</a:t>
                      </a:r>
                      <a:endParaRPr lang="ru-RU" sz="280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382135"/>
                  </a:ext>
                </a:extLst>
              </a:tr>
              <a:tr h="9997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 Разработка концепции продукта</a:t>
                      </a:r>
                      <a:endParaRPr lang="ru-RU" sz="280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80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800,000</a:t>
                      </a:r>
                      <a:endParaRPr lang="ru-RU" sz="280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522142"/>
                  </a:ext>
                </a:extLst>
              </a:tr>
              <a:tr h="9997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 Проектирование и разработка MVP</a:t>
                      </a:r>
                      <a:endParaRPr lang="ru-RU" sz="280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4,000,000</a:t>
                      </a:r>
                      <a:endParaRPr lang="ru-RU" sz="280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267562"/>
                  </a:ext>
                </a:extLst>
              </a:tr>
              <a:tr h="9997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 Тестирование и доработка продукта</a:t>
                      </a:r>
                      <a:endParaRPr lang="ru-RU" sz="280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80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1,500,000</a:t>
                      </a:r>
                      <a:endParaRPr lang="ru-RU" sz="2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834685"/>
                  </a:ext>
                </a:extLst>
              </a:tr>
              <a:tr h="9997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 Запуск маркетинговой кампании</a:t>
                      </a:r>
                      <a:endParaRPr lang="ru-RU" sz="280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80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1,200,000</a:t>
                      </a:r>
                      <a:endParaRPr lang="ru-RU" sz="2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98665"/>
                  </a:ext>
                </a:extLst>
              </a:tr>
              <a:tr h="9997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 Оценка результатов и корректировка стратегии</a:t>
                      </a:r>
                      <a:endParaRPr lang="ru-RU" sz="2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80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500,000</a:t>
                      </a:r>
                      <a:endParaRPr lang="ru-RU" sz="2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165" marR="50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6977384"/>
                  </a:ext>
                </a:extLst>
              </a:tr>
            </a:tbl>
          </a:graphicData>
        </a:graphic>
      </p:graphicFrame>
      <p:sp>
        <p:nvSpPr>
          <p:cNvPr id="14" name="Text 0">
            <a:extLst>
              <a:ext uri="{FF2B5EF4-FFF2-40B4-BE49-F238E27FC236}">
                <a16:creationId xmlns:a16="http://schemas.microsoft.com/office/drawing/2014/main" id="{775BDECA-4A30-44BA-B6B2-9B2A94282463}"/>
              </a:ext>
            </a:extLst>
          </p:cNvPr>
          <p:cNvSpPr/>
          <p:nvPr/>
        </p:nvSpPr>
        <p:spPr>
          <a:xfrm>
            <a:off x="968693" y="1287185"/>
            <a:ext cx="7983022" cy="72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700"/>
              </a:lnSpc>
              <a:buNone/>
            </a:pPr>
            <a:endParaRPr lang="en-US" sz="455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D050BC08-2388-4DCE-A4D8-ED2CA01E2296}"/>
              </a:ext>
            </a:extLst>
          </p:cNvPr>
          <p:cNvSpPr/>
          <p:nvPr/>
        </p:nvSpPr>
        <p:spPr>
          <a:xfrm>
            <a:off x="3323689" y="188598"/>
            <a:ext cx="7983022" cy="72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700"/>
              </a:lnSpc>
              <a:buNone/>
            </a:pPr>
            <a:r>
              <a:rPr lang="en-US" sz="4550" b="1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Roadmap</a:t>
            </a:r>
            <a:endParaRPr lang="en-US" sz="455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0D8986F-1A1B-4394-AC4C-CD0C7C79D6CB}"/>
              </a:ext>
            </a:extLst>
          </p:cNvPr>
          <p:cNvSpPr/>
          <p:nvPr/>
        </p:nvSpPr>
        <p:spPr>
          <a:xfrm>
            <a:off x="12865894" y="7765256"/>
            <a:ext cx="1707356" cy="350044"/>
          </a:xfrm>
          <a:prstGeom prst="rect">
            <a:avLst/>
          </a:prstGeom>
          <a:solidFill>
            <a:srgbClr val="123332"/>
          </a:solidFill>
          <a:ln>
            <a:solidFill>
              <a:srgbClr val="1233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807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E537EDF-E76A-589B-CCFC-56DCA18B2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0"/>
            <a:ext cx="8229600" cy="8229600"/>
          </a:xfrm>
          <a:prstGeom prst="rect">
            <a:avLst/>
          </a:prstGeom>
          <a:noFill/>
          <a:effectLst>
            <a:glow rad="444500">
              <a:schemeClr val="accent6">
                <a:lumMod val="75000"/>
                <a:alpha val="21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противолежащие углы 2">
            <a:extLst>
              <a:ext uri="{FF2B5EF4-FFF2-40B4-BE49-F238E27FC236}">
                <a16:creationId xmlns:a16="http://schemas.microsoft.com/office/drawing/2014/main" id="{3F2C7636-94BD-E328-1F85-1450B2439591}"/>
              </a:ext>
            </a:extLst>
          </p:cNvPr>
          <p:cNvSpPr/>
          <p:nvPr/>
        </p:nvSpPr>
        <p:spPr>
          <a:xfrm>
            <a:off x="2539603" y="85724"/>
            <a:ext cx="9551194" cy="1214438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5F8976-F906-0789-A261-1C00D9941938}"/>
              </a:ext>
            </a:extLst>
          </p:cNvPr>
          <p:cNvSpPr txBox="1"/>
          <p:nvPr/>
        </p:nvSpPr>
        <p:spPr>
          <a:xfrm>
            <a:off x="2639616" y="18781"/>
            <a:ext cx="9358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Бизнес-модель коммерциализации проекта: ключевые аспекты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41A5C1-752A-6974-4017-DAE98011B627}"/>
              </a:ext>
            </a:extLst>
          </p:cNvPr>
          <p:cNvSpPr txBox="1"/>
          <p:nvPr/>
        </p:nvSpPr>
        <p:spPr>
          <a:xfrm>
            <a:off x="284137" y="1409163"/>
            <a:ext cx="652224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1. Модель </a:t>
            </a:r>
            <a:r>
              <a:rPr lang="ru-RU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SaaS</a:t>
            </a:r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 (Software </a:t>
            </a:r>
            <a:r>
              <a:rPr lang="ru-RU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as</a:t>
            </a:r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 a Service)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•	Подписка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•	</a:t>
            </a:r>
            <a:r>
              <a:rPr lang="ru-RU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Фримиум</a:t>
            </a:r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-модель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2. Плата за использование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•	Оплата за количество пользователей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•	Плата за дополнительные функции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3. Корпоративные лицензии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4. Партнерство и интеграции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•	Сотрудничество с HR-агентствами и консалтинговыми компаниями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•	Интеграция с другими системами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5. Обучение и поддержка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•	Платные курсы и вебинары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•	Те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x</a:t>
            </a:r>
            <a:r>
              <a:rPr lang="ru-RU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ническая</a:t>
            </a:r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 поддержка</a:t>
            </a: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6. Маркетинговая стратегия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•	Бесплатные пробные версии</a:t>
            </a:r>
          </a:p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•	Рекламные кампании в социальны сетях</a:t>
            </a:r>
          </a:p>
        </p:txBody>
      </p:sp>
    </p:spTree>
    <p:extLst>
      <p:ext uri="{BB962C8B-B14F-4D97-AF65-F5344CB8AC3E}">
        <p14:creationId xmlns:p14="http://schemas.microsoft.com/office/powerpoint/2010/main" val="219825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asySchedule">
            <a:hlinkClick r:id="" action="ppaction://media"/>
            <a:extLst>
              <a:ext uri="{FF2B5EF4-FFF2-40B4-BE49-F238E27FC236}">
                <a16:creationId xmlns:a16="http://schemas.microsoft.com/office/drawing/2014/main" id="{55E098F4-08E4-48DB-A8B7-C85155324C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719" y="1000720"/>
            <a:ext cx="12272962" cy="690354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ADA2337-8EA0-4E12-B580-1D2E552B689B}"/>
              </a:ext>
            </a:extLst>
          </p:cNvPr>
          <p:cNvSpPr/>
          <p:nvPr/>
        </p:nvSpPr>
        <p:spPr>
          <a:xfrm>
            <a:off x="12865894" y="7765256"/>
            <a:ext cx="1707356" cy="350044"/>
          </a:xfrm>
          <a:prstGeom prst="rect">
            <a:avLst/>
          </a:prstGeom>
          <a:solidFill>
            <a:srgbClr val="123332"/>
          </a:solidFill>
          <a:ln>
            <a:solidFill>
              <a:srgbClr val="1233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D474F7-86AD-45CE-97A4-ED9486DF76AB}"/>
              </a:ext>
            </a:extLst>
          </p:cNvPr>
          <p:cNvSpPr txBox="1"/>
          <p:nvPr/>
        </p:nvSpPr>
        <p:spPr>
          <a:xfrm flipH="1">
            <a:off x="5466397" y="231279"/>
            <a:ext cx="3011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accent2">
                    <a:lumMod val="20000"/>
                    <a:lumOff val="8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Прототип</a:t>
            </a:r>
          </a:p>
        </p:txBody>
      </p:sp>
    </p:spTree>
    <p:extLst>
      <p:ext uri="{BB962C8B-B14F-4D97-AF65-F5344CB8AC3E}">
        <p14:creationId xmlns:p14="http://schemas.microsoft.com/office/powerpoint/2010/main" val="79899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5614" y="1905173"/>
            <a:ext cx="8296751" cy="72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700"/>
              </a:lnSpc>
              <a:buNone/>
            </a:pPr>
            <a:r>
              <a:rPr lang="en-US" sz="5400" b="1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Будущее</a:t>
            </a:r>
            <a:r>
              <a:rPr lang="en-US" sz="5400" dirty="0">
                <a:solidFill>
                  <a:srgbClr val="FFD9BE"/>
                </a:solidFill>
                <a:latin typeface="Copperplate Gothic Bold" panose="020E0705020206020404" pitchFamily="34" charset="0"/>
                <a:ea typeface="Quattrocento" pitchFamily="34" charset="-122"/>
                <a:cs typeface="Quattrocento" pitchFamily="34" charset="-120"/>
              </a:rPr>
              <a:t> EasySchedule</a:t>
            </a:r>
            <a:endParaRPr lang="en-US" sz="5400" dirty="0">
              <a:latin typeface="Copperplate Gothic Bold" panose="020E07050202060204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68693" y="3596164"/>
            <a:ext cx="3760827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800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Расширение функционала</a:t>
            </a:r>
            <a:endParaRPr lang="en-US" sz="28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968693" y="4206121"/>
            <a:ext cx="382893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Интеграция с другими HR-системами, </a:t>
            </a:r>
            <a:r>
              <a:rPr lang="en-US" sz="24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аналитика</a:t>
            </a:r>
            <a:r>
              <a:rPr lang="en-US" sz="24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</a:t>
            </a:r>
            <a:r>
              <a:rPr lang="en-US" sz="24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данны</a:t>
            </a:r>
            <a:r>
              <a:rPr lang="en-US" sz="24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.</a:t>
            </a:r>
            <a:endParaRPr lang="en-US" sz="24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5" name="Text 3"/>
          <p:cNvSpPr/>
          <p:nvPr/>
        </p:nvSpPr>
        <p:spPr>
          <a:xfrm>
            <a:off x="5407462" y="3596164"/>
            <a:ext cx="3513058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800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Мобильное приложение</a:t>
            </a:r>
            <a:endParaRPr lang="en-US" sz="28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5407462" y="4206121"/>
            <a:ext cx="382893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Удобный доступ к графикам для сотрудников </a:t>
            </a:r>
            <a:r>
              <a:rPr lang="en-US" sz="24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на</a:t>
            </a:r>
            <a:r>
              <a:rPr lang="en-US" sz="24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</a:t>
            </a:r>
            <a:r>
              <a:rPr lang="en-US" sz="24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xоду</a:t>
            </a:r>
            <a:r>
              <a:rPr lang="en-US" sz="24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.</a:t>
            </a:r>
            <a:endParaRPr lang="en-US" sz="24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7" name="Text 5"/>
          <p:cNvSpPr/>
          <p:nvPr/>
        </p:nvSpPr>
        <p:spPr>
          <a:xfrm>
            <a:off x="9846231" y="3596164"/>
            <a:ext cx="4334113" cy="726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800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Международная экспансия</a:t>
            </a:r>
            <a:endParaRPr lang="en-US" sz="28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9846231" y="4206121"/>
            <a:ext cx="453413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dirty="0" err="1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Выxод</a:t>
            </a:r>
            <a:r>
              <a:rPr lang="en-US" sz="2400" dirty="0">
                <a:solidFill>
                  <a:srgbClr val="F9EEE7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на новые рынки и адаптация под различные отрасли.</a:t>
            </a:r>
            <a:endParaRPr lang="en-US" sz="24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0EE8944-1F11-43EF-B374-360835CDFBBF}"/>
              </a:ext>
            </a:extLst>
          </p:cNvPr>
          <p:cNvSpPr/>
          <p:nvPr/>
        </p:nvSpPr>
        <p:spPr>
          <a:xfrm>
            <a:off x="12865894" y="7765256"/>
            <a:ext cx="1707356" cy="350044"/>
          </a:xfrm>
          <a:prstGeom prst="rect">
            <a:avLst/>
          </a:prstGeom>
          <a:solidFill>
            <a:srgbClr val="123332"/>
          </a:solidFill>
          <a:ln>
            <a:solidFill>
              <a:srgbClr val="1233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5509C9-3A3B-43AD-32CC-564145B69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700" y="2878032"/>
            <a:ext cx="682811" cy="67671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49CBB16-0BAA-5389-8586-77B354E2B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2585" y="2887521"/>
            <a:ext cx="682811" cy="676715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62B893C4-AA51-E07D-0519-82642ABB083B}"/>
              </a:ext>
            </a:extLst>
          </p:cNvPr>
          <p:cNvSpPr/>
          <p:nvPr/>
        </p:nvSpPr>
        <p:spPr>
          <a:xfrm>
            <a:off x="11677531" y="2897010"/>
            <a:ext cx="671512" cy="66722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565357" y="1972389"/>
            <a:ext cx="5807870" cy="3371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4400" b="1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EasySchedule:</a:t>
            </a:r>
            <a:r>
              <a:rPr lang="en-US" sz="4400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</a:t>
            </a:r>
            <a:r>
              <a:rPr lang="ru-RU" sz="4400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г</a:t>
            </a:r>
            <a:r>
              <a:rPr lang="en-US" sz="4400" dirty="0" err="1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ибкие</a:t>
            </a:r>
            <a:r>
              <a:rPr lang="en-US" sz="4400" dirty="0">
                <a:solidFill>
                  <a:srgbClr val="FFD9BE"/>
                </a:solidFill>
                <a:latin typeface="STKaiti" panose="02010600040101010101" pitchFamily="2" charset="-122"/>
                <a:ea typeface="STKaiti" panose="02010600040101010101" pitchFamily="2" charset="-122"/>
                <a:cs typeface="Quattrocento" pitchFamily="34" charset="-120"/>
              </a:rPr>
              <a:t> графики для эффективной работы</a:t>
            </a:r>
            <a:endParaRPr lang="en-US" sz="44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6" name="Text 3"/>
          <p:cNvSpPr/>
          <p:nvPr/>
        </p:nvSpPr>
        <p:spPr>
          <a:xfrm>
            <a:off x="6459736" y="7307342"/>
            <a:ext cx="128230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3C3838"/>
                </a:solidFill>
                <a:latin typeface="Quattrocento Medium" pitchFamily="34" charset="0"/>
                <a:ea typeface="Quattrocento Medium" pitchFamily="34" charset="-122"/>
                <a:cs typeface="Quattrocento Medium" pitchFamily="34" charset="-120"/>
              </a:rPr>
              <a:t>ДС</a:t>
            </a:r>
            <a:endParaRPr lang="en-US" sz="75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0FB4889-FC82-45DF-8F86-06279429719B}"/>
              </a:ext>
            </a:extLst>
          </p:cNvPr>
          <p:cNvSpPr/>
          <p:nvPr/>
        </p:nvSpPr>
        <p:spPr>
          <a:xfrm>
            <a:off x="12865894" y="7765256"/>
            <a:ext cx="1707356" cy="350044"/>
          </a:xfrm>
          <a:prstGeom prst="rect">
            <a:avLst/>
          </a:prstGeom>
          <a:solidFill>
            <a:srgbClr val="123332"/>
          </a:solidFill>
          <a:ln>
            <a:solidFill>
              <a:srgbClr val="1233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A90D11-9518-4495-B5B6-95613DE69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26"/>
            <a:ext cx="8213348" cy="821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18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791</Words>
  <Application>Microsoft Office PowerPoint</Application>
  <PresentationFormat>Произвольный</PresentationFormat>
  <Paragraphs>149</Paragraphs>
  <Slides>16</Slides>
  <Notes>11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Times New Roman</vt:lpstr>
      <vt:lpstr>Copperplate Gothic Bold</vt:lpstr>
      <vt:lpstr>Quattrocento</vt:lpstr>
      <vt:lpstr>STKaiti</vt:lpstr>
      <vt:lpstr>Arial</vt:lpstr>
      <vt:lpstr>Quattrocento Medium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christine mahno</cp:lastModifiedBy>
  <cp:revision>9</cp:revision>
  <dcterms:created xsi:type="dcterms:W3CDTF">2024-10-12T12:15:08Z</dcterms:created>
  <dcterms:modified xsi:type="dcterms:W3CDTF">2024-10-14T13:58:16Z</dcterms:modified>
</cp:coreProperties>
</file>