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9999"/>
    <a:srgbClr val="CD401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087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596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065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812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613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407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287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555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02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5696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166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05550-7F00-4011-9B09-5138E58BB971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B9FF5-EF04-402C-985E-36FA3BC749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019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2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3.png"/><Relationship Id="rId10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6.wdp"/><Relationship Id="rId7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7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814012" y="3195990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5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882" y="1278620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9615" y="12786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9951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800" y="582876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310" y="627445"/>
            <a:ext cx="2226757" cy="12132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9659" y="2856739"/>
            <a:ext cx="6734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Смарт</a:t>
            </a:r>
            <a:r>
              <a:rPr lang="ru-RU" sz="7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одежда </a:t>
            </a:r>
            <a:endParaRPr lang="ru-RU" sz="7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4015" y="5413034"/>
            <a:ext cx="6505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Лидер: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Токарева Полина Сергеевна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01-12.png"/>
          <p:cNvPicPr>
            <a:picLocks noChangeAspect="1"/>
          </p:cNvPicPr>
          <p:nvPr/>
        </p:nvPicPr>
        <p:blipFill>
          <a:blip r:embed="rId6"/>
          <a:srcRect l="45181" t="5982" r="9011" b="843"/>
          <a:stretch>
            <a:fillRect/>
          </a:stretch>
        </p:blipFill>
        <p:spPr>
          <a:xfrm>
            <a:off x="8975578" y="2309443"/>
            <a:ext cx="2853006" cy="37982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0928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26_1img_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38" y="2473935"/>
            <a:ext cx="4186191" cy="30241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24337" y="668835"/>
            <a:ext cx="28068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Connector 18">
            <a:extLst>
              <a:ext uri="{FF2B5EF4-FFF2-40B4-BE49-F238E27FC236}">
                <a16:creationId xmlns="" xmlns:a16="http://schemas.microsoft.com/office/drawing/2014/main" id="{AFA41ED2-AE6B-4C17-861F-42EA6BA937B2}"/>
              </a:ext>
            </a:extLst>
          </p:cNvPr>
          <p:cNvCxnSpPr>
            <a:cxnSpLocks/>
          </p:cNvCxnSpPr>
          <p:nvPr/>
        </p:nvCxnSpPr>
        <p:spPr>
          <a:xfrm>
            <a:off x="1620899" y="1872985"/>
            <a:ext cx="0" cy="94233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528B864-500C-4DFE-80C7-FCEB222A0C94}"/>
              </a:ext>
            </a:extLst>
          </p:cNvPr>
          <p:cNvSpPr txBox="1"/>
          <p:nvPr/>
        </p:nvSpPr>
        <p:spPr>
          <a:xfrm>
            <a:off x="4818185" y="1580220"/>
            <a:ext cx="723313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Смарт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одежда» решает ряд проблем, связанных с комфортом и безопасностью человека. Она может контролировать температуру тела, предотвращать перегрев или охлаждение, а также защищать от вредного воздействия окружающей среды. </a:t>
            </a:r>
          </a:p>
          <a:p>
            <a:pPr indent="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Кроме того,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смарт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одежда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может быть полезной для медицинских целей, например, для мониторинга сердечного ритма или давления. Также она может быть использована в спорте для анализа физических показателей и оптимизации тренировок.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целом,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смарт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одежда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предоставляет новые возможности для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качества жизни и улучшения здоровья людей.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91273"/>
            <a:ext cx="5148580" cy="460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620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1170360" y="1567543"/>
            <a:ext cx="10172554" cy="4758176"/>
            <a:chOff x="2758793" y="3538826"/>
            <a:chExt cx="6383620" cy="3521562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2758793" y="5633283"/>
              <a:ext cx="6383620" cy="1427105"/>
              <a:chOff x="1546263" y="5604031"/>
              <a:chExt cx="6383620" cy="1427105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546263" y="5641631"/>
                <a:ext cx="2831881" cy="1389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B2C</a:t>
                </a:r>
                <a:endParaRPr lang="ru-RU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0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люди, занимающиеся спортом</a:t>
                </a:r>
              </a:p>
              <a:p>
                <a:r>
                  <a:rPr lang="ru-RU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ведущие активный образ жизни</a:t>
                </a:r>
              </a:p>
              <a:p>
                <a:r>
                  <a:rPr lang="ru-RU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работающие в экстремальных условиях</a:t>
                </a:r>
              </a:p>
              <a:p>
                <a:r>
                  <a:rPr lang="ru-RU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люди, которые хотят выглядеть модно и стильно</a:t>
                </a:r>
                <a:endParaRPr lang="ru-RU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832941" y="5604031"/>
                <a:ext cx="3096942" cy="956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B2B </a:t>
                </a:r>
                <a:endParaRPr lang="ru-RU" sz="2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спортивные команды и клубы</a:t>
                </a:r>
              </a:p>
              <a:p>
                <a:r>
                  <a:rPr lang="ru-RU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медицинские учреждения</a:t>
                </a:r>
              </a:p>
              <a:p>
                <a:r>
                  <a:rPr lang="ru-RU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 компании в сфере строительства  и т.д.</a:t>
                </a:r>
                <a:endParaRPr lang="ru-RU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498039" y="3538826"/>
              <a:ext cx="5607887" cy="341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Возможные потребители результатов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231158" y="507792"/>
            <a:ext cx="51846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Целевая аудитория 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642224" y="1613262"/>
            <a:ext cx="0" cy="122346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-16901" y="0"/>
            <a:ext cx="2469094" cy="471871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06353" y="2089689"/>
            <a:ext cx="3070447" cy="239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97015" y="1987124"/>
            <a:ext cx="3872865" cy="2325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6902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70596" y="806129"/>
            <a:ext cx="4203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42" name="Группа 41"/>
          <p:cNvGrpSpPr/>
          <p:nvPr/>
        </p:nvGrpSpPr>
        <p:grpSpPr>
          <a:xfrm>
            <a:off x="6233160" y="1737359"/>
            <a:ext cx="5479867" cy="2019337"/>
            <a:chOff x="7186781" y="2031073"/>
            <a:chExt cx="4526247" cy="1975599"/>
          </a:xfrm>
        </p:grpSpPr>
        <p:sp>
          <p:nvSpPr>
            <p:cNvPr id="35" name="TextBox 34"/>
            <p:cNvSpPr txBox="1"/>
            <p:nvPr/>
          </p:nvSpPr>
          <p:spPr>
            <a:xfrm>
              <a:off x="7211618" y="2031073"/>
              <a:ext cx="2474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ru-RU" sz="2400" b="1" dirty="0" err="1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Нанотехнологии</a:t>
              </a:r>
              <a:endPara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1" name="Группа 40"/>
            <p:cNvGrpSpPr/>
            <p:nvPr/>
          </p:nvGrpSpPr>
          <p:grpSpPr>
            <a:xfrm>
              <a:off x="7186781" y="2819483"/>
              <a:ext cx="4526247" cy="1187189"/>
              <a:chOff x="7186781" y="2819483"/>
              <a:chExt cx="4526247" cy="1187189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7186781" y="2819483"/>
                <a:ext cx="4526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ru-RU" sz="24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Беспроводные коммуникации</a:t>
                </a:r>
                <a:endParaRPr lang="ru-RU" sz="2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226427" y="3545007"/>
                <a:ext cx="31076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ru-RU" sz="24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Аналитика данных</a:t>
                </a:r>
                <a:endParaRPr lang="ru-RU" sz="2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313715" y="4032329"/>
            <a:ext cx="394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Гибридные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энергитические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системы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2977" y="5289992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Расширенная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реальность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89635" y="1630680"/>
            <a:ext cx="5124205" cy="456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04055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41216" y="723804"/>
            <a:ext cx="5459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Конкуренты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698834" y="1487566"/>
            <a:ext cx="4049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 преимущества: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9656" y="2471656"/>
            <a:ext cx="4823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функциональность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68845" y="3152816"/>
            <a:ext cx="5669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комфорт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37186" y="4435847"/>
            <a:ext cx="5417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удобство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5F11B421-48A9-4A79-833F-721685D676E0}"/>
              </a:ext>
            </a:extLst>
          </p:cNvPr>
          <p:cNvCxnSpPr>
            <a:cxnSpLocks/>
          </p:cNvCxnSpPr>
          <p:nvPr/>
        </p:nvCxnSpPr>
        <p:spPr>
          <a:xfrm>
            <a:off x="4948805" y="1799961"/>
            <a:ext cx="0" cy="396779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179002" y="5023676"/>
            <a:ext cx="1934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здоровье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0089" y="5698589"/>
            <a:ext cx="2437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инновации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3472" y="3760933"/>
            <a:ext cx="1400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стиль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1149" y="4907280"/>
            <a:ext cx="1096389" cy="118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9938" y="3300498"/>
            <a:ext cx="1262062" cy="117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63" y="4916104"/>
            <a:ext cx="1199197" cy="113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03058" y="3230881"/>
            <a:ext cx="1342274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02093" y="1652619"/>
            <a:ext cx="1271587" cy="114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44240" y="170688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82361" y="2537253"/>
            <a:ext cx="810092" cy="54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15313" y="3204519"/>
            <a:ext cx="797792" cy="53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56501" y="3863547"/>
            <a:ext cx="736291" cy="49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181214" y="4441952"/>
            <a:ext cx="758267" cy="50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72977" y="5074508"/>
            <a:ext cx="736290" cy="49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81214" y="5675871"/>
            <a:ext cx="748591" cy="50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5043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04199" y="723804"/>
            <a:ext cx="34665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r>
              <a:rPr lang="ru-RU" sz="4400" b="1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634377" y="1919169"/>
            <a:ext cx="6091024" cy="4625354"/>
            <a:chOff x="1835696" y="776236"/>
            <a:chExt cx="4518776" cy="3605743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1835696" y="776236"/>
              <a:ext cx="3600400" cy="3605743"/>
              <a:chOff x="2483768" y="843558"/>
              <a:chExt cx="3600400" cy="3605743"/>
            </a:xfrm>
          </p:grpSpPr>
          <p:sp>
            <p:nvSpPr>
              <p:cNvPr id="33" name="Овал 32"/>
              <p:cNvSpPr/>
              <p:nvPr/>
            </p:nvSpPr>
            <p:spPr>
              <a:xfrm>
                <a:off x="2483768" y="843558"/>
                <a:ext cx="3600400" cy="36004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2931001" y="1563638"/>
                <a:ext cx="2723542" cy="288032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3188432" y="2264500"/>
                <a:ext cx="2208679" cy="216862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3589706" y="3014430"/>
                <a:ext cx="1427398" cy="143487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5" name="Прямая соединительная линия 24"/>
            <p:cNvCxnSpPr/>
            <p:nvPr/>
          </p:nvCxnSpPr>
          <p:spPr>
            <a:xfrm>
              <a:off x="3623851" y="807312"/>
              <a:ext cx="2496737" cy="3992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3612801" y="1517582"/>
              <a:ext cx="2727500" cy="0"/>
            </a:xfrm>
            <a:prstGeom prst="line">
              <a:avLst/>
            </a:prstGeom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626972" y="2222898"/>
              <a:ext cx="2727500" cy="0"/>
            </a:xfrm>
            <a:prstGeom prst="line">
              <a:avLst/>
            </a:prstGeom>
            <a:ln w="571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3655333" y="2972630"/>
              <a:ext cx="2571581" cy="18137"/>
            </a:xfrm>
            <a:prstGeom prst="line">
              <a:avLst/>
            </a:prstGeom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953151" y="957190"/>
              <a:ext cx="1760696" cy="28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414 975 млн.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021392" y="1737824"/>
              <a:ext cx="1335664" cy="28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5 065,2 млн</a:t>
              </a:r>
              <a:r>
                <a:rPr lang="ru-RU" b="1" dirty="0">
                  <a:solidFill>
                    <a:schemeClr val="bg1"/>
                  </a:solidFill>
                </a:rPr>
                <a:t>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94393" y="2466201"/>
              <a:ext cx="1414866" cy="28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734 025 тыс.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25831" y="3435846"/>
              <a:ext cx="1267019" cy="28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73 400 тыс.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6793307" y="1587509"/>
            <a:ext cx="4858558" cy="4055355"/>
            <a:chOff x="6332556" y="1747943"/>
            <a:chExt cx="4858558" cy="4055355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6332556" y="1880294"/>
              <a:ext cx="1581518" cy="3923004"/>
              <a:chOff x="5163577" y="878422"/>
              <a:chExt cx="1228976" cy="3048512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5246673" y="878422"/>
                <a:ext cx="904668" cy="684238"/>
                <a:chOff x="5246673" y="878422"/>
                <a:chExt cx="904668" cy="684238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5246673" y="878422"/>
                  <a:ext cx="648646" cy="684238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5335557" y="1041250"/>
                  <a:ext cx="81578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Bebas Neue Bold" pitchFamily="34" charset="-52"/>
                    </a:rPr>
                    <a:t>pam</a:t>
                  </a:r>
                  <a:endParaRPr lang="ru-RU" sz="2400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12" name="Группа 11"/>
              <p:cNvGrpSpPr/>
              <p:nvPr/>
            </p:nvGrpSpPr>
            <p:grpSpPr>
              <a:xfrm>
                <a:off x="5430972" y="1647374"/>
                <a:ext cx="961581" cy="684238"/>
                <a:chOff x="5430972" y="1647374"/>
                <a:chExt cx="961581" cy="684238"/>
              </a:xfrm>
            </p:grpSpPr>
            <p:sp>
              <p:nvSpPr>
                <p:cNvPr id="19" name="Овал 18"/>
                <p:cNvSpPr/>
                <p:nvPr/>
              </p:nvSpPr>
              <p:spPr>
                <a:xfrm>
                  <a:off x="5430972" y="1647374"/>
                  <a:ext cx="648646" cy="684238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5528457" y="1774039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Bebas Neue Bold" pitchFamily="34" charset="-52"/>
                    </a:rPr>
                    <a:t>tam</a:t>
                  </a:r>
                  <a:endParaRPr lang="ru-RU" sz="2400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13" name="Группа 12"/>
              <p:cNvGrpSpPr/>
              <p:nvPr/>
            </p:nvGrpSpPr>
            <p:grpSpPr>
              <a:xfrm>
                <a:off x="5344535" y="2445035"/>
                <a:ext cx="792088" cy="684238"/>
                <a:chOff x="5344535" y="2445035"/>
                <a:chExt cx="792088" cy="684238"/>
              </a:xfrm>
            </p:grpSpPr>
            <p:sp>
              <p:nvSpPr>
                <p:cNvPr id="17" name="Овал 16"/>
                <p:cNvSpPr/>
                <p:nvPr/>
              </p:nvSpPr>
              <p:spPr>
                <a:xfrm>
                  <a:off x="5430972" y="2445035"/>
                  <a:ext cx="648646" cy="68423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5344535" y="2562279"/>
                  <a:ext cx="792088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err="1">
                      <a:solidFill>
                        <a:schemeClr val="bg1"/>
                      </a:solidFill>
                      <a:latin typeface="Bebas Neue Bold" pitchFamily="34" charset="-52"/>
                    </a:rPr>
                    <a:t>sam</a:t>
                  </a:r>
                  <a:endParaRPr lang="ru-RU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14" name="Группа 13"/>
              <p:cNvGrpSpPr/>
              <p:nvPr/>
            </p:nvGrpSpPr>
            <p:grpSpPr>
              <a:xfrm>
                <a:off x="5163577" y="3242696"/>
                <a:ext cx="1008112" cy="684238"/>
                <a:chOff x="5163577" y="3242696"/>
                <a:chExt cx="1008112" cy="684238"/>
              </a:xfrm>
            </p:grpSpPr>
            <p:sp>
              <p:nvSpPr>
                <p:cNvPr id="15" name="Овал 14"/>
                <p:cNvSpPr/>
                <p:nvPr/>
              </p:nvSpPr>
              <p:spPr>
                <a:xfrm>
                  <a:off x="5335557" y="3242696"/>
                  <a:ext cx="648646" cy="68423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5163577" y="3398980"/>
                  <a:ext cx="1008112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err="1">
                      <a:solidFill>
                        <a:schemeClr val="bg1"/>
                      </a:solidFill>
                      <a:latin typeface="Bebas Neue Bold" pitchFamily="34" charset="-52"/>
                    </a:rPr>
                    <a:t>som</a:t>
                  </a:r>
                  <a:endParaRPr lang="ru-RU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</p:grpSp>
        <p:grpSp>
          <p:nvGrpSpPr>
            <p:cNvPr id="37" name="Группа 36"/>
            <p:cNvGrpSpPr/>
            <p:nvPr/>
          </p:nvGrpSpPr>
          <p:grpSpPr>
            <a:xfrm>
              <a:off x="7377984" y="1747943"/>
              <a:ext cx="3813130" cy="3707963"/>
              <a:chOff x="5661204" y="183232"/>
              <a:chExt cx="3813130" cy="3707963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5661204" y="183232"/>
                <a:ext cx="369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Российская федерация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799737" y="1199988"/>
                <a:ext cx="3674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Республика Татарстан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913073" y="2350127"/>
                <a:ext cx="33448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Набережные Челны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064816" y="3429530"/>
                <a:ext cx="2443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ru-RU" sz="2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% от </a:t>
                </a:r>
                <a:r>
                  <a:rPr lang="en-US" sz="2400" b="1" dirty="0" err="1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sam</a:t>
                </a:r>
                <a:endParaRPr lang="ru-RU" sz="2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42" name="Прямая соединительная линия 41"/>
              <p:cNvCxnSpPr/>
              <p:nvPr/>
            </p:nvCxnSpPr>
            <p:spPr>
              <a:xfrm flipV="1">
                <a:off x="6267161" y="1177489"/>
                <a:ext cx="1619515" cy="1382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 flipV="1">
                <a:off x="6302014" y="2208195"/>
                <a:ext cx="1619515" cy="1382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 flipV="1">
                <a:off x="6352755" y="3383507"/>
                <a:ext cx="1619515" cy="1382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/>
            <p:cNvSpPr txBox="1"/>
            <p:nvPr/>
          </p:nvSpPr>
          <p:spPr>
            <a:xfrm>
              <a:off x="7359021" y="2126757"/>
              <a:ext cx="2987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83,2 млн. человек (трудоспособное население)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470661" y="3145822"/>
              <a:ext cx="29850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2,03 млн. человек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456107" y="4304099"/>
              <a:ext cx="30141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293 611 человек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211231" y="5375857"/>
              <a:ext cx="32045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2 936 человек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899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88960" y="928049"/>
            <a:ext cx="3835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Монетизация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615" y="2107110"/>
            <a:ext cx="74305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>
              <a:solidFill>
                <a:schemeClr val="tx2"/>
              </a:solidFill>
            </a:endParaRP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Продажа умной одежды - средняя стоимость 25 000 рублей</a:t>
            </a:r>
          </a:p>
          <a:p>
            <a:endParaRPr lang="ru-RU" sz="2800" b="1" dirty="0" smtClean="0">
              <a:solidFill>
                <a:schemeClr val="tx2"/>
              </a:solidFill>
            </a:endParaRP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Подписка на мобильное приложение – 100 рублей в месяц</a:t>
            </a:r>
          </a:p>
          <a:p>
            <a:endParaRPr lang="ru-RU" sz="2800" b="1" dirty="0" smtClean="0">
              <a:solidFill>
                <a:schemeClr val="tx2"/>
              </a:solidFill>
            </a:endParaRPr>
          </a:p>
          <a:p>
            <a:endParaRPr lang="ru-RU" sz="2400" b="1" dirty="0">
              <a:solidFill>
                <a:schemeClr val="tx2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401981" y="1978927"/>
            <a:ext cx="2501279" cy="13648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pic>
        <p:nvPicPr>
          <p:cNvPr id="7" name="Рисунок 6" descr="622b4fe09d101129826803a4_phone-b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394496">
            <a:off x="110991" y="2391508"/>
            <a:ext cx="3124579" cy="49354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060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167331" y="506018"/>
            <a:ext cx="51774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Текущие результаты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0187" y="1904371"/>
            <a:ext cx="4954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Уровень готовности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TRL2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808328" y="1763694"/>
            <a:ext cx="0" cy="52322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>
          <a:xfrm>
            <a:off x="901251" y="2650061"/>
            <a:ext cx="5075966" cy="3577936"/>
            <a:chOff x="909948" y="2242139"/>
            <a:chExt cx="5075966" cy="3577936"/>
          </a:xfrm>
        </p:grpSpPr>
        <p:sp>
          <p:nvSpPr>
            <p:cNvPr id="24" name="TextBox 23"/>
            <p:cNvSpPr txBox="1"/>
            <p:nvPr/>
          </p:nvSpPr>
          <p:spPr>
            <a:xfrm>
              <a:off x="1982073" y="2499833"/>
              <a:ext cx="3478522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Идея  и концепция</a:t>
              </a:r>
            </a:p>
            <a:p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82073" y="3306296"/>
              <a:ext cx="20522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Гипотеза</a:t>
              </a:r>
              <a:r>
                <a:rPr lang="ru-RU" dirty="0"/>
                <a:t>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75129" y="4182367"/>
              <a:ext cx="36217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Целевая аудитория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88777" y="5033519"/>
              <a:ext cx="39971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Проблемное интервью </a:t>
              </a: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9948" y="2242139"/>
              <a:ext cx="1064473" cy="1064473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220" y="3049637"/>
              <a:ext cx="1064473" cy="1064473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222" y="3895801"/>
              <a:ext cx="1064473" cy="1064473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222" y="4755602"/>
              <a:ext cx="1064473" cy="1064473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070509" y="2652225"/>
            <a:ext cx="6075204" cy="3577933"/>
            <a:chOff x="6425355" y="2652225"/>
            <a:chExt cx="6075204" cy="3577933"/>
          </a:xfrm>
        </p:grpSpPr>
        <p:sp>
          <p:nvSpPr>
            <p:cNvPr id="31" name="TextBox 30"/>
            <p:cNvSpPr txBox="1"/>
            <p:nvPr/>
          </p:nvSpPr>
          <p:spPr>
            <a:xfrm>
              <a:off x="7644404" y="2886669"/>
              <a:ext cx="4476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Ценностное предложение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60327" y="3713159"/>
              <a:ext cx="4840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Рынок и конкуренты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664790" y="4587805"/>
              <a:ext cx="34323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Бизнес модель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07925" y="5446270"/>
              <a:ext cx="48296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tx2"/>
                  </a:solidFill>
                </a:rPr>
                <a:t>Экономические показатели</a:t>
              </a:r>
            </a:p>
          </p:txBody>
        </p: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36742" y="2652225"/>
              <a:ext cx="1064473" cy="1064473"/>
            </a:xfrm>
            <a:prstGeom prst="rect">
              <a:avLst/>
            </a:prstGeom>
          </p:spPr>
        </p:pic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5355" y="3446079"/>
              <a:ext cx="1064473" cy="1064473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5362" y="5165685"/>
              <a:ext cx="1064473" cy="1064473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54937" y="4280862"/>
              <a:ext cx="1064473" cy="1064473"/>
            </a:xfrm>
            <a:prstGeom prst="rect">
              <a:avLst/>
            </a:prstGeom>
          </p:spPr>
        </p:pic>
      </p:grp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782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48919" y="611805"/>
            <a:ext cx="3739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  <a:r>
              <a:rPr lang="ru-RU" sz="4400" b="1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6130" y="1906223"/>
            <a:ext cx="2997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Токарева Полина Сергеевна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660" y="4597967"/>
            <a:ext cx="2349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Королева Вилена Юрьевна</a:t>
            </a:r>
            <a:endParaRPr lang="ru-RU" sz="2000" b="1" dirty="0">
              <a:solidFill>
                <a:schemeClr val="tx2"/>
              </a:solidFill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35786" b="62036" l="5500" r="30429">
                        <a14:foregroundMark x1="22607" y1="40000" x2="22607" y2="40000"/>
                        <a14:foregroundMark x1="22000" y1="46429" x2="22000" y2="46429"/>
                        <a14:foregroundMark x1="25214" y1="58286" x2="25214" y2="58286"/>
                        <a14:foregroundMark x1="9536" y1="44214" x2="9536" y2="44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12" t="36251" r="70169" b="37141"/>
          <a:stretch/>
        </p:blipFill>
        <p:spPr bwMode="auto">
          <a:xfrm>
            <a:off x="1341775" y="5330538"/>
            <a:ext cx="1260209" cy="140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s://static.vecteezy.com/system/resources/previews/000/349/112/original/student-degree-in-business-management-vector.jp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925" b="32000" l="38075" r="65425">
                        <a14:foregroundMark x1="45550" y1="7925" x2="46500" y2="7925"/>
                        <a14:foregroundMark x1="57175" y1="9275" x2="57175" y2="9275"/>
                        <a14:foregroundMark x1="57175" y1="11325" x2="57175" y2="11325"/>
                        <a14:foregroundMark x1="57300" y1="20000" x2="57300" y2="20000"/>
                        <a14:foregroundMark x1="57425" y1="23125" x2="57425" y2="23125"/>
                        <a14:foregroundMark x1="51825" y1="20425" x2="51825" y2="20425"/>
                        <a14:foregroundMark x1="52775" y1="22725" x2="52775" y2="22725"/>
                        <a14:foregroundMark x1="44500" y1="16075" x2="44500" y2="16075"/>
                        <a14:foregroundMark x1="61450" y1="22325" x2="61450" y2="22325"/>
                        <a14:foregroundMark x1="61850" y1="20000" x2="61850" y2="20000"/>
                        <a14:foregroundMark x1="61575" y1="15925" x2="61575" y2="15925"/>
                        <a14:foregroundMark x1="43425" y1="16200" x2="43425" y2="16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292" t="1747" r="33410" b="68243"/>
          <a:stretch/>
        </p:blipFill>
        <p:spPr bwMode="auto">
          <a:xfrm>
            <a:off x="1432690" y="2706927"/>
            <a:ext cx="1260090" cy="12259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66371" y="1496434"/>
            <a:ext cx="79233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СЕО: лидерство и управление, умение делегировать, стратегическое мышление, выстраивание отношений с клиентами.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СТО:  разработка и внедрение дорожной карты проекта, управление жизненным циклом продукта.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СМО:  стратегическое планирование,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медиапланирование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коммуникабельность, креативность.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9613" y="4578187"/>
            <a:ext cx="79293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СЕО: аналитические и проблемно-ориентированные навыки, управление ресурсами и финансами, развитие бизнес-модели.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СТО: создание сайта.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СМО: исследования и аналитика, бюджетирование, разработка и управление рекламной кампанией.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BF275CE9-CEE9-4799-B0B0-69C648BC5C04}"/>
              </a:ext>
            </a:extLst>
          </p:cNvPr>
          <p:cNvCxnSpPr>
            <a:cxnSpLocks/>
          </p:cNvCxnSpPr>
          <p:nvPr/>
        </p:nvCxnSpPr>
        <p:spPr>
          <a:xfrm>
            <a:off x="3182887" y="4476901"/>
            <a:ext cx="754374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4652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64880" y="992270"/>
            <a:ext cx="5471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Планы развития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sp>
        <p:nvSpPr>
          <p:cNvPr id="12" name="TextBox 30">
            <a:extLst>
              <a:ext uri="{FF2B5EF4-FFF2-40B4-BE49-F238E27FC236}">
                <a16:creationId xmlns=""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970192" y="4575547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Шаг 1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970192" y="2046254"/>
            <a:ext cx="11114765" cy="3061820"/>
            <a:chOff x="538618" y="1341416"/>
            <a:chExt cx="11114765" cy="3061820"/>
          </a:xfrm>
        </p:grpSpPr>
        <p:grpSp>
          <p:nvGrpSpPr>
            <p:cNvPr id="15" name="Группа 14">
              <a:extLst>
                <a:ext uri="{FF2B5EF4-FFF2-40B4-BE49-F238E27FC236}">
                  <a16:creationId xmlns="" xmlns:a16="http://schemas.microsoft.com/office/drawing/2014/main" id="{E689AFDF-DDCC-4431-99B3-EC8A1F5E3519}"/>
                </a:ext>
              </a:extLst>
            </p:cNvPr>
            <p:cNvGrpSpPr/>
            <p:nvPr/>
          </p:nvGrpSpPr>
          <p:grpSpPr>
            <a:xfrm>
              <a:off x="538618" y="2114103"/>
              <a:ext cx="11114765" cy="2289133"/>
              <a:chOff x="419100" y="4283473"/>
              <a:chExt cx="8864600" cy="1495027"/>
            </a:xfrm>
          </p:grpSpPr>
          <p:sp>
            <p:nvSpPr>
              <p:cNvPr id="20" name="Полилиния: фигура 33">
                <a:extLst>
                  <a:ext uri="{FF2B5EF4-FFF2-40B4-BE49-F238E27FC236}">
                    <a16:creationId xmlns="" xmlns:a16="http://schemas.microsoft.com/office/drawing/2014/main" id="{BBC34A97-C549-4946-AEF1-2579398B69B4}"/>
                  </a:ext>
                </a:extLst>
              </p:cNvPr>
              <p:cNvSpPr/>
              <p:nvPr/>
            </p:nvSpPr>
            <p:spPr>
              <a:xfrm>
                <a:off x="2463800" y="5283200"/>
                <a:ext cx="2273300" cy="49530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3300" h="495300">
                    <a:moveTo>
                      <a:pt x="0" y="495300"/>
                    </a:moveTo>
                    <a:lnTo>
                      <a:pt x="228600" y="0"/>
                    </a:lnTo>
                    <a:lnTo>
                      <a:pt x="2273300" y="0"/>
                    </a:lnTo>
                  </a:path>
                </a:pathLst>
              </a:cu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1" name="Полилиния: фигура 34">
                <a:extLst>
                  <a:ext uri="{FF2B5EF4-FFF2-40B4-BE49-F238E27FC236}">
                    <a16:creationId xmlns="" xmlns:a16="http://schemas.microsoft.com/office/drawing/2014/main" id="{C0DDD5C4-54AF-4E87-BBB6-639687F240DF}"/>
                  </a:ext>
                </a:extLst>
              </p:cNvPr>
              <p:cNvSpPr/>
              <p:nvPr/>
            </p:nvSpPr>
            <p:spPr>
              <a:xfrm>
                <a:off x="4741483" y="4787377"/>
                <a:ext cx="2273300" cy="49530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3300" h="495300">
                    <a:moveTo>
                      <a:pt x="0" y="495300"/>
                    </a:moveTo>
                    <a:lnTo>
                      <a:pt x="228600" y="0"/>
                    </a:lnTo>
                    <a:lnTo>
                      <a:pt x="2273300" y="0"/>
                    </a:lnTo>
                  </a:path>
                </a:pathLst>
              </a:custGeom>
              <a:ln w="38100" cap="rnd">
                <a:solidFill>
                  <a:srgbClr val="99999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2" name="Полилиния: фигура 35">
                <a:extLst>
                  <a:ext uri="{FF2B5EF4-FFF2-40B4-BE49-F238E27FC236}">
                    <a16:creationId xmlns="" xmlns:a16="http://schemas.microsoft.com/office/drawing/2014/main" id="{FB2553A2-396D-43C7-BAD0-EBDC01AE85DE}"/>
                  </a:ext>
                </a:extLst>
              </p:cNvPr>
              <p:cNvSpPr/>
              <p:nvPr/>
            </p:nvSpPr>
            <p:spPr>
              <a:xfrm>
                <a:off x="7010400" y="4283473"/>
                <a:ext cx="2273300" cy="49530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3300" h="495300">
                    <a:moveTo>
                      <a:pt x="0" y="495300"/>
                    </a:moveTo>
                    <a:lnTo>
                      <a:pt x="228600" y="0"/>
                    </a:lnTo>
                    <a:lnTo>
                      <a:pt x="2273300" y="0"/>
                    </a:lnTo>
                  </a:path>
                </a:pathLst>
              </a:cu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3" name="Полилиния: фигура 36">
                <a:extLst>
                  <a:ext uri="{FF2B5EF4-FFF2-40B4-BE49-F238E27FC236}">
                    <a16:creationId xmlns="" xmlns:a16="http://schemas.microsoft.com/office/drawing/2014/main" id="{B6C0716B-7764-40DF-B6D6-B74B7924F9E8}"/>
                  </a:ext>
                </a:extLst>
              </p:cNvPr>
              <p:cNvSpPr/>
              <p:nvPr/>
            </p:nvSpPr>
            <p:spPr>
              <a:xfrm>
                <a:off x="419100" y="5778500"/>
                <a:ext cx="2044700" cy="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  <a:gd name="connsiteX0" fmla="*/ 0 w 2044700"/>
                  <a:gd name="connsiteY0" fmla="*/ 0 h 0"/>
                  <a:gd name="connsiteX1" fmla="*/ 2044700 w 20447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44700">
                    <a:moveTo>
                      <a:pt x="0" y="0"/>
                    </a:moveTo>
                    <a:lnTo>
                      <a:pt x="2044700" y="0"/>
                    </a:lnTo>
                  </a:path>
                </a:pathLst>
              </a:cu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sp>
          <p:nvSpPr>
            <p:cNvPr id="16" name="Shape 3624">
              <a:extLst>
                <a:ext uri="{FF2B5EF4-FFF2-40B4-BE49-F238E27FC236}">
                  <a16:creationId xmlns="" xmlns:a16="http://schemas.microsoft.com/office/drawing/2014/main" id="{E3B7D13D-2B47-463A-8055-C75D6447C4DC}"/>
                </a:ext>
              </a:extLst>
            </p:cNvPr>
            <p:cNvSpPr/>
            <p:nvPr/>
          </p:nvSpPr>
          <p:spPr>
            <a:xfrm>
              <a:off x="745439" y="3655465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17" name="Shape 3624">
              <a:extLst>
                <a:ext uri="{FF2B5EF4-FFF2-40B4-BE49-F238E27FC236}">
                  <a16:creationId xmlns="" xmlns:a16="http://schemas.microsoft.com/office/drawing/2014/main" id="{34EA34B1-99E8-4A2F-8DE9-75D29EE79289}"/>
                </a:ext>
              </a:extLst>
            </p:cNvPr>
            <p:cNvSpPr/>
            <p:nvPr/>
          </p:nvSpPr>
          <p:spPr>
            <a:xfrm>
              <a:off x="3574557" y="2884118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18" name="Shape 3624">
              <a:extLst>
                <a:ext uri="{FF2B5EF4-FFF2-40B4-BE49-F238E27FC236}">
                  <a16:creationId xmlns="" xmlns:a16="http://schemas.microsoft.com/office/drawing/2014/main" id="{2A557504-1290-4665-B36E-2D7134657B02}"/>
                </a:ext>
              </a:extLst>
            </p:cNvPr>
            <p:cNvSpPr/>
            <p:nvPr/>
          </p:nvSpPr>
          <p:spPr>
            <a:xfrm>
              <a:off x="6403672" y="2112768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accent1"/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19" name="Shape 3624">
              <a:extLst>
                <a:ext uri="{FF2B5EF4-FFF2-40B4-BE49-F238E27FC236}">
                  <a16:creationId xmlns="" xmlns:a16="http://schemas.microsoft.com/office/drawing/2014/main" id="{1D0C8535-1101-4711-9ED0-AF6E3AA0EFEE}"/>
                </a:ext>
              </a:extLst>
            </p:cNvPr>
            <p:cNvSpPr/>
            <p:nvPr/>
          </p:nvSpPr>
          <p:spPr>
            <a:xfrm>
              <a:off x="9232772" y="1341416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71619" y="5206291"/>
            <a:ext cx="325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 MVP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74962" y="4406909"/>
            <a:ext cx="4014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первых 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продаж во время </a:t>
            </a:r>
          </a:p>
          <a:p>
            <a:pPr algn="ctr"/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решенческих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интервью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30">
            <a:extLst>
              <a:ext uri="{FF2B5EF4-FFF2-40B4-BE49-F238E27FC236}">
                <a16:creationId xmlns=""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4047762" y="3810732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Шаг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61820" y="3711811"/>
            <a:ext cx="3344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Тестирование каналов продаж и выбор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приоритетных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направлений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30">
            <a:extLst>
              <a:ext uri="{FF2B5EF4-FFF2-40B4-BE49-F238E27FC236}">
                <a16:creationId xmlns=""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6835246" y="3061095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Шаг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34256" y="2924291"/>
            <a:ext cx="25827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Продвижение по выбранным каналам и масштабирование на федеральном уровне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C5EE883F-E60A-478A-BE53-E019D56FBD81}"/>
              </a:ext>
            </a:extLst>
          </p:cNvPr>
          <p:cNvSpPr txBox="1"/>
          <p:nvPr/>
        </p:nvSpPr>
        <p:spPr>
          <a:xfrm>
            <a:off x="9705912" y="2228479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Шаг 4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pic>
        <p:nvPicPr>
          <p:cNvPr id="33" name="Рисунок 32" descr="sharing-business-ideas-collaboration-meeting-sharing-knowledge_70921-2163-transform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407" y="3937365"/>
            <a:ext cx="4571429" cy="29206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5165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2043742" y="949717"/>
            <a:ext cx="6891251" cy="3271696"/>
            <a:chOff x="2104299" y="556800"/>
            <a:chExt cx="6891251" cy="3271696"/>
          </a:xfrm>
        </p:grpSpPr>
        <p:grpSp>
          <p:nvGrpSpPr>
            <p:cNvPr id="5" name="Группа 4">
              <a:extLst>
                <a:ext uri="{FF2B5EF4-FFF2-40B4-BE49-F238E27FC236}">
                  <a16:creationId xmlns="" xmlns:a16="http://schemas.microsoft.com/office/drawing/2014/main" id="{4109B135-4D83-446C-8819-6D3AA1ED9FFC}"/>
                </a:ext>
              </a:extLst>
            </p:cNvPr>
            <p:cNvGrpSpPr/>
            <p:nvPr/>
          </p:nvGrpSpPr>
          <p:grpSpPr>
            <a:xfrm>
              <a:off x="2104299" y="3206762"/>
              <a:ext cx="3691280" cy="621734"/>
              <a:chOff x="-73146" y="2954236"/>
              <a:chExt cx="3691280" cy="621734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="" xmlns:a16="http://schemas.microsoft.com/office/drawing/2014/main" id="{01ECCD53-82E7-41F8-B2DC-A017B6507105}"/>
                  </a:ext>
                </a:extLst>
              </p:cNvPr>
              <p:cNvSpPr/>
              <p:nvPr/>
            </p:nvSpPr>
            <p:spPr>
              <a:xfrm>
                <a:off x="486134" y="2954236"/>
                <a:ext cx="3132000" cy="621734"/>
              </a:xfrm>
              <a:prstGeom prst="rect">
                <a:avLst/>
              </a:prstGeom>
            </p:spPr>
            <p:txBody>
              <a:bodyPr wrap="none" lIns="0" rIns="0">
                <a:noAutofit/>
              </a:bodyPr>
              <a:lstStyle/>
              <a:p>
                <a:pPr defTabSz="278641">
                  <a:spcAft>
                    <a:spcPts val="400"/>
                  </a:spcAft>
                  <a:defRPr/>
                </a:pPr>
                <a:r>
                  <a:rPr lang="en-US" sz="1600" dirty="0" smtClean="0">
                    <a:solidFill>
                      <a:schemeClr val="accent5">
                        <a:lumMod val="50000"/>
                      </a:schemeClr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E-mail</a:t>
                </a:r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: </a:t>
                </a:r>
                <a:endParaRPr lang="en-US" sz="1600" dirty="0" smtClean="0">
                  <a:solidFill>
                    <a:schemeClr val="accent5">
                      <a:lumMod val="50000"/>
                    </a:schemeClr>
                  </a:solidFill>
                  <a:latin typeface="Bebas Neue Bold" pitchFamily="34" charset="-52"/>
                  <a:cs typeface="Gotham Pro Medium" panose="02000503040000020004" pitchFamily="2" charset="0"/>
                  <a:sym typeface="Helvetica Light"/>
                </a:endParaRPr>
              </a:p>
              <a:p>
                <a:pPr defTabSz="278641">
                  <a:spcAft>
                    <a:spcPts val="400"/>
                  </a:spcAft>
                  <a:defRPr/>
                </a:pPr>
                <a:r>
                  <a:rPr lang="en-US" sz="1600" dirty="0" smtClean="0">
                    <a:solidFill>
                      <a:schemeClr val="accent5">
                        <a:lumMod val="50000"/>
                      </a:schemeClr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tokarevapolina04@gmail.com</a:t>
                </a:r>
                <a:endPara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Bebas Neue Bold" pitchFamily="34" charset="-52"/>
                  <a:cs typeface="Gotham Pro Medium" panose="02000503040000020004" pitchFamily="2" charset="0"/>
                  <a:sym typeface="Helvetica Light"/>
                </a:endParaRPr>
              </a:p>
              <a:p>
                <a:pPr defTabSz="278641">
                  <a:spcAft>
                    <a:spcPts val="400"/>
                  </a:spcAft>
                  <a:defRPr/>
                </a:pPr>
                <a:endParaRPr kumimoji="0" lang="ru-RU" sz="14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Bebas Neue Bold" pitchFamily="34" charset="-52"/>
                  <a:cs typeface="Gotham Pro Medium" panose="02000503040000020004" pitchFamily="2" charset="0"/>
                  <a:sym typeface="Helvetica Light"/>
                </a:endParaRPr>
              </a:p>
            </p:txBody>
          </p:sp>
          <p:grpSp>
            <p:nvGrpSpPr>
              <p:cNvPr id="9" name="Рисунок 3">
                <a:extLst>
                  <a:ext uri="{FF2B5EF4-FFF2-40B4-BE49-F238E27FC236}">
                    <a16:creationId xmlns="" xmlns:a16="http://schemas.microsoft.com/office/drawing/2014/main" id="{22122A84-B2E3-4C1F-B38F-3FD97CB03A2B}"/>
                  </a:ext>
                </a:extLst>
              </p:cNvPr>
              <p:cNvGrpSpPr/>
              <p:nvPr/>
            </p:nvGrpSpPr>
            <p:grpSpPr>
              <a:xfrm>
                <a:off x="-73146" y="3000230"/>
                <a:ext cx="441248" cy="484296"/>
                <a:chOff x="4377215" y="2736723"/>
                <a:chExt cx="932685" cy="1023675"/>
              </a:xfrm>
              <a:solidFill>
                <a:schemeClr val="accent1"/>
              </a:solidFill>
            </p:grpSpPr>
            <p:sp>
              <p:nvSpPr>
                <p:cNvPr id="10" name="Полилиния 6">
                  <a:extLst>
                    <a:ext uri="{FF2B5EF4-FFF2-40B4-BE49-F238E27FC236}">
                      <a16:creationId xmlns="" xmlns:a16="http://schemas.microsoft.com/office/drawing/2014/main" id="{24DA16BD-CE10-4181-BB43-C34FB9150843}"/>
                    </a:ext>
                  </a:extLst>
                </p:cNvPr>
                <p:cNvSpPr/>
                <p:nvPr/>
              </p:nvSpPr>
              <p:spPr>
                <a:xfrm>
                  <a:off x="4377215" y="2736723"/>
                  <a:ext cx="932685" cy="1023675"/>
                </a:xfrm>
                <a:custGeom>
                  <a:avLst/>
                  <a:gdLst>
                    <a:gd name="connsiteX0" fmla="*/ 779720 w 773316"/>
                    <a:gd name="connsiteY0" fmla="*/ 356901 h 848762"/>
                    <a:gd name="connsiteX1" fmla="*/ 779664 w 773316"/>
                    <a:gd name="connsiteY1" fmla="*/ 356363 h 848762"/>
                    <a:gd name="connsiteX2" fmla="*/ 778504 w 773316"/>
                    <a:gd name="connsiteY2" fmla="*/ 351563 h 848762"/>
                    <a:gd name="connsiteX3" fmla="*/ 778325 w 773316"/>
                    <a:gd name="connsiteY3" fmla="*/ 351224 h 848762"/>
                    <a:gd name="connsiteX4" fmla="*/ 775269 w 773316"/>
                    <a:gd name="connsiteY4" fmla="*/ 347046 h 848762"/>
                    <a:gd name="connsiteX5" fmla="*/ 775156 w 773316"/>
                    <a:gd name="connsiteY5" fmla="*/ 346895 h 848762"/>
                    <a:gd name="connsiteX6" fmla="*/ 648879 w 773316"/>
                    <a:gd name="connsiteY6" fmla="*/ 231501 h 848762"/>
                    <a:gd name="connsiteX7" fmla="*/ 648879 w 773316"/>
                    <a:gd name="connsiteY7" fmla="*/ 116333 h 848762"/>
                    <a:gd name="connsiteX8" fmla="*/ 634733 w 773316"/>
                    <a:gd name="connsiteY8" fmla="*/ 102187 h 848762"/>
                    <a:gd name="connsiteX9" fmla="*/ 507211 w 773316"/>
                    <a:gd name="connsiteY9" fmla="*/ 102187 h 848762"/>
                    <a:gd name="connsiteX10" fmla="*/ 399437 w 773316"/>
                    <a:gd name="connsiteY10" fmla="*/ 3703 h 848762"/>
                    <a:gd name="connsiteX11" fmla="*/ 380359 w 773316"/>
                    <a:gd name="connsiteY11" fmla="*/ 3703 h 848762"/>
                    <a:gd name="connsiteX12" fmla="*/ 272509 w 773316"/>
                    <a:gd name="connsiteY12" fmla="*/ 102187 h 848762"/>
                    <a:gd name="connsiteX13" fmla="*/ 152843 w 773316"/>
                    <a:gd name="connsiteY13" fmla="*/ 102187 h 848762"/>
                    <a:gd name="connsiteX14" fmla="*/ 138697 w 773316"/>
                    <a:gd name="connsiteY14" fmla="*/ 116333 h 848762"/>
                    <a:gd name="connsiteX15" fmla="*/ 138697 w 773316"/>
                    <a:gd name="connsiteY15" fmla="*/ 224381 h 848762"/>
                    <a:gd name="connsiteX16" fmla="*/ 4621 w 773316"/>
                    <a:gd name="connsiteY16" fmla="*/ 346895 h 848762"/>
                    <a:gd name="connsiteX17" fmla="*/ 4508 w 773316"/>
                    <a:gd name="connsiteY17" fmla="*/ 347046 h 848762"/>
                    <a:gd name="connsiteX18" fmla="*/ 1452 w 773316"/>
                    <a:gd name="connsiteY18" fmla="*/ 351224 h 848762"/>
                    <a:gd name="connsiteX19" fmla="*/ 1264 w 773316"/>
                    <a:gd name="connsiteY19" fmla="*/ 351573 h 848762"/>
                    <a:gd name="connsiteX20" fmla="*/ 104 w 773316"/>
                    <a:gd name="connsiteY20" fmla="*/ 356363 h 848762"/>
                    <a:gd name="connsiteX21" fmla="*/ 47 w 773316"/>
                    <a:gd name="connsiteY21" fmla="*/ 356920 h 848762"/>
                    <a:gd name="connsiteX22" fmla="*/ 0 w 773316"/>
                    <a:gd name="connsiteY22" fmla="*/ 357354 h 848762"/>
                    <a:gd name="connsiteX23" fmla="*/ 0 w 773316"/>
                    <a:gd name="connsiteY23" fmla="*/ 837140 h 848762"/>
                    <a:gd name="connsiteX24" fmla="*/ 773 w 773316"/>
                    <a:gd name="connsiteY24" fmla="*/ 841554 h 848762"/>
                    <a:gd name="connsiteX25" fmla="*/ 943 w 773316"/>
                    <a:gd name="connsiteY25" fmla="*/ 842110 h 848762"/>
                    <a:gd name="connsiteX26" fmla="*/ 3584 w 773316"/>
                    <a:gd name="connsiteY26" fmla="*/ 846467 h 848762"/>
                    <a:gd name="connsiteX27" fmla="*/ 3735 w 773316"/>
                    <a:gd name="connsiteY27" fmla="*/ 846712 h 848762"/>
                    <a:gd name="connsiteX28" fmla="*/ 3933 w 773316"/>
                    <a:gd name="connsiteY28" fmla="*/ 846882 h 848762"/>
                    <a:gd name="connsiteX29" fmla="*/ 5432 w 773316"/>
                    <a:gd name="connsiteY29" fmla="*/ 848202 h 848762"/>
                    <a:gd name="connsiteX30" fmla="*/ 6121 w 773316"/>
                    <a:gd name="connsiteY30" fmla="*/ 848768 h 848762"/>
                    <a:gd name="connsiteX31" fmla="*/ 8101 w 773316"/>
                    <a:gd name="connsiteY31" fmla="*/ 849872 h 848762"/>
                    <a:gd name="connsiteX32" fmla="*/ 8591 w 773316"/>
                    <a:gd name="connsiteY32" fmla="*/ 850136 h 848762"/>
                    <a:gd name="connsiteX33" fmla="*/ 14146 w 773316"/>
                    <a:gd name="connsiteY33" fmla="*/ 851277 h 848762"/>
                    <a:gd name="connsiteX34" fmla="*/ 765603 w 773316"/>
                    <a:gd name="connsiteY34" fmla="*/ 851277 h 848762"/>
                    <a:gd name="connsiteX35" fmla="*/ 779749 w 773316"/>
                    <a:gd name="connsiteY35" fmla="*/ 837131 h 848762"/>
                    <a:gd name="connsiteX36" fmla="*/ 779749 w 773316"/>
                    <a:gd name="connsiteY36" fmla="*/ 357344 h 848762"/>
                    <a:gd name="connsiteX37" fmla="*/ 779720 w 773316"/>
                    <a:gd name="connsiteY37" fmla="*/ 356901 h 848762"/>
                    <a:gd name="connsiteX38" fmla="*/ 28311 w 773316"/>
                    <a:gd name="connsiteY38" fmla="*/ 390767 h 848762"/>
                    <a:gd name="connsiteX39" fmla="*/ 142734 w 773316"/>
                    <a:gd name="connsiteY39" fmla="*/ 495278 h 848762"/>
                    <a:gd name="connsiteX40" fmla="*/ 143215 w 773316"/>
                    <a:gd name="connsiteY40" fmla="*/ 495711 h 848762"/>
                    <a:gd name="connsiteX41" fmla="*/ 254082 w 773316"/>
                    <a:gd name="connsiteY41" fmla="*/ 596988 h 848762"/>
                    <a:gd name="connsiteX42" fmla="*/ 28311 w 773316"/>
                    <a:gd name="connsiteY42" fmla="*/ 804868 h 848762"/>
                    <a:gd name="connsiteX43" fmla="*/ 28311 w 773316"/>
                    <a:gd name="connsiteY43" fmla="*/ 390767 h 848762"/>
                    <a:gd name="connsiteX44" fmla="*/ 275046 w 773316"/>
                    <a:gd name="connsiteY44" fmla="*/ 616141 h 848762"/>
                    <a:gd name="connsiteX45" fmla="*/ 384244 w 773316"/>
                    <a:gd name="connsiteY45" fmla="*/ 715880 h 848762"/>
                    <a:gd name="connsiteX46" fmla="*/ 393788 w 773316"/>
                    <a:gd name="connsiteY46" fmla="*/ 719587 h 848762"/>
                    <a:gd name="connsiteX47" fmla="*/ 403322 w 773316"/>
                    <a:gd name="connsiteY47" fmla="*/ 715890 h 848762"/>
                    <a:gd name="connsiteX48" fmla="*/ 512172 w 773316"/>
                    <a:gd name="connsiteY48" fmla="*/ 616603 h 848762"/>
                    <a:gd name="connsiteX49" fmla="*/ 730058 w 773316"/>
                    <a:gd name="connsiteY49" fmla="*/ 822975 h 848762"/>
                    <a:gd name="connsiteX50" fmla="*/ 50416 w 773316"/>
                    <a:gd name="connsiteY50" fmla="*/ 822975 h 848762"/>
                    <a:gd name="connsiteX51" fmla="*/ 275046 w 773316"/>
                    <a:gd name="connsiteY51" fmla="*/ 616141 h 848762"/>
                    <a:gd name="connsiteX52" fmla="*/ 533127 w 773316"/>
                    <a:gd name="connsiteY52" fmla="*/ 597497 h 848762"/>
                    <a:gd name="connsiteX53" fmla="*/ 751475 w 773316"/>
                    <a:gd name="connsiteY53" fmla="*/ 398340 h 848762"/>
                    <a:gd name="connsiteX54" fmla="*/ 751475 w 773316"/>
                    <a:gd name="connsiteY54" fmla="*/ 804303 h 848762"/>
                    <a:gd name="connsiteX55" fmla="*/ 533127 w 773316"/>
                    <a:gd name="connsiteY55" fmla="*/ 597497 h 848762"/>
                    <a:gd name="connsiteX56" fmla="*/ 749533 w 773316"/>
                    <a:gd name="connsiteY56" fmla="*/ 361805 h 848762"/>
                    <a:gd name="connsiteX57" fmla="*/ 648869 w 773316"/>
                    <a:gd name="connsiteY57" fmla="*/ 453613 h 848762"/>
                    <a:gd name="connsiteX58" fmla="*/ 648869 w 773316"/>
                    <a:gd name="connsiteY58" fmla="*/ 269827 h 848762"/>
                    <a:gd name="connsiteX59" fmla="*/ 749533 w 773316"/>
                    <a:gd name="connsiteY59" fmla="*/ 361805 h 848762"/>
                    <a:gd name="connsiteX60" fmla="*/ 389884 w 773316"/>
                    <a:gd name="connsiteY60" fmla="*/ 33306 h 848762"/>
                    <a:gd name="connsiteX61" fmla="*/ 465273 w 773316"/>
                    <a:gd name="connsiteY61" fmla="*/ 102187 h 848762"/>
                    <a:gd name="connsiteX62" fmla="*/ 314466 w 773316"/>
                    <a:gd name="connsiteY62" fmla="*/ 102187 h 848762"/>
                    <a:gd name="connsiteX63" fmla="*/ 389884 w 773316"/>
                    <a:gd name="connsiteY63" fmla="*/ 33306 h 848762"/>
                    <a:gd name="connsiteX64" fmla="*/ 620587 w 773316"/>
                    <a:gd name="connsiteY64" fmla="*/ 130480 h 848762"/>
                    <a:gd name="connsiteX65" fmla="*/ 620587 w 773316"/>
                    <a:gd name="connsiteY65" fmla="*/ 237914 h 848762"/>
                    <a:gd name="connsiteX66" fmla="*/ 620587 w 773316"/>
                    <a:gd name="connsiteY66" fmla="*/ 238536 h 848762"/>
                    <a:gd name="connsiteX67" fmla="*/ 620587 w 773316"/>
                    <a:gd name="connsiteY67" fmla="*/ 479425 h 848762"/>
                    <a:gd name="connsiteX68" fmla="*/ 502307 w 773316"/>
                    <a:gd name="connsiteY68" fmla="*/ 587312 h 848762"/>
                    <a:gd name="connsiteX69" fmla="*/ 502024 w 773316"/>
                    <a:gd name="connsiteY69" fmla="*/ 587510 h 848762"/>
                    <a:gd name="connsiteX70" fmla="*/ 501939 w 773316"/>
                    <a:gd name="connsiteY70" fmla="*/ 587651 h 848762"/>
                    <a:gd name="connsiteX71" fmla="*/ 393797 w 773316"/>
                    <a:gd name="connsiteY71" fmla="*/ 686287 h 848762"/>
                    <a:gd name="connsiteX72" fmla="*/ 166989 w 773316"/>
                    <a:gd name="connsiteY72" fmla="*/ 479123 h 848762"/>
                    <a:gd name="connsiteX73" fmla="*/ 166989 w 773316"/>
                    <a:gd name="connsiteY73" fmla="*/ 130480 h 848762"/>
                    <a:gd name="connsiteX74" fmla="*/ 620587 w 773316"/>
                    <a:gd name="connsiteY74" fmla="*/ 130480 h 848762"/>
                    <a:gd name="connsiteX75" fmla="*/ 138697 w 773316"/>
                    <a:gd name="connsiteY75" fmla="*/ 453283 h 848762"/>
                    <a:gd name="connsiteX76" fmla="*/ 34403 w 773316"/>
                    <a:gd name="connsiteY76" fmla="*/ 358014 h 848762"/>
                    <a:gd name="connsiteX77" fmla="*/ 138697 w 773316"/>
                    <a:gd name="connsiteY77" fmla="*/ 262707 h 848762"/>
                    <a:gd name="connsiteX78" fmla="*/ 138697 w 773316"/>
                    <a:gd name="connsiteY78" fmla="*/ 453283 h 84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773316" h="848762">
                      <a:moveTo>
                        <a:pt x="779720" y="356901"/>
                      </a:moveTo>
                      <a:cubicBezTo>
                        <a:pt x="779711" y="356722"/>
                        <a:pt x="779683" y="356552"/>
                        <a:pt x="779664" y="356363"/>
                      </a:cubicBezTo>
                      <a:cubicBezTo>
                        <a:pt x="779541" y="354666"/>
                        <a:pt x="779164" y="353044"/>
                        <a:pt x="778504" y="351563"/>
                      </a:cubicBezTo>
                      <a:cubicBezTo>
                        <a:pt x="778447" y="351441"/>
                        <a:pt x="778381" y="351346"/>
                        <a:pt x="778325" y="351224"/>
                      </a:cubicBezTo>
                      <a:cubicBezTo>
                        <a:pt x="777561" y="349649"/>
                        <a:pt x="776533" y="348234"/>
                        <a:pt x="775269" y="347046"/>
                      </a:cubicBezTo>
                      <a:cubicBezTo>
                        <a:pt x="775222" y="346999"/>
                        <a:pt x="775203" y="346942"/>
                        <a:pt x="775156" y="346895"/>
                      </a:cubicBezTo>
                      <a:lnTo>
                        <a:pt x="648879" y="231501"/>
                      </a:lnTo>
                      <a:lnTo>
                        <a:pt x="648879" y="116333"/>
                      </a:lnTo>
                      <a:cubicBezTo>
                        <a:pt x="648879" y="108515"/>
                        <a:pt x="642541" y="102187"/>
                        <a:pt x="634733" y="102187"/>
                      </a:cubicBezTo>
                      <a:lnTo>
                        <a:pt x="507211" y="102187"/>
                      </a:lnTo>
                      <a:lnTo>
                        <a:pt x="399437" y="3703"/>
                      </a:lnTo>
                      <a:cubicBezTo>
                        <a:pt x="394043" y="-1230"/>
                        <a:pt x="385772" y="-1239"/>
                        <a:pt x="380359" y="3703"/>
                      </a:cubicBezTo>
                      <a:lnTo>
                        <a:pt x="272509" y="102187"/>
                      </a:lnTo>
                      <a:lnTo>
                        <a:pt x="152843" y="102187"/>
                      </a:lnTo>
                      <a:cubicBezTo>
                        <a:pt x="145025" y="102187"/>
                        <a:pt x="138697" y="108515"/>
                        <a:pt x="138697" y="116333"/>
                      </a:cubicBezTo>
                      <a:lnTo>
                        <a:pt x="138697" y="224381"/>
                      </a:lnTo>
                      <a:lnTo>
                        <a:pt x="4621" y="346895"/>
                      </a:lnTo>
                      <a:cubicBezTo>
                        <a:pt x="4574" y="346942"/>
                        <a:pt x="4555" y="346999"/>
                        <a:pt x="4508" y="347046"/>
                      </a:cubicBezTo>
                      <a:cubicBezTo>
                        <a:pt x="3244" y="348234"/>
                        <a:pt x="2216" y="349649"/>
                        <a:pt x="1452" y="351224"/>
                      </a:cubicBezTo>
                      <a:cubicBezTo>
                        <a:pt x="1396" y="351346"/>
                        <a:pt x="1320" y="351450"/>
                        <a:pt x="1264" y="351573"/>
                      </a:cubicBezTo>
                      <a:cubicBezTo>
                        <a:pt x="604" y="353053"/>
                        <a:pt x="226" y="354666"/>
                        <a:pt x="104" y="356363"/>
                      </a:cubicBezTo>
                      <a:cubicBezTo>
                        <a:pt x="94" y="356552"/>
                        <a:pt x="57" y="356731"/>
                        <a:pt x="47" y="356920"/>
                      </a:cubicBezTo>
                      <a:cubicBezTo>
                        <a:pt x="47" y="357071"/>
                        <a:pt x="0" y="357203"/>
                        <a:pt x="0" y="357354"/>
                      </a:cubicBezTo>
                      <a:lnTo>
                        <a:pt x="0" y="837140"/>
                      </a:lnTo>
                      <a:cubicBezTo>
                        <a:pt x="0" y="838687"/>
                        <a:pt x="311" y="840158"/>
                        <a:pt x="773" y="841554"/>
                      </a:cubicBezTo>
                      <a:cubicBezTo>
                        <a:pt x="839" y="841742"/>
                        <a:pt x="877" y="841922"/>
                        <a:pt x="943" y="842110"/>
                      </a:cubicBezTo>
                      <a:cubicBezTo>
                        <a:pt x="1556" y="843732"/>
                        <a:pt x="2461" y="845194"/>
                        <a:pt x="3584" y="846467"/>
                      </a:cubicBezTo>
                      <a:cubicBezTo>
                        <a:pt x="3650" y="846543"/>
                        <a:pt x="3669" y="846637"/>
                        <a:pt x="3735" y="846712"/>
                      </a:cubicBezTo>
                      <a:cubicBezTo>
                        <a:pt x="3791" y="846778"/>
                        <a:pt x="3867" y="846816"/>
                        <a:pt x="3933" y="846882"/>
                      </a:cubicBezTo>
                      <a:cubicBezTo>
                        <a:pt x="4395" y="847363"/>
                        <a:pt x="4904" y="847788"/>
                        <a:pt x="5432" y="848202"/>
                      </a:cubicBezTo>
                      <a:cubicBezTo>
                        <a:pt x="5668" y="848382"/>
                        <a:pt x="5875" y="848599"/>
                        <a:pt x="6121" y="848768"/>
                      </a:cubicBezTo>
                      <a:cubicBezTo>
                        <a:pt x="6743" y="849202"/>
                        <a:pt x="7413" y="849551"/>
                        <a:pt x="8101" y="849872"/>
                      </a:cubicBezTo>
                      <a:cubicBezTo>
                        <a:pt x="8271" y="849947"/>
                        <a:pt x="8422" y="850070"/>
                        <a:pt x="8591" y="850136"/>
                      </a:cubicBezTo>
                      <a:cubicBezTo>
                        <a:pt x="10298" y="850862"/>
                        <a:pt x="12175" y="851277"/>
                        <a:pt x="14146" y="851277"/>
                      </a:cubicBezTo>
                      <a:lnTo>
                        <a:pt x="765603" y="851277"/>
                      </a:lnTo>
                      <a:cubicBezTo>
                        <a:pt x="773411" y="851277"/>
                        <a:pt x="779749" y="844939"/>
                        <a:pt x="779749" y="837131"/>
                      </a:cubicBezTo>
                      <a:lnTo>
                        <a:pt x="779749" y="357344"/>
                      </a:lnTo>
                      <a:cubicBezTo>
                        <a:pt x="779767" y="357193"/>
                        <a:pt x="779730" y="357052"/>
                        <a:pt x="779720" y="356901"/>
                      </a:cubicBezTo>
                      <a:close/>
                      <a:moveTo>
                        <a:pt x="28311" y="390767"/>
                      </a:moveTo>
                      <a:lnTo>
                        <a:pt x="142734" y="495278"/>
                      </a:lnTo>
                      <a:cubicBezTo>
                        <a:pt x="142884" y="495429"/>
                        <a:pt x="143054" y="495570"/>
                        <a:pt x="143215" y="495711"/>
                      </a:cubicBezTo>
                      <a:lnTo>
                        <a:pt x="254082" y="596988"/>
                      </a:lnTo>
                      <a:lnTo>
                        <a:pt x="28311" y="804868"/>
                      </a:lnTo>
                      <a:lnTo>
                        <a:pt x="28311" y="390767"/>
                      </a:lnTo>
                      <a:close/>
                      <a:moveTo>
                        <a:pt x="275046" y="616141"/>
                      </a:moveTo>
                      <a:lnTo>
                        <a:pt x="384244" y="715880"/>
                      </a:lnTo>
                      <a:cubicBezTo>
                        <a:pt x="386951" y="718351"/>
                        <a:pt x="390365" y="719587"/>
                        <a:pt x="393788" y="719587"/>
                      </a:cubicBezTo>
                      <a:cubicBezTo>
                        <a:pt x="397202" y="719587"/>
                        <a:pt x="400625" y="718351"/>
                        <a:pt x="403322" y="715890"/>
                      </a:cubicBezTo>
                      <a:lnTo>
                        <a:pt x="512172" y="616603"/>
                      </a:lnTo>
                      <a:lnTo>
                        <a:pt x="730058" y="822975"/>
                      </a:lnTo>
                      <a:lnTo>
                        <a:pt x="50416" y="822975"/>
                      </a:lnTo>
                      <a:lnTo>
                        <a:pt x="275046" y="616141"/>
                      </a:lnTo>
                      <a:close/>
                      <a:moveTo>
                        <a:pt x="533127" y="597497"/>
                      </a:moveTo>
                      <a:lnTo>
                        <a:pt x="751475" y="398340"/>
                      </a:lnTo>
                      <a:lnTo>
                        <a:pt x="751475" y="804303"/>
                      </a:lnTo>
                      <a:lnTo>
                        <a:pt x="533127" y="597497"/>
                      </a:lnTo>
                      <a:close/>
                      <a:moveTo>
                        <a:pt x="749533" y="361805"/>
                      </a:moveTo>
                      <a:lnTo>
                        <a:pt x="648869" y="453613"/>
                      </a:lnTo>
                      <a:lnTo>
                        <a:pt x="648869" y="269827"/>
                      </a:lnTo>
                      <a:lnTo>
                        <a:pt x="749533" y="361805"/>
                      </a:lnTo>
                      <a:close/>
                      <a:moveTo>
                        <a:pt x="389884" y="33306"/>
                      </a:moveTo>
                      <a:lnTo>
                        <a:pt x="465273" y="102187"/>
                      </a:lnTo>
                      <a:lnTo>
                        <a:pt x="314466" y="102187"/>
                      </a:lnTo>
                      <a:lnTo>
                        <a:pt x="389884" y="33306"/>
                      </a:lnTo>
                      <a:close/>
                      <a:moveTo>
                        <a:pt x="620587" y="130480"/>
                      </a:moveTo>
                      <a:lnTo>
                        <a:pt x="620587" y="237914"/>
                      </a:lnTo>
                      <a:cubicBezTo>
                        <a:pt x="620587" y="238131"/>
                        <a:pt x="620577" y="238329"/>
                        <a:pt x="620587" y="238536"/>
                      </a:cubicBezTo>
                      <a:lnTo>
                        <a:pt x="620587" y="479425"/>
                      </a:lnTo>
                      <a:lnTo>
                        <a:pt x="502307" y="587312"/>
                      </a:lnTo>
                      <a:cubicBezTo>
                        <a:pt x="502222" y="587397"/>
                        <a:pt x="502109" y="587425"/>
                        <a:pt x="502024" y="587510"/>
                      </a:cubicBezTo>
                      <a:cubicBezTo>
                        <a:pt x="501986" y="587548"/>
                        <a:pt x="501977" y="587604"/>
                        <a:pt x="501939" y="587651"/>
                      </a:cubicBezTo>
                      <a:lnTo>
                        <a:pt x="393797" y="686287"/>
                      </a:lnTo>
                      <a:lnTo>
                        <a:pt x="166989" y="479123"/>
                      </a:lnTo>
                      <a:lnTo>
                        <a:pt x="166989" y="130480"/>
                      </a:lnTo>
                      <a:lnTo>
                        <a:pt x="620587" y="130480"/>
                      </a:lnTo>
                      <a:close/>
                      <a:moveTo>
                        <a:pt x="138697" y="453283"/>
                      </a:moveTo>
                      <a:lnTo>
                        <a:pt x="34403" y="358014"/>
                      </a:lnTo>
                      <a:lnTo>
                        <a:pt x="138697" y="262707"/>
                      </a:lnTo>
                      <a:lnTo>
                        <a:pt x="138697" y="453283"/>
                      </a:lnTo>
                      <a:close/>
                    </a:path>
                  </a:pathLst>
                </a:custGeom>
                <a:grpFill/>
                <a:ln w="94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chemeClr val="tx2"/>
                    </a:solidFill>
                    <a:latin typeface="Bebas Neue Bold" pitchFamily="34" charset="-52"/>
                  </a:endParaRPr>
                </a:p>
              </p:txBody>
            </p:sp>
            <p:sp>
              <p:nvSpPr>
                <p:cNvPr id="11" name="Полилиния 10">
                  <a:extLst>
                    <a:ext uri="{FF2B5EF4-FFF2-40B4-BE49-F238E27FC236}">
                      <a16:creationId xmlns="" xmlns:a16="http://schemas.microsoft.com/office/drawing/2014/main" id="{A13D9E82-0438-4B86-B561-000851E5E106}"/>
                    </a:ext>
                  </a:extLst>
                </p:cNvPr>
                <p:cNvSpPr/>
                <p:nvPr/>
              </p:nvSpPr>
              <p:spPr>
                <a:xfrm>
                  <a:off x="4667390" y="3051810"/>
                  <a:ext cx="292352" cy="311212"/>
                </a:xfrm>
                <a:custGeom>
                  <a:avLst/>
                  <a:gdLst>
                    <a:gd name="connsiteX0" fmla="*/ 155701 w 292351"/>
                    <a:gd name="connsiteY0" fmla="*/ 311534 h 311212"/>
                    <a:gd name="connsiteX1" fmla="*/ 246094 w 292351"/>
                    <a:gd name="connsiteY1" fmla="*/ 282657 h 311212"/>
                    <a:gd name="connsiteX2" fmla="*/ 249432 w 292351"/>
                    <a:gd name="connsiteY2" fmla="*/ 262937 h 311212"/>
                    <a:gd name="connsiteX3" fmla="*/ 229713 w 292351"/>
                    <a:gd name="connsiteY3" fmla="*/ 259599 h 311212"/>
                    <a:gd name="connsiteX4" fmla="*/ 155691 w 292351"/>
                    <a:gd name="connsiteY4" fmla="*/ 283241 h 311212"/>
                    <a:gd name="connsiteX5" fmla="*/ 28311 w 292351"/>
                    <a:gd name="connsiteY5" fmla="*/ 155795 h 311212"/>
                    <a:gd name="connsiteX6" fmla="*/ 155691 w 292351"/>
                    <a:gd name="connsiteY6" fmla="*/ 28292 h 311212"/>
                    <a:gd name="connsiteX7" fmla="*/ 269878 w 292351"/>
                    <a:gd name="connsiteY7" fmla="*/ 98730 h 311212"/>
                    <a:gd name="connsiteX8" fmla="*/ 269878 w 292351"/>
                    <a:gd name="connsiteY8" fmla="*/ 175458 h 311212"/>
                    <a:gd name="connsiteX9" fmla="*/ 246745 w 292351"/>
                    <a:gd name="connsiteY9" fmla="*/ 198526 h 311212"/>
                    <a:gd name="connsiteX10" fmla="*/ 222281 w 292351"/>
                    <a:gd name="connsiteY10" fmla="*/ 174741 h 311212"/>
                    <a:gd name="connsiteX11" fmla="*/ 224903 w 292351"/>
                    <a:gd name="connsiteY11" fmla="*/ 155786 h 311212"/>
                    <a:gd name="connsiteX12" fmla="*/ 152994 w 292351"/>
                    <a:gd name="connsiteY12" fmla="*/ 83943 h 311212"/>
                    <a:gd name="connsiteX13" fmla="*/ 81085 w 292351"/>
                    <a:gd name="connsiteY13" fmla="*/ 155786 h 311212"/>
                    <a:gd name="connsiteX14" fmla="*/ 152994 w 292351"/>
                    <a:gd name="connsiteY14" fmla="*/ 227629 h 311212"/>
                    <a:gd name="connsiteX15" fmla="*/ 205033 w 292351"/>
                    <a:gd name="connsiteY15" fmla="*/ 205221 h 311212"/>
                    <a:gd name="connsiteX16" fmla="*/ 246735 w 292351"/>
                    <a:gd name="connsiteY16" fmla="*/ 226818 h 311212"/>
                    <a:gd name="connsiteX17" fmla="*/ 298161 w 292351"/>
                    <a:gd name="connsiteY17" fmla="*/ 175458 h 311212"/>
                    <a:gd name="connsiteX18" fmla="*/ 298161 w 292351"/>
                    <a:gd name="connsiteY18" fmla="*/ 95429 h 311212"/>
                    <a:gd name="connsiteX19" fmla="*/ 298142 w 292351"/>
                    <a:gd name="connsiteY19" fmla="*/ 95231 h 311212"/>
                    <a:gd name="connsiteX20" fmla="*/ 298019 w 292351"/>
                    <a:gd name="connsiteY20" fmla="*/ 93986 h 311212"/>
                    <a:gd name="connsiteX21" fmla="*/ 297821 w 292351"/>
                    <a:gd name="connsiteY21" fmla="*/ 92411 h 311212"/>
                    <a:gd name="connsiteX22" fmla="*/ 297604 w 292351"/>
                    <a:gd name="connsiteY22" fmla="*/ 91723 h 311212"/>
                    <a:gd name="connsiteX23" fmla="*/ 296935 w 292351"/>
                    <a:gd name="connsiteY23" fmla="*/ 89714 h 311212"/>
                    <a:gd name="connsiteX24" fmla="*/ 296897 w 292351"/>
                    <a:gd name="connsiteY24" fmla="*/ 89610 h 311212"/>
                    <a:gd name="connsiteX25" fmla="*/ 155672 w 292351"/>
                    <a:gd name="connsiteY25" fmla="*/ 0 h 311212"/>
                    <a:gd name="connsiteX26" fmla="*/ 0 w 292351"/>
                    <a:gd name="connsiteY26" fmla="*/ 155795 h 311212"/>
                    <a:gd name="connsiteX27" fmla="*/ 155701 w 292351"/>
                    <a:gd name="connsiteY27" fmla="*/ 311534 h 311212"/>
                    <a:gd name="connsiteX28" fmla="*/ 153013 w 292351"/>
                    <a:gd name="connsiteY28" fmla="*/ 199346 h 311212"/>
                    <a:gd name="connsiteX29" fmla="*/ 109396 w 292351"/>
                    <a:gd name="connsiteY29" fmla="*/ 155795 h 311212"/>
                    <a:gd name="connsiteX30" fmla="*/ 153013 w 292351"/>
                    <a:gd name="connsiteY30" fmla="*/ 112244 h 311212"/>
                    <a:gd name="connsiteX31" fmla="*/ 196630 w 292351"/>
                    <a:gd name="connsiteY31" fmla="*/ 155795 h 311212"/>
                    <a:gd name="connsiteX32" fmla="*/ 153013 w 292351"/>
                    <a:gd name="connsiteY32" fmla="*/ 199346 h 311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92351" h="311212">
                      <a:moveTo>
                        <a:pt x="155701" y="311534"/>
                      </a:moveTo>
                      <a:cubicBezTo>
                        <a:pt x="188246" y="311534"/>
                        <a:pt x="219509" y="301546"/>
                        <a:pt x="246094" y="282657"/>
                      </a:cubicBezTo>
                      <a:cubicBezTo>
                        <a:pt x="252469" y="278139"/>
                        <a:pt x="253969" y="269303"/>
                        <a:pt x="249432" y="262937"/>
                      </a:cubicBezTo>
                      <a:cubicBezTo>
                        <a:pt x="244915" y="256553"/>
                        <a:pt x="236050" y="255063"/>
                        <a:pt x="229713" y="259599"/>
                      </a:cubicBezTo>
                      <a:cubicBezTo>
                        <a:pt x="207928" y="275065"/>
                        <a:pt x="182342" y="283241"/>
                        <a:pt x="155691" y="283241"/>
                      </a:cubicBezTo>
                      <a:cubicBezTo>
                        <a:pt x="85452" y="283241"/>
                        <a:pt x="28311" y="226073"/>
                        <a:pt x="28311" y="155795"/>
                      </a:cubicBezTo>
                      <a:cubicBezTo>
                        <a:pt x="28311" y="85489"/>
                        <a:pt x="85452" y="28292"/>
                        <a:pt x="155691" y="28292"/>
                      </a:cubicBezTo>
                      <a:cubicBezTo>
                        <a:pt x="207136" y="28292"/>
                        <a:pt x="248565" y="53953"/>
                        <a:pt x="269878" y="98730"/>
                      </a:cubicBezTo>
                      <a:lnTo>
                        <a:pt x="269878" y="175458"/>
                      </a:lnTo>
                      <a:cubicBezTo>
                        <a:pt x="269878" y="188180"/>
                        <a:pt x="259495" y="198526"/>
                        <a:pt x="246745" y="198526"/>
                      </a:cubicBezTo>
                      <a:cubicBezTo>
                        <a:pt x="234617" y="198526"/>
                        <a:pt x="223253" y="187180"/>
                        <a:pt x="222281" y="174741"/>
                      </a:cubicBezTo>
                      <a:cubicBezTo>
                        <a:pt x="223941" y="168696"/>
                        <a:pt x="224903" y="162359"/>
                        <a:pt x="224903" y="155786"/>
                      </a:cubicBezTo>
                      <a:cubicBezTo>
                        <a:pt x="224903" y="116177"/>
                        <a:pt x="192641" y="83943"/>
                        <a:pt x="152994" y="83943"/>
                      </a:cubicBezTo>
                      <a:cubicBezTo>
                        <a:pt x="113338" y="83943"/>
                        <a:pt x="81085" y="116167"/>
                        <a:pt x="81085" y="155786"/>
                      </a:cubicBezTo>
                      <a:cubicBezTo>
                        <a:pt x="81085" y="195404"/>
                        <a:pt x="113338" y="227629"/>
                        <a:pt x="152994" y="227629"/>
                      </a:cubicBezTo>
                      <a:cubicBezTo>
                        <a:pt x="173468" y="227629"/>
                        <a:pt x="191924" y="218990"/>
                        <a:pt x="205033" y="205221"/>
                      </a:cubicBezTo>
                      <a:cubicBezTo>
                        <a:pt x="214897" y="218141"/>
                        <a:pt x="230203" y="226818"/>
                        <a:pt x="246735" y="226818"/>
                      </a:cubicBezTo>
                      <a:cubicBezTo>
                        <a:pt x="275093" y="226818"/>
                        <a:pt x="298161" y="203778"/>
                        <a:pt x="298161" y="175458"/>
                      </a:cubicBezTo>
                      <a:lnTo>
                        <a:pt x="298161" y="95429"/>
                      </a:lnTo>
                      <a:cubicBezTo>
                        <a:pt x="298161" y="95363"/>
                        <a:pt x="298142" y="95297"/>
                        <a:pt x="298142" y="95231"/>
                      </a:cubicBezTo>
                      <a:cubicBezTo>
                        <a:pt x="298133" y="94816"/>
                        <a:pt x="298057" y="94401"/>
                        <a:pt x="298019" y="93986"/>
                      </a:cubicBezTo>
                      <a:cubicBezTo>
                        <a:pt x="297963" y="93458"/>
                        <a:pt x="297934" y="92921"/>
                        <a:pt x="297821" y="92411"/>
                      </a:cubicBezTo>
                      <a:cubicBezTo>
                        <a:pt x="297774" y="92176"/>
                        <a:pt x="297670" y="91949"/>
                        <a:pt x="297604" y="91723"/>
                      </a:cubicBezTo>
                      <a:cubicBezTo>
                        <a:pt x="297416" y="91034"/>
                        <a:pt x="297218" y="90355"/>
                        <a:pt x="296935" y="89714"/>
                      </a:cubicBezTo>
                      <a:cubicBezTo>
                        <a:pt x="296916" y="89686"/>
                        <a:pt x="296916" y="89648"/>
                        <a:pt x="296897" y="89610"/>
                      </a:cubicBezTo>
                      <a:cubicBezTo>
                        <a:pt x="271547" y="33498"/>
                        <a:pt x="218764" y="0"/>
                        <a:pt x="155672" y="0"/>
                      </a:cubicBezTo>
                      <a:cubicBezTo>
                        <a:pt x="69834" y="0"/>
                        <a:pt x="0" y="69891"/>
                        <a:pt x="0" y="155795"/>
                      </a:cubicBezTo>
                      <a:cubicBezTo>
                        <a:pt x="28" y="241671"/>
                        <a:pt x="69863" y="311534"/>
                        <a:pt x="155701" y="311534"/>
                      </a:cubicBezTo>
                      <a:close/>
                      <a:moveTo>
                        <a:pt x="153013" y="199346"/>
                      </a:moveTo>
                      <a:cubicBezTo>
                        <a:pt x="128965" y="199346"/>
                        <a:pt x="109396" y="179806"/>
                        <a:pt x="109396" y="155795"/>
                      </a:cubicBezTo>
                      <a:cubicBezTo>
                        <a:pt x="109396" y="131785"/>
                        <a:pt x="128965" y="112244"/>
                        <a:pt x="153013" y="112244"/>
                      </a:cubicBezTo>
                      <a:cubicBezTo>
                        <a:pt x="177061" y="112244"/>
                        <a:pt x="196630" y="131775"/>
                        <a:pt x="196630" y="155795"/>
                      </a:cubicBezTo>
                      <a:cubicBezTo>
                        <a:pt x="196630" y="179815"/>
                        <a:pt x="177061" y="199346"/>
                        <a:pt x="153013" y="199346"/>
                      </a:cubicBezTo>
                      <a:close/>
                    </a:path>
                  </a:pathLst>
                </a:custGeom>
                <a:solidFill>
                  <a:schemeClr val="accent1">
                    <a:alpha val="50000"/>
                  </a:schemeClr>
                </a:solidFill>
                <a:ln w="94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chemeClr val="tx2"/>
                    </a:solidFill>
                    <a:latin typeface="Bebas Neue Bold" pitchFamily="34" charset="-52"/>
                  </a:endParaRPr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2538831" y="1857533"/>
              <a:ext cx="64567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Руководитель проекта: </a:t>
              </a:r>
            </a:p>
            <a:p>
              <a:r>
                <a:rPr lang="ru-RU" sz="28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Токарева Полина Сергеевна</a:t>
              </a:r>
              <a:endPara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19053" y="556800"/>
              <a:ext cx="366559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КОНТАКТЫ</a:t>
              </a: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pic>
        <p:nvPicPr>
          <p:cNvPr id="13" name="Рисунок 12" descr="БКИ-1-PhotoRoom.png-PhotoRoom.png"/>
          <p:cNvPicPr>
            <a:picLocks noChangeAspect="1"/>
          </p:cNvPicPr>
          <p:nvPr/>
        </p:nvPicPr>
        <p:blipFill>
          <a:blip r:embed="rId5"/>
          <a:srcRect l="22373" t="-1644" r="17708" b="6849"/>
          <a:stretch>
            <a:fillRect/>
          </a:stretch>
        </p:blipFill>
        <p:spPr>
          <a:xfrm>
            <a:off x="8053754" y="2414953"/>
            <a:ext cx="3411415" cy="40561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41831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grpSp>
        <p:nvGrpSpPr>
          <p:cNvPr id="2" name="Группа 3"/>
          <p:cNvGrpSpPr/>
          <p:nvPr/>
        </p:nvGrpSpPr>
        <p:grpSpPr>
          <a:xfrm>
            <a:off x="2478274" y="949717"/>
            <a:ext cx="6456719" cy="3271696"/>
            <a:chOff x="2538831" y="556800"/>
            <a:chExt cx="6456719" cy="3271696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01ECCD53-82E7-41F8-B2DC-A017B6507105}"/>
                </a:ext>
              </a:extLst>
            </p:cNvPr>
            <p:cNvSpPr/>
            <p:nvPr/>
          </p:nvSpPr>
          <p:spPr>
            <a:xfrm>
              <a:off x="2663579" y="3206762"/>
              <a:ext cx="3132000" cy="621734"/>
            </a:xfrm>
            <a:prstGeom prst="rect">
              <a:avLst/>
            </a:prstGeom>
          </p:spPr>
          <p:txBody>
            <a:bodyPr wrap="none" lIns="0" rIns="0">
              <a:noAutofit/>
            </a:bodyPr>
            <a:lstStyle/>
            <a:p>
              <a:pPr defTabSz="278641">
                <a:spcAft>
                  <a:spcPts val="400"/>
                </a:spcAft>
                <a:defRPr/>
              </a:pPr>
              <a:endParaRPr kumimoji="0" lang="ru-RU" sz="140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bas Neue Bold" pitchFamily="34" charset="-52"/>
                <a:cs typeface="Gotham Pro Medium" panose="02000503040000020004" pitchFamily="2" charset="0"/>
                <a:sym typeface="Helvetica Ligh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38831" y="1857533"/>
              <a:ext cx="64567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19053" y="556800"/>
              <a:ext cx="366559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83170" y="3001108"/>
            <a:ext cx="6169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1831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400</Words>
  <Application>Microsoft Office PowerPoint</Application>
  <PresentationFormat>Произвольный</PresentationFormat>
  <Paragraphs>98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BigMouse</dc:creator>
  <cp:lastModifiedBy>manager</cp:lastModifiedBy>
  <cp:revision>72</cp:revision>
  <dcterms:created xsi:type="dcterms:W3CDTF">2023-11-12T19:44:06Z</dcterms:created>
  <dcterms:modified xsi:type="dcterms:W3CDTF">2023-11-28T11:44:42Z</dcterms:modified>
</cp:coreProperties>
</file>