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57" r:id="rId1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40"/>
    <p:restoredTop sz="94610"/>
  </p:normalViewPr>
  <p:slideViewPr>
    <p:cSldViewPr snapToGrid="0" snapToObjects="1">
      <p:cViewPr>
        <p:scale>
          <a:sx n="108" d="100"/>
          <a:sy n="108" d="100"/>
        </p:scale>
        <p:origin x="189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0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3469D-D0C2-6CDF-A13A-AA25D11FA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EA4B18-D44F-AA14-501D-28991575ED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E7998A-1A1E-9CBC-42FE-512187D4E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3F03D-E1A9-31A3-FE31-32ED753985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6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B7474-1D51-4E29-9B7A-ECD056941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5FDC9-3F42-4CAC-5DE0-B1ADB79427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9E9A5-6210-D3B7-B851-0B65CB67E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5D471-3BA0-7194-CF5E-6185B311F8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7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leader-id.ru/users/6259809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leader-id.ru/users/6804713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leader-id.ru/users/6819492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hyperlink" Target="https://leader-id.ru/users/685235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74198" y="62144"/>
            <a:ext cx="6217002" cy="5143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endParaRPr lang="ru-RU" sz="40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40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40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Прогнозирование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природных </a:t>
            </a:r>
            <a:r>
              <a:rPr lang="en-US" sz="40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рисков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— вызовы и решения
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Современный климат и урбанизация усиливают угрозы природных катастроф, требуя точных цифровых решений для их прогнозирования и минимизации ущерба.
</a:t>
            </a:r>
            <a:endParaRPr lang="en-US" sz="4000" dirty="0"/>
          </a:p>
        </p:txBody>
      </p:sp>
      <p:sp>
        <p:nvSpPr>
          <p:cNvPr id="4" name="Text 1"/>
          <p:cNvSpPr txBox="1"/>
          <p:nvPr/>
        </p:nvSpPr>
        <p:spPr>
          <a:xfrm>
            <a:off x="1459800" y="471533"/>
            <a:ext cx="36687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97CF48-7EA5-3AD5-5BAB-589A2303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8" y="62144"/>
            <a:ext cx="2635094" cy="662609"/>
          </a:xfrm>
          <a:prstGeom prst="rect">
            <a:avLst/>
          </a:prstGeom>
          <a:solidFill>
            <a:srgbClr val="EA7148"/>
          </a:solidFill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757C36-2128-2823-3114-353DDE8D6C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8" y="751220"/>
            <a:ext cx="2635094" cy="382922"/>
          </a:xfrm>
          <a:prstGeom prst="rect">
            <a:avLst/>
          </a:prstGeom>
          <a:solidFill>
            <a:srgbClr val="EA7148"/>
          </a:solid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808CF3-BE8D-424E-F5D3-0B3397831F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37" y="62144"/>
            <a:ext cx="1646873" cy="852955"/>
          </a:xfrm>
          <a:prstGeom prst="rect">
            <a:avLst/>
          </a:prstGeom>
          <a:solidFill>
            <a:srgbClr val="EF9457"/>
          </a:solidFill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38F98A-C51D-FE4F-2771-C113DD127F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4091" y="-147647"/>
            <a:ext cx="870864" cy="1272536"/>
          </a:xfrm>
          <a:prstGeom prst="rect">
            <a:avLst/>
          </a:prstGeom>
          <a:solidFill>
            <a:srgbClr val="B5D8E1"/>
          </a:solidFill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D24F2F-A2E3-9E01-1C3D-9A17CBF494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92" y="942682"/>
            <a:ext cx="2084525" cy="217927"/>
          </a:xfrm>
          <a:prstGeom prst="rect">
            <a:avLst/>
          </a:prstGeom>
          <a:solidFill>
            <a:srgbClr val="D45D97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E4F1C9-FCA7-C33D-0ABF-53C2CCD735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35" y="62144"/>
            <a:ext cx="2227769" cy="880538"/>
          </a:xfrm>
          <a:prstGeom prst="rect">
            <a:avLst/>
          </a:prstGeom>
          <a:solidFill>
            <a:srgbClr val="ED92AD"/>
          </a:solidFill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769B50-E22D-D91D-7A32-49DEE2C32E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562" y="986197"/>
            <a:ext cx="3260592" cy="870865"/>
          </a:xfrm>
          <a:prstGeom prst="rect">
            <a:avLst/>
          </a:prstGeom>
          <a:solidFill>
            <a:srgbClr val="B497E3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" y="25"/>
            <a:ext cx="3382119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2185150" y="266700"/>
            <a:ext cx="6599400" cy="69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Модель подписки SaaS
</a:t>
            </a:r>
            <a:endParaRPr lang="en-US" sz="2800" dirty="0"/>
          </a:p>
        </p:txBody>
      </p:sp>
      <p:sp>
        <p:nvSpPr>
          <p:cNvPr id="7" name="Text 1"/>
          <p:cNvSpPr txBox="1"/>
          <p:nvPr/>
        </p:nvSpPr>
        <p:spPr>
          <a:xfrm>
            <a:off x="3791225" y="1946549"/>
            <a:ext cx="2156700" cy="233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Предлагается ежемесячная подписка для корпоративных клиентов с различными уровнями доступа и поддержки. Это обеспечивает постоянное обновление данных и сервисной поддержки.
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600" dirty="0"/>
          </a:p>
        </p:txBody>
      </p:sp>
      <p:sp>
        <p:nvSpPr>
          <p:cNvPr id="9" name="Text 3"/>
          <p:cNvSpPr txBox="1"/>
          <p:nvPr/>
        </p:nvSpPr>
        <p:spPr>
          <a:xfrm>
            <a:off x="6490225" y="1946549"/>
            <a:ext cx="2156700" cy="233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Дополнительно реализуются специализированные консалтинговые проекты и обучение, адаптированные под потребности отраслевых клиентов для повышения эффективности использования платформы.
</a:t>
            </a:r>
            <a:endParaRPr lang="en-US" sz="1400" dirty="0"/>
          </a:p>
        </p:txBody>
      </p:sp>
      <p:sp>
        <p:nvSpPr>
          <p:cNvPr id="10" name="Text 4"/>
          <p:cNvSpPr txBox="1"/>
          <p:nvPr/>
        </p:nvSpPr>
        <p:spPr>
          <a:xfrm>
            <a:off x="3791227" y="1204374"/>
            <a:ext cx="2156700" cy="51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Гибкая месячная подписка
</a:t>
            </a:r>
            <a:endParaRPr lang="en-US" sz="1400" dirty="0"/>
          </a:p>
        </p:txBody>
      </p:sp>
      <p:sp>
        <p:nvSpPr>
          <p:cNvPr id="11" name="Text 5"/>
          <p:cNvSpPr txBox="1"/>
          <p:nvPr/>
        </p:nvSpPr>
        <p:spPr>
          <a:xfrm>
            <a:off x="6490226" y="1204374"/>
            <a:ext cx="2156700" cy="51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Консалтинговые услуги и обучение
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937085"/>
            <a:ext cx="4392900" cy="173778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526375" y="402675"/>
            <a:ext cx="8438400" cy="66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Модель монетизации
</a:t>
            </a:r>
            <a:endParaRPr lang="en-US" sz="2800" dirty="0"/>
          </a:p>
        </p:txBody>
      </p:sp>
      <p:sp>
        <p:nvSpPr>
          <p:cNvPr id="8" name="Text 1"/>
          <p:cNvSpPr txBox="1"/>
          <p:nvPr/>
        </p:nvSpPr>
        <p:spPr>
          <a:xfrm>
            <a:off x="526375" y="1354877"/>
            <a:ext cx="3600300" cy="144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источники дохода включают подписку, консалтинг и лицензирование API. Устойчивый годовой рост базы подписчиков составляет 35%. Средняя годовая выручка с клиента достигает 480 000 рублей. Диверсификация клиентской базы повышает стабильность бизнеса.
</a:t>
            </a:r>
            <a:endParaRPr lang="en-US" sz="1400" dirty="0"/>
          </a:p>
        </p:txBody>
      </p:sp>
      <p:sp>
        <p:nvSpPr>
          <p:cNvPr id="9" name="Text 2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600" dirty="0"/>
          </a:p>
        </p:txBody>
      </p:sp>
      <p:sp>
        <p:nvSpPr>
          <p:cNvPr id="10" name="Text 3"/>
          <p:cNvSpPr txBox="1"/>
          <p:nvPr/>
        </p:nvSpPr>
        <p:spPr>
          <a:xfrm>
            <a:off x="526375" y="3287475"/>
            <a:ext cx="3600300" cy="144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Диверсификация источников дохода и высокий рост подписчиков обеспечивают финансовую устойчивость и потенциал расширения продукта.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4572000" y="4558500"/>
            <a:ext cx="3726600" cy="36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Внутренний прогноз, 2024
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69100" y="402675"/>
            <a:ext cx="8415000" cy="47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56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Контекстная реклама — стратегия продвижения
</a:t>
            </a:r>
            <a:endParaRPr lang="en-US" sz="2756" dirty="0"/>
          </a:p>
        </p:txBody>
      </p:sp>
      <p:sp>
        <p:nvSpPr>
          <p:cNvPr id="8" name="Text 1"/>
          <p:cNvSpPr txBox="1"/>
          <p:nvPr/>
        </p:nvSpPr>
        <p:spPr>
          <a:xfrm>
            <a:off x="369100" y="1094000"/>
            <a:ext cx="7780200" cy="74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платформ Google Ads и Яндекс.Директ позволяет максимально эффективно привлекать целевой B2B-трафик в секторе прогнозирования климатических и природных рисков.
</a:t>
            </a:r>
            <a:endParaRPr lang="en-US" sz="1400" dirty="0"/>
          </a:p>
        </p:txBody>
      </p:sp>
      <p:sp>
        <p:nvSpPr>
          <p:cNvPr id="9" name="Text 2"/>
          <p:cNvSpPr txBox="1"/>
          <p:nvPr/>
        </p:nvSpPr>
        <p:spPr>
          <a:xfrm>
            <a:off x="369100" y="2128475"/>
            <a:ext cx="7208700" cy="74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Фокусируемся на семантике, связанной с индустриальными рисками и климатическими сервисами, что обеспечивает высокую релевантность и конверсию рекламных кампаний.
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369100" y="3162975"/>
            <a:ext cx="6626100" cy="74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Месячный рекламный бюджет в 200 000 рублей оптимально распределён для удержания постоянного потока качественных лидов и расширения клиентской базы.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369100" y="4197475"/>
            <a:ext cx="6037200" cy="74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и корректировка кампаний выполняются ежедневно, что обеспечивает адаптацию к изменениям рынка и повышение эффективности рекламы.
</a:t>
            </a:r>
            <a:endParaRPr lang="en-US" sz="1400" dirty="0"/>
          </a:p>
        </p:txBody>
      </p:sp>
      <p:sp>
        <p:nvSpPr>
          <p:cNvPr id="12" name="Text 5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810400"/>
            <a:ext cx="4166100" cy="1991151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69100" y="402675"/>
            <a:ext cx="8369100" cy="66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Ежемесячные затраты компании
</a:t>
            </a:r>
            <a:endParaRPr lang="en-US" sz="2800" dirty="0"/>
          </a:p>
        </p:txBody>
      </p:sp>
      <p:sp>
        <p:nvSpPr>
          <p:cNvPr id="7" name="Text 1"/>
          <p:cNvSpPr txBox="1"/>
          <p:nvPr/>
        </p:nvSpPr>
        <p:spPr>
          <a:xfrm>
            <a:off x="369100" y="1354878"/>
            <a:ext cx="3744600" cy="144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расходы распределены на зарплату сотрудников, облачные сервисы, рекламные кампании и юридическое сопровождение. Общие регулярные затраты составляют 730 000 рублей в месяц.
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600" dirty="0"/>
          </a:p>
        </p:txBody>
      </p:sp>
      <p:sp>
        <p:nvSpPr>
          <p:cNvPr id="9" name="Text 3"/>
          <p:cNvSpPr txBox="1"/>
          <p:nvPr/>
        </p:nvSpPr>
        <p:spPr>
          <a:xfrm>
            <a:off x="369100" y="3287478"/>
            <a:ext cx="3744600" cy="144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Расходы преимущественно инвестируются в человеческий капитал и маркетинг, что поддерживает развитие продукта и привлечение клиентов.
</a:t>
            </a:r>
            <a:endParaRPr lang="en-US" sz="1400" dirty="0"/>
          </a:p>
        </p:txBody>
      </p:sp>
      <p:sp>
        <p:nvSpPr>
          <p:cNvPr id="10" name="Text 4"/>
          <p:cNvSpPr txBox="1"/>
          <p:nvPr/>
        </p:nvSpPr>
        <p:spPr>
          <a:xfrm>
            <a:off x="4572000" y="4558500"/>
            <a:ext cx="3726600" cy="36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Финансовая модель, 2024
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600" dirty="0"/>
          </a:p>
        </p:txBody>
      </p:sp>
      <p:sp>
        <p:nvSpPr>
          <p:cNvPr id="5" name="Text 1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600" dirty="0"/>
          </a:p>
        </p:txBody>
      </p:sp>
      <p:sp>
        <p:nvSpPr>
          <p:cNvPr id="6" name="Text 2"/>
          <p:cNvSpPr txBox="1"/>
          <p:nvPr/>
        </p:nvSpPr>
        <p:spPr>
          <a:xfrm>
            <a:off x="649400" y="1660200"/>
            <a:ext cx="1953000" cy="1316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553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 млн руб.
</a:t>
            </a:r>
            <a:endParaRPr lang="en-US" sz="4553" dirty="0"/>
          </a:p>
        </p:txBody>
      </p:sp>
      <p:sp>
        <p:nvSpPr>
          <p:cNvPr id="7" name="Text 3"/>
          <p:cNvSpPr txBox="1"/>
          <p:nvPr/>
        </p:nvSpPr>
        <p:spPr>
          <a:xfrm>
            <a:off x="431150" y="3792125"/>
            <a:ext cx="2389500" cy="101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3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необходимы для масштабирования исследований, разработки и маркетинга с целью ускоренного развития продукта.
</a:t>
            </a:r>
            <a:endParaRPr lang="en-US" sz="1332" dirty="0"/>
          </a:p>
        </p:txBody>
      </p:sp>
      <p:sp>
        <p:nvSpPr>
          <p:cNvPr id="8" name="Text 4"/>
          <p:cNvSpPr txBox="1"/>
          <p:nvPr/>
        </p:nvSpPr>
        <p:spPr>
          <a:xfrm>
            <a:off x="4023150" y="1160500"/>
            <a:ext cx="4550100" cy="234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Команда уже вложила 8 млн рублей собственных средств, однако для дальнейшего масштабирования и поддержки инфраструктуры требуется дополнительное финансирование.
</a:t>
            </a:r>
            <a:endParaRPr lang="en-US" sz="1400" dirty="0"/>
          </a:p>
        </p:txBody>
      </p:sp>
      <p:sp>
        <p:nvSpPr>
          <p:cNvPr id="9" name="Text 5"/>
          <p:cNvSpPr txBox="1"/>
          <p:nvPr/>
        </p:nvSpPr>
        <p:spPr>
          <a:xfrm>
            <a:off x="4023150" y="3797425"/>
            <a:ext cx="4550100" cy="49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Внутренние данные, 2024
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656300" y="658500"/>
            <a:ext cx="5831400" cy="382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Итоги и перспективы развития продукта
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Рынок прогнозирования природных рисков демонстрирует значительный рост. Наш продукт способен </a:t>
            </a:r>
            <a:r>
              <a:rPr lang="en-US" sz="1400" dirty="0">
                <a:latin typeface="Arial" pitchFamily="34" charset="0"/>
                <a:ea typeface="Arial" pitchFamily="34" charset="-122"/>
                <a:cs typeface="Arial" pitchFamily="34" charset="-120"/>
              </a:rPr>
              <a:t>удовлетворить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уникальные потребности бизнеса и нуждается в поддержке инвесторов для масштабного внедрения и развития.
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9BD409-3520-EA88-7F27-D547C2AE3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BFAB58D9-3A8B-8832-886F-7C36B097C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AB2BB1CA-76F8-0B0D-055F-804E6E998164}"/>
              </a:ext>
            </a:extLst>
          </p:cNvPr>
          <p:cNvSpPr txBox="1"/>
          <p:nvPr/>
        </p:nvSpPr>
        <p:spPr>
          <a:xfrm>
            <a:off x="1074198" y="471532"/>
            <a:ext cx="6217002" cy="47341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endParaRPr lang="ru-RU" sz="40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40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4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Команда:</a:t>
            </a:r>
          </a:p>
          <a:p>
            <a:pPr marL="0" indent="0" algn="l">
              <a:lnSpc>
                <a:spcPct val="100000"/>
              </a:lnSpc>
              <a:buNone/>
            </a:pPr>
            <a:endParaRPr lang="ru-RU" sz="40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40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40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ru-RU" sz="40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40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6BB57959-7586-AD41-3C21-8A5B42A5C835}"/>
              </a:ext>
            </a:extLst>
          </p:cNvPr>
          <p:cNvSpPr txBox="1"/>
          <p:nvPr/>
        </p:nvSpPr>
        <p:spPr>
          <a:xfrm>
            <a:off x="1459800" y="471533"/>
            <a:ext cx="36687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04B566-F692-EE16-4C98-A498B31A7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8" y="62144"/>
            <a:ext cx="2635094" cy="662609"/>
          </a:xfrm>
          <a:prstGeom prst="rect">
            <a:avLst/>
          </a:prstGeom>
          <a:solidFill>
            <a:srgbClr val="EA7148"/>
          </a:solidFill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1E609C-48E2-283A-E165-023FF4813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8" y="751220"/>
            <a:ext cx="2635094" cy="382922"/>
          </a:xfrm>
          <a:prstGeom prst="rect">
            <a:avLst/>
          </a:prstGeom>
          <a:solidFill>
            <a:srgbClr val="EA7148"/>
          </a:solid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6D35C9-09ED-C3C5-D883-EFA3479525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37" y="62144"/>
            <a:ext cx="1646873" cy="852955"/>
          </a:xfrm>
          <a:prstGeom prst="rect">
            <a:avLst/>
          </a:prstGeom>
          <a:solidFill>
            <a:srgbClr val="EF9457"/>
          </a:solidFill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095B03-794A-7C0D-1657-7E2BD37DCD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4091" y="-147647"/>
            <a:ext cx="870864" cy="1272536"/>
          </a:xfrm>
          <a:prstGeom prst="rect">
            <a:avLst/>
          </a:prstGeom>
          <a:solidFill>
            <a:srgbClr val="B5D8E1"/>
          </a:solidFill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E75CFD-2ADB-69E0-4E8B-F7430951C2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92" y="942682"/>
            <a:ext cx="2084525" cy="217927"/>
          </a:xfrm>
          <a:prstGeom prst="rect">
            <a:avLst/>
          </a:prstGeom>
          <a:solidFill>
            <a:srgbClr val="D45D97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DBD2F0-C974-B78F-6795-028C75F115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35" y="62144"/>
            <a:ext cx="2227769" cy="880538"/>
          </a:xfrm>
          <a:prstGeom prst="rect">
            <a:avLst/>
          </a:prstGeom>
          <a:solidFill>
            <a:srgbClr val="ED92AD"/>
          </a:solidFill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734F64-CDFB-B653-4C6D-972125244B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562" y="986197"/>
            <a:ext cx="3260592" cy="870865"/>
          </a:xfrm>
          <a:prstGeom prst="rect">
            <a:avLst/>
          </a:prstGeom>
          <a:solidFill>
            <a:srgbClr val="B497E3"/>
          </a:solidFill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D643D0A4-77FC-0C60-DC61-826F9CE4B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524123"/>
              </p:ext>
            </p:extLst>
          </p:nvPr>
        </p:nvGraphicFramePr>
        <p:xfrm>
          <a:off x="1074198" y="2058195"/>
          <a:ext cx="6668514" cy="27394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34257">
                  <a:extLst>
                    <a:ext uri="{9D8B030D-6E8A-4147-A177-3AD203B41FA5}">
                      <a16:colId xmlns:a16="http://schemas.microsoft.com/office/drawing/2014/main" val="952969529"/>
                    </a:ext>
                  </a:extLst>
                </a:gridCol>
                <a:gridCol w="3334257">
                  <a:extLst>
                    <a:ext uri="{9D8B030D-6E8A-4147-A177-3AD203B41FA5}">
                      <a16:colId xmlns:a16="http://schemas.microsoft.com/office/drawing/2014/main" val="92678610"/>
                    </a:ext>
                  </a:extLst>
                </a:gridCol>
              </a:tblGrid>
              <a:tr h="684859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Бойко Артём Алексеевич, Т.МИ2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https://leader-id.ru/users/6819492</a:t>
                      </a:r>
                      <a:endParaRPr lang="ru-RU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43230"/>
                  </a:ext>
                </a:extLst>
              </a:tr>
              <a:tr h="684859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Еналеева София </a:t>
                      </a:r>
                      <a:r>
                        <a:rPr lang="ru-RU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Ринатовна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https://leader-id.ru/users/6804713</a:t>
                      </a:r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183690"/>
                  </a:ext>
                </a:extLst>
              </a:tr>
              <a:tr h="684859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Симашко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Артём Александрович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sz="1800" b="0" i="0" u="sng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https://leader-id.ru/users/6259809</a:t>
                      </a:r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499623"/>
                  </a:ext>
                </a:extLst>
              </a:tr>
              <a:tr h="684859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Вердиев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Шахмир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Видадиевич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sz="1800" b="0" i="0" u="sng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https://leader-id.ru/users/6852356</a:t>
                      </a:r>
                      <a:endParaRPr lang="ru-RU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106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92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470" y="216475"/>
            <a:ext cx="3408511" cy="4733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972BC1-BF36-C53C-1179-56C19D9EC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934" y="0"/>
            <a:ext cx="3465581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5" y="0"/>
            <a:ext cx="9144000" cy="5143500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515310" y="439373"/>
            <a:ext cx="5305200" cy="92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Паспорт стартап-проекта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Паспорт проектной команды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
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0"/>
          <p:cNvSpPr txBox="1"/>
          <p:nvPr/>
        </p:nvSpPr>
        <p:spPr>
          <a:xfrm>
            <a:off x="370200" y="1806945"/>
            <a:ext cx="5595420" cy="3553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Демо - день 1-го этапа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(промежуточный отбор проектов для участия во втором этапе акселерационной программы)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27 апреля 2026г.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Итоговый Демо-день – 3 июня 2026г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CCDDF9-9711-98F3-C122-A5BDAD76D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264161E2-8F92-A78D-42AD-7EBC4FC52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470" y="216475"/>
            <a:ext cx="3408511" cy="47337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514D1642-3967-3413-6E76-545A99410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09A24B7E-9FF0-B9B4-DB06-03619DD2C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8BEE4256-5972-73F8-9231-FBBA694801C9}"/>
              </a:ext>
            </a:extLst>
          </p:cNvPr>
          <p:cNvSpPr txBox="1"/>
          <p:nvPr/>
        </p:nvSpPr>
        <p:spPr>
          <a:xfrm>
            <a:off x="369100" y="1469575"/>
            <a:ext cx="3754844" cy="3061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2023 году ущерб от природных катастроф в мире превысил 300 млрд долларов. Изменения климата и урбанизация усиливают вызовы для инфраструктур и требуют новых точных инструментов прогнозирования.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88260E4B-9168-F274-2B6C-2B522B9EC3B7}"/>
              </a:ext>
            </a:extLst>
          </p:cNvPr>
          <p:cNvSpPr txBox="1"/>
          <p:nvPr/>
        </p:nvSpPr>
        <p:spPr>
          <a:xfrm>
            <a:off x="369100" y="402675"/>
            <a:ext cx="5305200" cy="92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Контекст и предпосылки развития продукта
</a:t>
            </a:r>
            <a:endParaRPr lang="en-US" sz="2800" dirty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43F76FCC-14A5-AA0A-B360-C73B84E3BDDB}"/>
              </a:ext>
            </a:extLst>
          </p:cNvPr>
          <p:cNvSpPr txBox="1"/>
          <p:nvPr/>
        </p:nvSpPr>
        <p:spPr>
          <a:xfrm>
            <a:off x="179250" y="4531325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789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30200" y="266700"/>
            <a:ext cx="8454000" cy="69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3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Почему актуально прогнозирование природных рисков
</a:t>
            </a:r>
            <a:endParaRPr lang="en-US" sz="2734" dirty="0"/>
          </a:p>
        </p:txBody>
      </p:sp>
      <p:sp>
        <p:nvSpPr>
          <p:cNvPr id="8" name="Text 1"/>
          <p:cNvSpPr txBox="1"/>
          <p:nvPr/>
        </p:nvSpPr>
        <p:spPr>
          <a:xfrm>
            <a:off x="479575" y="1483088"/>
            <a:ext cx="2349300" cy="264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Частота экстремальных погодных явлений постоянно растёт, принося значительные экономические потери странам и бизнесу.
</a:t>
            </a:r>
            <a:endParaRPr lang="en-US" sz="1400" dirty="0"/>
          </a:p>
        </p:txBody>
      </p:sp>
      <p:sp>
        <p:nvSpPr>
          <p:cNvPr id="9" name="Text 2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600" dirty="0"/>
          </a:p>
        </p:txBody>
      </p:sp>
      <p:sp>
        <p:nvSpPr>
          <p:cNvPr id="10" name="Text 3"/>
          <p:cNvSpPr txBox="1"/>
          <p:nvPr/>
        </p:nvSpPr>
        <p:spPr>
          <a:xfrm>
            <a:off x="3382523" y="1483088"/>
            <a:ext cx="2349300" cy="264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Корпоративное управление уделяет всё больше внимания ESG-факторам, влияющим на устойчивость и репутацию компаний.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6285475" y="1483088"/>
            <a:ext cx="2349300" cy="264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Ужесточаются требования регуляторов и страховщиков к оценке уязвимости активов перед природными угрозами.
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00" y="1159575"/>
            <a:ext cx="2081100" cy="2081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1500" y="1159575"/>
            <a:ext cx="2081100" cy="20811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0950" y="1159575"/>
            <a:ext cx="2081100" cy="20811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330200" y="266700"/>
            <a:ext cx="8483700" cy="49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26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Наше решение — цифровая платформа для оценки рисков
</a:t>
            </a:r>
            <a:endParaRPr lang="en-US" sz="2261" dirty="0"/>
          </a:p>
        </p:txBody>
      </p:sp>
      <p:sp>
        <p:nvSpPr>
          <p:cNvPr id="10" name="Text 1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600" dirty="0"/>
          </a:p>
        </p:txBody>
      </p:sp>
      <p:sp>
        <p:nvSpPr>
          <p:cNvPr id="11" name="Text 2"/>
          <p:cNvSpPr txBox="1"/>
          <p:nvPr/>
        </p:nvSpPr>
        <p:spPr>
          <a:xfrm>
            <a:off x="755425" y="3548050"/>
            <a:ext cx="2464200" cy="101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Реальное время сбора данных о природных угрозах
</a:t>
            </a:r>
            <a:r>
              <a:rPr lang="en-US" sz="100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Платформа автоматически агрегирует свежие данные о стихийных бедствиях, обеспечивая надежную основу для мгновенного реагирования и анализа потенциальных угроз.
</a:t>
            </a:r>
            <a:endParaRPr lang="en-US" sz="1001" dirty="0"/>
          </a:p>
        </p:txBody>
      </p:sp>
      <p:sp>
        <p:nvSpPr>
          <p:cNvPr id="12" name="Text 3"/>
          <p:cNvSpPr txBox="1"/>
          <p:nvPr/>
        </p:nvSpPr>
        <p:spPr>
          <a:xfrm>
            <a:off x="3339950" y="3548050"/>
            <a:ext cx="2464200" cy="101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Машинное обучение для точных прогнозов последствий
</a:t>
            </a:r>
            <a:r>
              <a:rPr lang="en-US" sz="100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Используем глубокие модели обучения, позволяющие прогнозировать масштаб и влияние природных рисков с высокой точностью, минимизируя ошибки в оценке.
</a:t>
            </a:r>
            <a:endParaRPr lang="en-US" sz="1001" dirty="0"/>
          </a:p>
        </p:txBody>
      </p:sp>
      <p:sp>
        <p:nvSpPr>
          <p:cNvPr id="13" name="Text 4"/>
          <p:cNvSpPr txBox="1"/>
          <p:nvPr/>
        </p:nvSpPr>
        <p:spPr>
          <a:xfrm>
            <a:off x="5924475" y="3548050"/>
            <a:ext cx="2464200" cy="101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Интеграция с корпоративными системами
</a:t>
            </a:r>
            <a:r>
              <a:rPr lang="en-US" sz="100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Обеспечивается бесшовное подключение к существующим бизнес и ИТ-системам, поддерживая принятие решений на основе актуальных и проверенных данных.
</a:t>
            </a:r>
            <a:endParaRPr lang="en-US" sz="100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63" y="1526101"/>
            <a:ext cx="391500" cy="3132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9813" y="1508701"/>
            <a:ext cx="391500" cy="3480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8900" y="1483351"/>
            <a:ext cx="299025" cy="3987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5513" y="1486951"/>
            <a:ext cx="391500" cy="3915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 0"/>
          <p:cNvSpPr txBox="1"/>
          <p:nvPr/>
        </p:nvSpPr>
        <p:spPr>
          <a:xfrm>
            <a:off x="330200" y="266700"/>
            <a:ext cx="8483700" cy="846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Целевая аудитория продукта
</a:t>
            </a:r>
            <a:endParaRPr lang="en-US" sz="2800" dirty="0"/>
          </a:p>
        </p:txBody>
      </p:sp>
      <p:sp>
        <p:nvSpPr>
          <p:cNvPr id="16" name="Text 1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600" dirty="0"/>
          </a:p>
        </p:txBody>
      </p:sp>
      <p:sp>
        <p:nvSpPr>
          <p:cNvPr id="17" name="Text 2"/>
          <p:cNvSpPr txBox="1"/>
          <p:nvPr/>
        </p:nvSpPr>
        <p:spPr>
          <a:xfrm>
            <a:off x="330200" y="2393850"/>
            <a:ext cx="1807200" cy="178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Страховые компании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Оценка рисков и оптимизация страховых продуктов с учётом постоянно меняющихся природных факторов.
</a:t>
            </a:r>
            <a:endParaRPr lang="en-US" sz="1400" dirty="0"/>
          </a:p>
        </p:txBody>
      </p:sp>
      <p:sp>
        <p:nvSpPr>
          <p:cNvPr id="18" name="Text 3"/>
          <p:cNvSpPr txBox="1"/>
          <p:nvPr/>
        </p:nvSpPr>
        <p:spPr>
          <a:xfrm>
            <a:off x="2551836" y="2393850"/>
            <a:ext cx="1807200" cy="178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7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Промышленные предприятия
</a:t>
            </a:r>
            <a:r>
              <a:rPr lang="en-US" sz="1307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Прогнозирование угроз для промышленных объектов и минимизация потенциальных убытков от стихийных бедствий.
</a:t>
            </a:r>
            <a:endParaRPr lang="en-US" sz="1307" dirty="0"/>
          </a:p>
        </p:txBody>
      </p:sp>
      <p:sp>
        <p:nvSpPr>
          <p:cNvPr id="19" name="Text 4"/>
          <p:cNvSpPr txBox="1"/>
          <p:nvPr/>
        </p:nvSpPr>
        <p:spPr>
          <a:xfrm>
            <a:off x="4753348" y="2393850"/>
            <a:ext cx="1998170" cy="1376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Девелоперы недвижимости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Учет природных рисков при планировании и строительстве объектов для повышения их устойчивости.
</a:t>
            </a:r>
            <a:endParaRPr lang="en-US" sz="1400" dirty="0"/>
          </a:p>
        </p:txBody>
      </p:sp>
      <p:sp>
        <p:nvSpPr>
          <p:cNvPr id="20" name="Text 5"/>
          <p:cNvSpPr txBox="1"/>
          <p:nvPr/>
        </p:nvSpPr>
        <p:spPr>
          <a:xfrm>
            <a:off x="6899411" y="2393850"/>
            <a:ext cx="2096696" cy="178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1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Органы власти
</a:t>
            </a:r>
            <a:r>
              <a:rPr lang="en-US" sz="138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Поддержка в разработке стратегий управления рисками и обеспечения безопасности населения в условиях климатических изменений.
</a:t>
            </a:r>
            <a:endParaRPr lang="en-US" sz="138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69100" y="402675"/>
            <a:ext cx="8415000" cy="47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Проблема, подлежащая решению
</a:t>
            </a:r>
            <a:endParaRPr lang="en-US" sz="2800" dirty="0"/>
          </a:p>
        </p:txBody>
      </p:sp>
      <p:sp>
        <p:nvSpPr>
          <p:cNvPr id="5" name="Text 1"/>
          <p:cNvSpPr txBox="1"/>
          <p:nvPr/>
        </p:nvSpPr>
        <p:spPr>
          <a:xfrm>
            <a:off x="380075" y="1173375"/>
            <a:ext cx="3530700" cy="147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Отсутствие оперативных и достоверных данных усложняет прогнозирование вероятности и масштабов природных катастроф.
</a:t>
            </a:r>
            <a:endParaRPr lang="en-US" sz="1400" dirty="0"/>
          </a:p>
        </p:txBody>
      </p:sp>
      <p:sp>
        <p:nvSpPr>
          <p:cNvPr id="6" name="Text 2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600" dirty="0"/>
          </a:p>
        </p:txBody>
      </p:sp>
      <p:sp>
        <p:nvSpPr>
          <p:cNvPr id="7" name="Text 3"/>
          <p:cNvSpPr txBox="1"/>
          <p:nvPr/>
        </p:nvSpPr>
        <p:spPr>
          <a:xfrm>
            <a:off x="380076" y="2942475"/>
            <a:ext cx="3530700" cy="147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Разрозненные источники информации не интегрированы, вызывая задержки и ошибки в анализе рисков.
</a:t>
            </a:r>
            <a:endParaRPr lang="en-US" sz="1400" dirty="0"/>
          </a:p>
        </p:txBody>
      </p:sp>
      <p:sp>
        <p:nvSpPr>
          <p:cNvPr id="8" name="Text 4"/>
          <p:cNvSpPr txBox="1"/>
          <p:nvPr/>
        </p:nvSpPr>
        <p:spPr>
          <a:xfrm>
            <a:off x="5131683" y="1173375"/>
            <a:ext cx="3530700" cy="147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Финансовые потери и ущерб репутации компаний существенно увеличиваются из-за неточностей прогнозов и недостаточной подготовки.
</a:t>
            </a:r>
            <a:endParaRPr lang="en-US" sz="1400" dirty="0"/>
          </a:p>
        </p:txBody>
      </p:sp>
      <p:sp>
        <p:nvSpPr>
          <p:cNvPr id="9" name="Text 5"/>
          <p:cNvSpPr txBox="1"/>
          <p:nvPr/>
        </p:nvSpPr>
        <p:spPr>
          <a:xfrm>
            <a:off x="5131683" y="2942475"/>
            <a:ext cx="3530700" cy="147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Сложности в адаптации существующих моделей к быстро меняющимся климатическим условиям требуют новых технологических решений.
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021" y="1408050"/>
            <a:ext cx="2328059" cy="2319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596" y="1412250"/>
            <a:ext cx="2328059" cy="2319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600" dirty="0"/>
          </a:p>
        </p:txBody>
      </p:sp>
      <p:sp>
        <p:nvSpPr>
          <p:cNvPr id="7" name="Text 1"/>
          <p:cNvSpPr txBox="1"/>
          <p:nvPr/>
        </p:nvSpPr>
        <p:spPr>
          <a:xfrm>
            <a:off x="1813799" y="3727050"/>
            <a:ext cx="2464200" cy="101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9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Недостаток точных инструментов прогнозирования
</a:t>
            </a:r>
            <a:r>
              <a:rPr lang="en-US" sz="89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В ходе 30+ интервью представители страховых и энергетических компаний отметили главную проблему — отсутствие современных предиктивных систем, способных своевременно предупреждать о рисках.
</a:t>
            </a:r>
            <a:endParaRPr lang="en-US" sz="890" dirty="0"/>
          </a:p>
        </p:txBody>
      </p:sp>
      <p:sp>
        <p:nvSpPr>
          <p:cNvPr id="8" name="Text 2"/>
          <p:cNvSpPr txBox="1"/>
          <p:nvPr/>
        </p:nvSpPr>
        <p:spPr>
          <a:xfrm>
            <a:off x="4866001" y="3727050"/>
            <a:ext cx="2464200" cy="101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72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Высокая стоимость и длительность сбора данных
</a:t>
            </a:r>
            <a:r>
              <a:rPr lang="en-US" sz="97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Эксперты из логистики и крупных корпораций выделили, что процессы получения и обработки информации слишком затратны и требуют оптимизации для снижения рисков ошибок.
</a:t>
            </a:r>
            <a:endParaRPr lang="en-US" sz="972" dirty="0"/>
          </a:p>
        </p:txBody>
      </p:sp>
      <p:sp>
        <p:nvSpPr>
          <p:cNvPr id="9" name="Text 3"/>
          <p:cNvSpPr txBox="1"/>
          <p:nvPr/>
        </p:nvSpPr>
        <p:spPr>
          <a:xfrm>
            <a:off x="330200" y="266700"/>
            <a:ext cx="8483700" cy="97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Проблемное интервью: ключевые инсайты
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0200" y="266700"/>
            <a:ext cx="8454000" cy="69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Наши конкурентные преимущества
</a:t>
            </a:r>
            <a:endParaRPr lang="en-US" sz="2800" dirty="0"/>
          </a:p>
        </p:txBody>
      </p:sp>
      <p:sp>
        <p:nvSpPr>
          <p:cNvPr id="7" name="Text 1"/>
          <p:cNvSpPr txBox="1"/>
          <p:nvPr/>
        </p:nvSpPr>
        <p:spPr>
          <a:xfrm>
            <a:off x="524600" y="1417791"/>
            <a:ext cx="2259300" cy="271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Собственная платформа обработки больших данных, позволяющая быстро анализировать огромные объемы информации для точного прогнозирования.
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600" dirty="0"/>
          </a:p>
        </p:txBody>
      </p:sp>
      <p:sp>
        <p:nvSpPr>
          <p:cNvPr id="9" name="Text 3"/>
          <p:cNvSpPr txBox="1"/>
          <p:nvPr/>
        </p:nvSpPr>
        <p:spPr>
          <a:xfrm>
            <a:off x="3427550" y="1417791"/>
            <a:ext cx="2259300" cy="271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Обновление сведений менее чем за 10 минут после события обеспечивает своевременную реакцию клиентов и минимизацию ущерба.
</a:t>
            </a:r>
            <a:endParaRPr lang="en-US" sz="1400" dirty="0"/>
          </a:p>
        </p:txBody>
      </p:sp>
      <p:sp>
        <p:nvSpPr>
          <p:cNvPr id="10" name="Text 4"/>
          <p:cNvSpPr txBox="1"/>
          <p:nvPr/>
        </p:nvSpPr>
        <p:spPr>
          <a:xfrm>
            <a:off x="6330500" y="1417791"/>
            <a:ext cx="2259300" cy="271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Запатентованные алгоритмы оценки риска легко интегрируются через API, что увеличивает масштабируемость и гибкость решения.
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736880"/>
            <a:ext cx="4166100" cy="213819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69100" y="402675"/>
            <a:ext cx="8369100" cy="66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рынка и конкурентное сравнение
</a:t>
            </a:r>
            <a:endParaRPr lang="en-US" sz="2800" dirty="0"/>
          </a:p>
        </p:txBody>
      </p:sp>
      <p:sp>
        <p:nvSpPr>
          <p:cNvPr id="7" name="Text 1"/>
          <p:cNvSpPr txBox="1"/>
          <p:nvPr/>
        </p:nvSpPr>
        <p:spPr>
          <a:xfrm>
            <a:off x="369100" y="1354878"/>
            <a:ext cx="3744600" cy="144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ключевых игроков на рынках России, ЕС и США по точности прогнозов, интеграции и стоимости решения.
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8573250" y="4637850"/>
            <a:ext cx="391500" cy="33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600" dirty="0"/>
          </a:p>
        </p:txBody>
      </p:sp>
      <p:sp>
        <p:nvSpPr>
          <p:cNvPr id="9" name="Text 3"/>
          <p:cNvSpPr txBox="1"/>
          <p:nvPr/>
        </p:nvSpPr>
        <p:spPr>
          <a:xfrm>
            <a:off x="369100" y="3287478"/>
            <a:ext cx="3744600" cy="144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Наше решение лидирует по скорости обновления данных и гибкости интеграции при конкурентной цене.
</a:t>
            </a:r>
            <a:endParaRPr lang="en-US" sz="1400" dirty="0"/>
          </a:p>
        </p:txBody>
      </p:sp>
      <p:sp>
        <p:nvSpPr>
          <p:cNvPr id="10" name="Text 4"/>
          <p:cNvSpPr txBox="1"/>
          <p:nvPr/>
        </p:nvSpPr>
        <p:spPr>
          <a:xfrm>
            <a:off x="4572000" y="4558500"/>
            <a:ext cx="3726600" cy="36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KPMG, 2024
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1008</Words>
  <Application>Microsoft Macintosh PowerPoint</Application>
  <PresentationFormat>Экран (16:9)</PresentationFormat>
  <Paragraphs>114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София Еналеева</cp:lastModifiedBy>
  <cp:revision>2</cp:revision>
  <dcterms:created xsi:type="dcterms:W3CDTF">2026-04-20T16:54:31Z</dcterms:created>
  <dcterms:modified xsi:type="dcterms:W3CDTF">2026-04-20T17:51:26Z</dcterms:modified>
</cp:coreProperties>
</file>