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7" r:id="rId3"/>
    <p:sldId id="258" r:id="rId4"/>
    <p:sldId id="267" r:id="rId5"/>
    <p:sldId id="259" r:id="rId6"/>
    <p:sldId id="260" r:id="rId7"/>
    <p:sldId id="261" r:id="rId8"/>
    <p:sldId id="268" r:id="rId9"/>
    <p:sldId id="263" r:id="rId10"/>
    <p:sldId id="264" r:id="rId11"/>
    <p:sldId id="269" r:id="rId12"/>
  </p:sldIdLst>
  <p:sldSz cx="14630400" cy="8229600"/>
  <p:notesSz cx="8229600" cy="14630400"/>
  <p:embeddedFontLst>
    <p:embeddedFont>
      <p:font typeface="Inter" panose="020B0604020202020204" charset="0"/>
      <p:regular r:id="rId14"/>
      <p:bold r:id="rId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DEB67E-BDAB-4244-A579-5354FA26DD3C}" v="30" dt="2024-06-13T14:03:29.8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79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46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08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4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80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0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t.2035.university/project/feede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dviser.ru/index.php/%D0%A1%D1%82%D0%B0%D1%82%D1%8C%D1%8F:%D0%AD%D0%BB%D0%B5%D0%BA%D1%82%D1%80%D0%BE%D0%BD%D0%BD%D0%B0%D1%8F_%D0%BF%D1%80%D0%BE%D0%BC%D1%8B%D1%88%D0%BB%D0%B5%D0%BD%D0%BD%D0%BE%D1%81%D1%82%D1%8C_%28%D1%80%D1%8B%D0%BD%D0%BE%D0%BA_%D0%A0%D0%BE%D1%81%D1%81%D0%B8%D0%B8%29?ysclid=lx92f1hj4z539212683#.D0.A0.D0.BE.D1.81.D1.82_.D0.BE.D0.B1.D1.8A.D0.B5.D0.BC.D0.B0_.D0.BA.D0.BE.D0.BD.D1.82.D1.80.D0.B0.D0.BA.D1.82.D0.BD.D0.BE.D0.B3.D0.BE_.D0.BF.D1.80.D0.BE.D0.B8.D0.B7.D0.B2.D0.BE.D0.B4.D1.81.D1.82.D0.B2.D0.B0_.D1.8D.D0.BB.D0.B5.D0.BA.D1.82.D1.80.D0.BE.D0.BD.D0.B8.D0.BA.D0.B8_.D0.BD.D0.B0_42.25_.D0.B4.D0.BE_35_.D0.BC.D0.BB.D1.80.D0.B4_.D1.80.D1.83.D0.B1.D0.BB.D0.B5.D0.B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://t.me/AndrWhite" TargetMode="External"/><Relationship Id="rId7" Type="http://schemas.openxmlformats.org/officeDocument/2006/relationships/hyperlink" Target="https://pt.2035.university/project/feeder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adt_tech" TargetMode="External"/><Relationship Id="rId5" Type="http://schemas.openxmlformats.org/officeDocument/2006/relationships/hyperlink" Target="https://vk.com/mks_tumn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820" y="215027"/>
            <a:ext cx="7315200" cy="77995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06410" y="1949768"/>
            <a:ext cx="5702379" cy="9272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7302"/>
              </a:lnSpc>
              <a:buNone/>
            </a:pPr>
            <a:r>
              <a:rPr lang="en-US" sz="5842" b="1" kern="0" spc="-17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Фидер</a:t>
            </a:r>
            <a:endParaRPr lang="en-US" sz="5842" dirty="0"/>
          </a:p>
        </p:txBody>
      </p:sp>
      <p:sp>
        <p:nvSpPr>
          <p:cNvPr id="6" name="Text 3"/>
          <p:cNvSpPr/>
          <p:nvPr/>
        </p:nvSpPr>
        <p:spPr>
          <a:xfrm>
            <a:off x="806410" y="3199567"/>
            <a:ext cx="5702379" cy="16127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233"/>
              </a:lnSpc>
              <a:buNone/>
            </a:pPr>
            <a:r>
              <a:rPr lang="en-US" sz="3387" b="1" kern="0" spc="-10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Устройство учёта и подачи компонентов, для сборки печатных плат</a:t>
            </a:r>
            <a:endParaRPr lang="en-US" sz="3387" dirty="0"/>
          </a:p>
        </p:txBody>
      </p:sp>
      <p:sp>
        <p:nvSpPr>
          <p:cNvPr id="7" name="Text 4"/>
          <p:cNvSpPr/>
          <p:nvPr/>
        </p:nvSpPr>
        <p:spPr>
          <a:xfrm>
            <a:off x="806410" y="5134808"/>
            <a:ext cx="6029819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Белов Андрей,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Бакшаев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Александр</a:t>
            </a:r>
            <a:r>
              <a:rPr lang="ru-RU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Гурьянов Василий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На базе Молодёжной конструкторской студии</a:t>
            </a:r>
            <a:endParaRPr lang="en-US" sz="1693" dirty="0"/>
          </a:p>
        </p:txBody>
      </p:sp>
      <p:sp>
        <p:nvSpPr>
          <p:cNvPr id="8" name="Text 5"/>
          <p:cNvSpPr/>
          <p:nvPr/>
        </p:nvSpPr>
        <p:spPr>
          <a:xfrm>
            <a:off x="806410" y="6021824"/>
            <a:ext cx="5702379" cy="2580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32"/>
              </a:lnSpc>
              <a:buNone/>
            </a:pPr>
            <a:r>
              <a:rPr lang="en-US" sz="1355" u="sng" kern="0" spc="-34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Проект на 20.35</a:t>
            </a:r>
            <a:endParaRPr lang="en-US" sz="1355" dirty="0"/>
          </a:p>
        </p:txBody>
      </p:sp>
    </p:spTree>
    <p:extLst>
      <p:ext uri="{BB962C8B-B14F-4D97-AF65-F5344CB8AC3E}">
        <p14:creationId xmlns:p14="http://schemas.microsoft.com/office/powerpoint/2010/main" val="1968654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215027"/>
            <a:ext cx="5486400" cy="77995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06410" y="1929527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Проблема</a:t>
            </a:r>
            <a:endParaRPr lang="en-US" sz="4233" dirty="0"/>
          </a:p>
        </p:txBody>
      </p:sp>
      <p:sp>
        <p:nvSpPr>
          <p:cNvPr id="6" name="Text 3"/>
          <p:cNvSpPr/>
          <p:nvPr/>
        </p:nvSpPr>
        <p:spPr>
          <a:xfrm>
            <a:off x="1150382" y="2924175"/>
            <a:ext cx="7187208" cy="1290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40"/>
              </a:lnSpc>
              <a:buSzPct val="100000"/>
              <a:buFont typeface="+mj-lt"/>
              <a:buAutoNum type="arabicPeriod"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Высокие затраты на импортные решения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компании-производители оборудования для автоматизации сборки печатных плат вынуждены использовать дорогие импортные системы подачи компонентов;</a:t>
            </a:r>
            <a:endParaRPr lang="en-US" sz="1693" dirty="0"/>
          </a:p>
        </p:txBody>
      </p:sp>
      <p:sp>
        <p:nvSpPr>
          <p:cNvPr id="7" name="Text 4"/>
          <p:cNvSpPr/>
          <p:nvPr/>
        </p:nvSpPr>
        <p:spPr>
          <a:xfrm>
            <a:off x="1150382" y="4289584"/>
            <a:ext cx="7187208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40"/>
              </a:lnSpc>
              <a:buSzPct val="100000"/>
              <a:buFont typeface="+mj-lt"/>
              <a:buAutoNum type="arabicPeriod" startAt="2"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Разобщённость систем хранения и сборки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существующие аналоги требуют ручной работы с оборудованием и поиском необходимых компонентов;</a:t>
            </a:r>
            <a:endParaRPr lang="en-US" sz="1693" dirty="0"/>
          </a:p>
        </p:txBody>
      </p:sp>
      <p:sp>
        <p:nvSpPr>
          <p:cNvPr id="8" name="Text 5"/>
          <p:cNvSpPr/>
          <p:nvPr/>
        </p:nvSpPr>
        <p:spPr>
          <a:xfrm>
            <a:off x="1150382" y="5332452"/>
            <a:ext cx="7187208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40"/>
              </a:lnSpc>
              <a:buSzPct val="100000"/>
              <a:buFont typeface="+mj-lt"/>
              <a:buAutoNum type="arabicPeriod" startAt="3"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Высокая стоимость отдельных единиц и сложность производства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существующие аналоги сложны в производстве, что повышает себестоимость и временные затраты на разработку.</a:t>
            </a:r>
            <a:endParaRPr lang="en-US" sz="169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215027"/>
            <a:ext cx="5486400" cy="779954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4160" y="2145983"/>
            <a:ext cx="4841200" cy="393751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6410" y="1042511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Решение</a:t>
            </a:r>
            <a:endParaRPr lang="en-US" sz="4233" dirty="0"/>
          </a:p>
        </p:txBody>
      </p:sp>
      <p:sp>
        <p:nvSpPr>
          <p:cNvPr id="7" name="Text 3"/>
          <p:cNvSpPr/>
          <p:nvPr/>
        </p:nvSpPr>
        <p:spPr>
          <a:xfrm>
            <a:off x="806410" y="2037159"/>
            <a:ext cx="7531179" cy="16127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Фидер представляет собой автономное устройство для автоматизированного учета и подачи компонентов при сборке печатных плат. Устройство разработано для замены дорогостоящих и недоступных импортных систем, предоставляя высокую точность , эффективность при .</a:t>
            </a:r>
            <a:endParaRPr lang="en-US" sz="1693" dirty="0"/>
          </a:p>
        </p:txBody>
      </p:sp>
      <p:sp>
        <p:nvSpPr>
          <p:cNvPr id="8" name="Text 4"/>
          <p:cNvSpPr/>
          <p:nvPr/>
        </p:nvSpPr>
        <p:spPr>
          <a:xfrm>
            <a:off x="1150382" y="3891796"/>
            <a:ext cx="7187208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40"/>
              </a:lnSpc>
              <a:buSzPct val="100000"/>
              <a:buFont typeface="+mj-lt"/>
              <a:buAutoNum type="arabicPeriod"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Производство в РФ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снижение транспортных издержек и затратна параллельный импорт;</a:t>
            </a:r>
            <a:endParaRPr lang="en-US" sz="1693" dirty="0"/>
          </a:p>
        </p:txBody>
      </p:sp>
      <p:sp>
        <p:nvSpPr>
          <p:cNvPr id="9" name="Text 5"/>
          <p:cNvSpPr/>
          <p:nvPr/>
        </p:nvSpPr>
        <p:spPr>
          <a:xfrm>
            <a:off x="1150382" y="4612124"/>
            <a:ext cx="7187208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40"/>
              </a:lnSpc>
              <a:buSzPct val="100000"/>
              <a:buFont typeface="+mj-lt"/>
              <a:buAutoNum type="arabicPeriod" startAt="2"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Автоматизированный учёт компонентов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</a:t>
            </a: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система обеспечивает хранение информации о местоположении, количестве и характеристиках компонентов;</a:t>
            </a:r>
            <a:endParaRPr lang="en-US" sz="1693" dirty="0"/>
          </a:p>
        </p:txBody>
      </p:sp>
      <p:sp>
        <p:nvSpPr>
          <p:cNvPr id="10" name="Text 6"/>
          <p:cNvSpPr/>
          <p:nvPr/>
        </p:nvSpPr>
        <p:spPr>
          <a:xfrm>
            <a:off x="1150382" y="5654993"/>
            <a:ext cx="7187208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40"/>
              </a:lnSpc>
              <a:buSzPct val="100000"/>
              <a:buFont typeface="+mj-lt"/>
              <a:buAutoNum type="arabicPeriod" startAt="3"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Дешевизна и упрощение устройства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устройство разрабатывается максимально экономным с сохранением целевого функционала для снижения издержек.</a:t>
            </a:r>
            <a:endParaRPr lang="en-US" sz="1693" dirty="0"/>
          </a:p>
        </p:txBody>
      </p:sp>
      <p:sp>
        <p:nvSpPr>
          <p:cNvPr id="11" name="Text 7"/>
          <p:cNvSpPr/>
          <p:nvPr/>
        </p:nvSpPr>
        <p:spPr>
          <a:xfrm>
            <a:off x="806410" y="6864548"/>
            <a:ext cx="75311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215027"/>
            <a:ext cx="5486400" cy="77995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06410" y="988576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 проекте</a:t>
            </a:r>
            <a:endParaRPr lang="en-US" sz="4233" dirty="0"/>
          </a:p>
        </p:txBody>
      </p:sp>
      <p:sp>
        <p:nvSpPr>
          <p:cNvPr id="6" name="Text 3"/>
          <p:cNvSpPr/>
          <p:nvPr/>
        </p:nvSpPr>
        <p:spPr>
          <a:xfrm>
            <a:off x="806410" y="1983224"/>
            <a:ext cx="7531179" cy="4032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75"/>
              </a:lnSpc>
              <a:buNone/>
            </a:pPr>
            <a:r>
              <a:rPr lang="en-US" sz="2117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Ценностное предложение</a:t>
            </a:r>
            <a:endParaRPr lang="en-US" sz="2117" dirty="0"/>
          </a:p>
        </p:txBody>
      </p:sp>
      <p:sp>
        <p:nvSpPr>
          <p:cNvPr id="7" name="Text 4"/>
          <p:cNvSpPr/>
          <p:nvPr/>
        </p:nvSpPr>
        <p:spPr>
          <a:xfrm>
            <a:off x="806410" y="2628424"/>
            <a:ext cx="7531179" cy="19352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команда помогаем компаниям - </a:t>
            </a: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производителям оборудования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</a:t>
            </a: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автоматизации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ситуации </a:t>
            </a: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разработки оборудования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сборки печатных плат решать проблему </a:t>
            </a: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импортозамещения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помощью автономной </a:t>
            </a: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системы подачи и учёта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электронных компонентов и получать ценность: </a:t>
            </a: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экономия времени и затрат 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разработку оборудования.</a:t>
            </a:r>
            <a:endParaRPr lang="en-US" sz="1693" dirty="0"/>
          </a:p>
        </p:txBody>
      </p:sp>
      <p:sp>
        <p:nvSpPr>
          <p:cNvPr id="8" name="Text 5"/>
          <p:cNvSpPr/>
          <p:nvPr/>
        </p:nvSpPr>
        <p:spPr>
          <a:xfrm>
            <a:off x="806410" y="4805601"/>
            <a:ext cx="7531179" cy="4032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75"/>
              </a:lnSpc>
              <a:buNone/>
            </a:pPr>
            <a:r>
              <a:rPr lang="en-US" sz="2117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Целевая аудитория</a:t>
            </a:r>
            <a:endParaRPr lang="en-US" sz="2117" dirty="0"/>
          </a:p>
        </p:txBody>
      </p:sp>
      <p:sp>
        <p:nvSpPr>
          <p:cNvPr id="9" name="Text 6"/>
          <p:cNvSpPr/>
          <p:nvPr/>
        </p:nvSpPr>
        <p:spPr>
          <a:xfrm>
            <a:off x="806410" y="5450800"/>
            <a:ext cx="7531179" cy="1290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Малые и средние компании - производители оборудования для автоматизации производства электронной продукции гражданского назначения в России. А также контрактные производители, компании-производители оборудования для производства электроники.</a:t>
            </a:r>
            <a:endParaRPr lang="en-US" sz="1693" dirty="0"/>
          </a:p>
        </p:txBody>
      </p:sp>
      <p:sp>
        <p:nvSpPr>
          <p:cNvPr id="10" name="Text 7"/>
          <p:cNvSpPr/>
          <p:nvPr/>
        </p:nvSpPr>
        <p:spPr>
          <a:xfrm>
            <a:off x="806410" y="6982897"/>
            <a:ext cx="7531179" cy="2580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32"/>
              </a:lnSpc>
              <a:buNone/>
            </a:pPr>
            <a:r>
              <a:rPr lang="en-US" sz="1355" kern="0" spc="-34" dirty="0">
                <a:solidFill>
                  <a:srgbClr val="AEE4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Уровень TRL - 4</a:t>
            </a:r>
            <a:endParaRPr lang="en-US" sz="1355" dirty="0"/>
          </a:p>
        </p:txBody>
      </p:sp>
    </p:spTree>
    <p:extLst>
      <p:ext uri="{BB962C8B-B14F-4D97-AF65-F5344CB8AC3E}">
        <p14:creationId xmlns:p14="http://schemas.microsoft.com/office/powerpoint/2010/main" val="2787927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06410" y="862251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Принцип работы</a:t>
            </a:r>
            <a:endParaRPr lang="en-US" sz="4233" dirty="0"/>
          </a:p>
        </p:txBody>
      </p:sp>
      <p:sp>
        <p:nvSpPr>
          <p:cNvPr id="5" name="Text 3"/>
          <p:cNvSpPr/>
          <p:nvPr/>
        </p:nvSpPr>
        <p:spPr>
          <a:xfrm>
            <a:off x="806410" y="1964412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6" name="Text 4"/>
          <p:cNvSpPr/>
          <p:nvPr/>
        </p:nvSpPr>
        <p:spPr>
          <a:xfrm>
            <a:off x="806410" y="2528888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7" name="Text 5"/>
          <p:cNvSpPr/>
          <p:nvPr/>
        </p:nvSpPr>
        <p:spPr>
          <a:xfrm>
            <a:off x="806410" y="3093363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8" name="Text 6"/>
          <p:cNvSpPr/>
          <p:nvPr/>
        </p:nvSpPr>
        <p:spPr>
          <a:xfrm>
            <a:off x="806410" y="3657838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9" name="Text 7"/>
          <p:cNvSpPr/>
          <p:nvPr/>
        </p:nvSpPr>
        <p:spPr>
          <a:xfrm>
            <a:off x="806410" y="4222313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10" name="Text 8"/>
          <p:cNvSpPr/>
          <p:nvPr/>
        </p:nvSpPr>
        <p:spPr>
          <a:xfrm>
            <a:off x="806410" y="4786789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11" name="Text 9"/>
          <p:cNvSpPr/>
          <p:nvPr/>
        </p:nvSpPr>
        <p:spPr>
          <a:xfrm>
            <a:off x="806410" y="5351264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12" name="Text 10"/>
          <p:cNvSpPr/>
          <p:nvPr/>
        </p:nvSpPr>
        <p:spPr>
          <a:xfrm>
            <a:off x="806410" y="5915739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13" name="Text 11"/>
          <p:cNvSpPr/>
          <p:nvPr/>
        </p:nvSpPr>
        <p:spPr>
          <a:xfrm>
            <a:off x="806410" y="6480215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14" name="Text 12"/>
          <p:cNvSpPr/>
          <p:nvPr/>
        </p:nvSpPr>
        <p:spPr>
          <a:xfrm>
            <a:off x="806410" y="7044690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pic>
        <p:nvPicPr>
          <p:cNvPr id="16" name="Видео без названия — сделано в Clipchamp (2)">
            <a:hlinkClick r:id="" action="ppaction://media"/>
            <a:extLst>
              <a:ext uri="{FF2B5EF4-FFF2-40B4-BE49-F238E27FC236}">
                <a16:creationId xmlns:a16="http://schemas.microsoft.com/office/drawing/2014/main" id="{727C32E2-31DE-388E-A9BA-EBC430CE99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" y="1589508"/>
            <a:ext cx="14447520" cy="6191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00"/>
    </mc:Choice>
    <mc:Fallback xmlns="">
      <p:transition spd="slow" advTm="2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06410" y="2003465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Рынок</a:t>
            </a:r>
            <a:endParaRPr lang="en-US" sz="4233" dirty="0"/>
          </a:p>
        </p:txBody>
      </p:sp>
      <p:sp>
        <p:nvSpPr>
          <p:cNvPr id="5" name="Text 3"/>
          <p:cNvSpPr/>
          <p:nvPr/>
        </p:nvSpPr>
        <p:spPr>
          <a:xfrm>
            <a:off x="806410" y="3105626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итогам 2023 года производство ИКТ-продукции в России выросло на 16,9% до 933,8 млрд рублей</a:t>
            </a:r>
            <a:endParaRPr lang="en-US" sz="1693" dirty="0"/>
          </a:p>
        </p:txBody>
      </p:sp>
      <p:sp>
        <p:nvSpPr>
          <p:cNvPr id="6" name="Text 4"/>
          <p:cNvSpPr/>
          <p:nvPr/>
        </p:nvSpPr>
        <p:spPr>
          <a:xfrm>
            <a:off x="806410" y="3777615"/>
            <a:ext cx="4124087" cy="5698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487"/>
              </a:lnSpc>
              <a:buNone/>
            </a:pPr>
            <a:r>
              <a:rPr lang="en-US" sz="4487" b="1" kern="0" spc="-1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933,8 млрд</a:t>
            </a:r>
            <a:endParaRPr lang="en-US" sz="4487" dirty="0"/>
          </a:p>
        </p:txBody>
      </p:sp>
      <p:sp>
        <p:nvSpPr>
          <p:cNvPr id="7" name="Text 5"/>
          <p:cNvSpPr/>
          <p:nvPr/>
        </p:nvSpPr>
        <p:spPr>
          <a:xfrm>
            <a:off x="1524357" y="4616172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Объем рынка TAM</a:t>
            </a:r>
            <a:endParaRPr lang="en-US" sz="2117" dirty="0"/>
          </a:p>
        </p:txBody>
      </p:sp>
      <p:sp>
        <p:nvSpPr>
          <p:cNvPr id="8" name="Text 6"/>
          <p:cNvSpPr/>
          <p:nvPr/>
        </p:nvSpPr>
        <p:spPr>
          <a:xfrm>
            <a:off x="806410" y="5081111"/>
            <a:ext cx="4124087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Рынок производства электроники;
прирост за 2023 на </a:t>
            </a:r>
            <a:r>
              <a:rPr lang="en-US" sz="1693" kern="0" spc="-34" dirty="0">
                <a:solidFill>
                  <a:srgbClr val="5CC9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16.87%</a:t>
            </a:r>
            <a:endParaRPr lang="en-US" sz="1693" dirty="0"/>
          </a:p>
        </p:txBody>
      </p:sp>
      <p:sp>
        <p:nvSpPr>
          <p:cNvPr id="9" name="Text 7"/>
          <p:cNvSpPr/>
          <p:nvPr/>
        </p:nvSpPr>
        <p:spPr>
          <a:xfrm>
            <a:off x="5253037" y="3777615"/>
            <a:ext cx="4124206" cy="5698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487"/>
              </a:lnSpc>
              <a:buNone/>
            </a:pPr>
            <a:r>
              <a:rPr lang="en-US" sz="4487" b="1" kern="0" spc="-1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 млрд</a:t>
            </a:r>
            <a:endParaRPr lang="en-US" sz="4487" dirty="0"/>
          </a:p>
        </p:txBody>
      </p:sp>
      <p:sp>
        <p:nvSpPr>
          <p:cNvPr id="10" name="Text 8"/>
          <p:cNvSpPr/>
          <p:nvPr/>
        </p:nvSpPr>
        <p:spPr>
          <a:xfrm>
            <a:off x="5971103" y="4616172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Объем рынка SAM</a:t>
            </a:r>
            <a:endParaRPr lang="en-US" sz="2117" dirty="0"/>
          </a:p>
        </p:txBody>
      </p:sp>
      <p:sp>
        <p:nvSpPr>
          <p:cNvPr id="11" name="Text 9"/>
          <p:cNvSpPr/>
          <p:nvPr/>
        </p:nvSpPr>
        <p:spPr>
          <a:xfrm>
            <a:off x="5253037" y="5081111"/>
            <a:ext cx="4124206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Рынок контрактного производства электроники; прирост </a:t>
            </a:r>
            <a:r>
              <a:rPr lang="en-US" sz="1693" kern="0" spc="-34" dirty="0">
                <a:solidFill>
                  <a:srgbClr val="5CC9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42%</a:t>
            </a:r>
            <a:endParaRPr lang="en-US" sz="1693" dirty="0"/>
          </a:p>
        </p:txBody>
      </p:sp>
      <p:sp>
        <p:nvSpPr>
          <p:cNvPr id="12" name="Text 10"/>
          <p:cNvSpPr/>
          <p:nvPr/>
        </p:nvSpPr>
        <p:spPr>
          <a:xfrm>
            <a:off x="9699784" y="3777615"/>
            <a:ext cx="4124206" cy="56983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487"/>
              </a:lnSpc>
              <a:buNone/>
            </a:pPr>
            <a:r>
              <a:rPr lang="en-US" sz="4487" b="1" kern="0" spc="-13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млн</a:t>
            </a:r>
            <a:endParaRPr lang="en-US" sz="4487" dirty="0"/>
          </a:p>
        </p:txBody>
      </p:sp>
      <p:sp>
        <p:nvSpPr>
          <p:cNvPr id="13" name="Text 11"/>
          <p:cNvSpPr/>
          <p:nvPr/>
        </p:nvSpPr>
        <p:spPr>
          <a:xfrm>
            <a:off x="10417850" y="4616172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Объем рынка SOM</a:t>
            </a:r>
            <a:endParaRPr lang="en-US" sz="2117" dirty="0"/>
          </a:p>
        </p:txBody>
      </p:sp>
      <p:sp>
        <p:nvSpPr>
          <p:cNvPr id="14" name="Text 12"/>
          <p:cNvSpPr/>
          <p:nvPr/>
        </p:nvSpPr>
        <p:spPr>
          <a:xfrm>
            <a:off x="9699784" y="5081111"/>
            <a:ext cx="4124206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1 год
Из расчёта 500к на 1 компанию</a:t>
            </a:r>
            <a:endParaRPr lang="en-US" sz="1693" dirty="0"/>
          </a:p>
        </p:txBody>
      </p:sp>
      <p:sp>
        <p:nvSpPr>
          <p:cNvPr id="15" name="Text 13"/>
          <p:cNvSpPr/>
          <p:nvPr/>
        </p:nvSpPr>
        <p:spPr>
          <a:xfrm>
            <a:off x="806410" y="5968127"/>
            <a:ext cx="13017579" cy="2580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032"/>
              </a:lnSpc>
              <a:buNone/>
            </a:pPr>
            <a:r>
              <a:rPr lang="en-US" sz="1355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Данные взяты с сайта </a:t>
            </a:r>
            <a:r>
              <a:rPr lang="en-US" sz="1355" u="sng" kern="0" spc="-34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tadviser</a:t>
            </a:r>
            <a:r>
              <a:rPr lang="en-US" sz="1355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на основе исследования ВШЭ.</a:t>
            </a:r>
            <a:endParaRPr lang="en-US" sz="13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215027"/>
            <a:ext cx="3657600" cy="77995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64010" y="855226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Конкуренты</a:t>
            </a:r>
            <a:endParaRPr lang="en-US" sz="4233" dirty="0"/>
          </a:p>
        </p:txBody>
      </p:sp>
      <p:sp>
        <p:nvSpPr>
          <p:cNvPr id="6" name="Shape 3"/>
          <p:cNvSpPr/>
          <p:nvPr/>
        </p:nvSpPr>
        <p:spPr>
          <a:xfrm>
            <a:off x="4464010" y="1849874"/>
            <a:ext cx="9359979" cy="5524500"/>
          </a:xfrm>
          <a:prstGeom prst="roundRect">
            <a:avLst>
              <a:gd name="adj" fmla="val 1752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Shape 4"/>
          <p:cNvSpPr/>
          <p:nvPr/>
        </p:nvSpPr>
        <p:spPr>
          <a:xfrm>
            <a:off x="4471630" y="1857494"/>
            <a:ext cx="9344739" cy="15632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687133" y="1994059"/>
            <a:ext cx="106120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9" name="Text 6"/>
          <p:cNvSpPr/>
          <p:nvPr/>
        </p:nvSpPr>
        <p:spPr>
          <a:xfrm>
            <a:off x="6186011" y="1994059"/>
            <a:ext cx="1057394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Фидер ТИУ</a:t>
            </a:r>
            <a:endParaRPr lang="en-US" sz="1693" dirty="0"/>
          </a:p>
        </p:txBody>
      </p:sp>
      <p:sp>
        <p:nvSpPr>
          <p:cNvPr id="10" name="Text 7"/>
          <p:cNvSpPr/>
          <p:nvPr/>
        </p:nvSpPr>
        <p:spPr>
          <a:xfrm>
            <a:off x="7681079" y="1994059"/>
            <a:ext cx="1057394" cy="1290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 Loading Feeder - Fuji</a:t>
            </a:r>
            <a:endParaRPr lang="en-US" sz="1693" dirty="0"/>
          </a:p>
        </p:txBody>
      </p:sp>
      <p:sp>
        <p:nvSpPr>
          <p:cNvPr id="11" name="Text 8"/>
          <p:cNvSpPr/>
          <p:nvPr/>
        </p:nvSpPr>
        <p:spPr>
          <a:xfrm>
            <a:off x="9176147" y="1994059"/>
            <a:ext cx="1057394" cy="1290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 Loading Feeder - Yamaha</a:t>
            </a:r>
            <a:endParaRPr lang="en-US" sz="1693" dirty="0"/>
          </a:p>
        </p:txBody>
      </p:sp>
      <p:sp>
        <p:nvSpPr>
          <p:cNvPr id="12" name="Text 9"/>
          <p:cNvSpPr/>
          <p:nvPr/>
        </p:nvSpPr>
        <p:spPr>
          <a:xfrm>
            <a:off x="10671215" y="1994059"/>
            <a:ext cx="1057394" cy="1290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SMT Pneumatic Feeder - NeoDen</a:t>
            </a:r>
            <a:endParaRPr lang="en-US" sz="1693" dirty="0"/>
          </a:p>
        </p:txBody>
      </p:sp>
      <p:sp>
        <p:nvSpPr>
          <p:cNvPr id="13" name="Text 10"/>
          <p:cNvSpPr/>
          <p:nvPr/>
        </p:nvSpPr>
        <p:spPr>
          <a:xfrm>
            <a:off x="12166283" y="1994059"/>
            <a:ext cx="1435060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b="1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Shulz SMT Feeder - Siemens</a:t>
            </a:r>
            <a:endParaRPr lang="en-US" sz="1693" dirty="0"/>
          </a:p>
        </p:txBody>
      </p:sp>
      <p:sp>
        <p:nvSpPr>
          <p:cNvPr id="14" name="Shape 11"/>
          <p:cNvSpPr/>
          <p:nvPr/>
        </p:nvSpPr>
        <p:spPr>
          <a:xfrm>
            <a:off x="4471630" y="3420785"/>
            <a:ext cx="9344739" cy="91821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4687133" y="3557349"/>
            <a:ext cx="106120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Цена</a:t>
            </a:r>
            <a:endParaRPr lang="en-US" sz="1693" dirty="0"/>
          </a:p>
        </p:txBody>
      </p:sp>
      <p:sp>
        <p:nvSpPr>
          <p:cNvPr id="16" name="Text 13"/>
          <p:cNvSpPr/>
          <p:nvPr/>
        </p:nvSpPr>
        <p:spPr>
          <a:xfrm>
            <a:off x="6186011" y="3557349"/>
            <a:ext cx="1057394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±2000 руб</a:t>
            </a:r>
            <a:endParaRPr lang="en-US" sz="1693" dirty="0"/>
          </a:p>
        </p:txBody>
      </p:sp>
      <p:sp>
        <p:nvSpPr>
          <p:cNvPr id="17" name="Text 14"/>
          <p:cNvSpPr/>
          <p:nvPr/>
        </p:nvSpPr>
        <p:spPr>
          <a:xfrm>
            <a:off x="7681079" y="355734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5700 руб</a:t>
            </a:r>
            <a:endParaRPr lang="en-US" sz="1693" dirty="0"/>
          </a:p>
        </p:txBody>
      </p:sp>
      <p:sp>
        <p:nvSpPr>
          <p:cNvPr id="18" name="Text 15"/>
          <p:cNvSpPr/>
          <p:nvPr/>
        </p:nvSpPr>
        <p:spPr>
          <a:xfrm>
            <a:off x="9176147" y="355734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8000 руб</a:t>
            </a:r>
            <a:endParaRPr lang="en-US" sz="1693" dirty="0"/>
          </a:p>
        </p:txBody>
      </p:sp>
      <p:sp>
        <p:nvSpPr>
          <p:cNvPr id="19" name="Text 16"/>
          <p:cNvSpPr/>
          <p:nvPr/>
        </p:nvSpPr>
        <p:spPr>
          <a:xfrm>
            <a:off x="10671215" y="355734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6700 руб</a:t>
            </a:r>
            <a:endParaRPr lang="en-US" sz="1693" dirty="0"/>
          </a:p>
        </p:txBody>
      </p:sp>
      <p:sp>
        <p:nvSpPr>
          <p:cNvPr id="20" name="Text 17"/>
          <p:cNvSpPr/>
          <p:nvPr/>
        </p:nvSpPr>
        <p:spPr>
          <a:xfrm>
            <a:off x="12166283" y="3557349"/>
            <a:ext cx="1435060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115000 руб</a:t>
            </a:r>
            <a:endParaRPr lang="en-US" sz="1693" dirty="0"/>
          </a:p>
        </p:txBody>
      </p:sp>
      <p:sp>
        <p:nvSpPr>
          <p:cNvPr id="21" name="Shape 18"/>
          <p:cNvSpPr/>
          <p:nvPr/>
        </p:nvSpPr>
        <p:spPr>
          <a:xfrm>
            <a:off x="4471630" y="4338995"/>
            <a:ext cx="9344739" cy="59567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19"/>
          <p:cNvSpPr/>
          <p:nvPr/>
        </p:nvSpPr>
        <p:spPr>
          <a:xfrm>
            <a:off x="4687133" y="4475559"/>
            <a:ext cx="106120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Привод</a:t>
            </a:r>
            <a:endParaRPr lang="en-US" sz="1693" dirty="0"/>
          </a:p>
        </p:txBody>
      </p:sp>
      <p:sp>
        <p:nvSpPr>
          <p:cNvPr id="23" name="Text 20"/>
          <p:cNvSpPr/>
          <p:nvPr/>
        </p:nvSpPr>
        <p:spPr>
          <a:xfrm>
            <a:off x="6186011" y="447555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Электро</a:t>
            </a:r>
            <a:endParaRPr lang="en-US" sz="1693" dirty="0"/>
          </a:p>
        </p:txBody>
      </p:sp>
      <p:sp>
        <p:nvSpPr>
          <p:cNvPr id="24" name="Text 21"/>
          <p:cNvSpPr/>
          <p:nvPr/>
        </p:nvSpPr>
        <p:spPr>
          <a:xfrm>
            <a:off x="7681079" y="447555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Пневмо</a:t>
            </a:r>
            <a:endParaRPr lang="en-US" sz="1693" dirty="0"/>
          </a:p>
        </p:txBody>
      </p:sp>
      <p:sp>
        <p:nvSpPr>
          <p:cNvPr id="25" name="Text 22"/>
          <p:cNvSpPr/>
          <p:nvPr/>
        </p:nvSpPr>
        <p:spPr>
          <a:xfrm>
            <a:off x="9176147" y="447555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Пневмо</a:t>
            </a:r>
            <a:endParaRPr lang="en-US" sz="1693" dirty="0"/>
          </a:p>
        </p:txBody>
      </p:sp>
      <p:sp>
        <p:nvSpPr>
          <p:cNvPr id="26" name="Text 23"/>
          <p:cNvSpPr/>
          <p:nvPr/>
        </p:nvSpPr>
        <p:spPr>
          <a:xfrm>
            <a:off x="10671215" y="447555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Пневмо</a:t>
            </a:r>
            <a:endParaRPr lang="en-US" sz="1693" dirty="0"/>
          </a:p>
        </p:txBody>
      </p:sp>
      <p:sp>
        <p:nvSpPr>
          <p:cNvPr id="27" name="Text 24"/>
          <p:cNvSpPr/>
          <p:nvPr/>
        </p:nvSpPr>
        <p:spPr>
          <a:xfrm>
            <a:off x="12166283" y="4475559"/>
            <a:ext cx="1435060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Электро</a:t>
            </a:r>
            <a:endParaRPr lang="en-US" sz="1693" dirty="0"/>
          </a:p>
        </p:txBody>
      </p:sp>
      <p:sp>
        <p:nvSpPr>
          <p:cNvPr id="28" name="Shape 25"/>
          <p:cNvSpPr/>
          <p:nvPr/>
        </p:nvSpPr>
        <p:spPr>
          <a:xfrm>
            <a:off x="4471630" y="4934664"/>
            <a:ext cx="9344739" cy="91821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" name="Text 26"/>
          <p:cNvSpPr/>
          <p:nvPr/>
        </p:nvSpPr>
        <p:spPr>
          <a:xfrm>
            <a:off x="4687133" y="5071229"/>
            <a:ext cx="1061204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Чип памяти</a:t>
            </a:r>
            <a:endParaRPr lang="en-US" sz="1693" dirty="0"/>
          </a:p>
        </p:txBody>
      </p:sp>
      <p:sp>
        <p:nvSpPr>
          <p:cNvPr id="30" name="Text 27"/>
          <p:cNvSpPr/>
          <p:nvPr/>
        </p:nvSpPr>
        <p:spPr>
          <a:xfrm>
            <a:off x="6186011" y="507122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</a:t>
            </a:r>
            <a:endParaRPr lang="en-US" sz="1693" dirty="0"/>
          </a:p>
        </p:txBody>
      </p:sp>
      <p:sp>
        <p:nvSpPr>
          <p:cNvPr id="31" name="Text 28"/>
          <p:cNvSpPr/>
          <p:nvPr/>
        </p:nvSpPr>
        <p:spPr>
          <a:xfrm>
            <a:off x="7681079" y="507122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</a:t>
            </a:r>
            <a:endParaRPr lang="en-US" sz="1693" dirty="0"/>
          </a:p>
        </p:txBody>
      </p:sp>
      <p:sp>
        <p:nvSpPr>
          <p:cNvPr id="32" name="Text 29"/>
          <p:cNvSpPr/>
          <p:nvPr/>
        </p:nvSpPr>
        <p:spPr>
          <a:xfrm>
            <a:off x="9176147" y="507122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</a:t>
            </a:r>
            <a:endParaRPr lang="en-US" sz="1693" dirty="0"/>
          </a:p>
        </p:txBody>
      </p:sp>
      <p:sp>
        <p:nvSpPr>
          <p:cNvPr id="33" name="Text 30"/>
          <p:cNvSpPr/>
          <p:nvPr/>
        </p:nvSpPr>
        <p:spPr>
          <a:xfrm>
            <a:off x="10671215" y="507122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</a:t>
            </a:r>
            <a:endParaRPr lang="en-US" sz="1693" dirty="0"/>
          </a:p>
        </p:txBody>
      </p:sp>
      <p:sp>
        <p:nvSpPr>
          <p:cNvPr id="34" name="Text 31"/>
          <p:cNvSpPr/>
          <p:nvPr/>
        </p:nvSpPr>
        <p:spPr>
          <a:xfrm>
            <a:off x="12166283" y="5071229"/>
            <a:ext cx="1435060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</a:t>
            </a:r>
            <a:endParaRPr lang="en-US" sz="1693" dirty="0"/>
          </a:p>
        </p:txBody>
      </p:sp>
      <p:sp>
        <p:nvSpPr>
          <p:cNvPr id="35" name="Shape 32"/>
          <p:cNvSpPr/>
          <p:nvPr/>
        </p:nvSpPr>
        <p:spPr>
          <a:xfrm>
            <a:off x="4471630" y="5852874"/>
            <a:ext cx="9344739" cy="91821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6" name="Text 33"/>
          <p:cNvSpPr/>
          <p:nvPr/>
        </p:nvSpPr>
        <p:spPr>
          <a:xfrm>
            <a:off x="4687133" y="5989439"/>
            <a:ext cx="1061204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Отрыв плёнки</a:t>
            </a:r>
            <a:endParaRPr lang="en-US" sz="1693" dirty="0"/>
          </a:p>
        </p:txBody>
      </p:sp>
      <p:sp>
        <p:nvSpPr>
          <p:cNvPr id="37" name="Text 34"/>
          <p:cNvSpPr/>
          <p:nvPr/>
        </p:nvSpPr>
        <p:spPr>
          <a:xfrm>
            <a:off x="6186011" y="598943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</a:t>
            </a:r>
            <a:endParaRPr lang="en-US" sz="1693" dirty="0"/>
          </a:p>
        </p:txBody>
      </p:sp>
      <p:sp>
        <p:nvSpPr>
          <p:cNvPr id="38" name="Text 35"/>
          <p:cNvSpPr/>
          <p:nvPr/>
        </p:nvSpPr>
        <p:spPr>
          <a:xfrm>
            <a:off x="7681079" y="598943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</a:t>
            </a:r>
            <a:endParaRPr lang="en-US" sz="1693" dirty="0"/>
          </a:p>
        </p:txBody>
      </p:sp>
      <p:sp>
        <p:nvSpPr>
          <p:cNvPr id="39" name="Text 36"/>
          <p:cNvSpPr/>
          <p:nvPr/>
        </p:nvSpPr>
        <p:spPr>
          <a:xfrm>
            <a:off x="9176147" y="598943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</a:t>
            </a:r>
            <a:endParaRPr lang="en-US" sz="1693" dirty="0"/>
          </a:p>
        </p:txBody>
      </p:sp>
      <p:sp>
        <p:nvSpPr>
          <p:cNvPr id="40" name="Text 37"/>
          <p:cNvSpPr/>
          <p:nvPr/>
        </p:nvSpPr>
        <p:spPr>
          <a:xfrm>
            <a:off x="10671215" y="598943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</a:t>
            </a:r>
            <a:endParaRPr lang="en-US" sz="1693" dirty="0"/>
          </a:p>
        </p:txBody>
      </p:sp>
      <p:sp>
        <p:nvSpPr>
          <p:cNvPr id="41" name="Text 38"/>
          <p:cNvSpPr/>
          <p:nvPr/>
        </p:nvSpPr>
        <p:spPr>
          <a:xfrm>
            <a:off x="12166283" y="5989439"/>
            <a:ext cx="1435060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</a:t>
            </a:r>
            <a:endParaRPr lang="en-US" sz="1693" dirty="0"/>
          </a:p>
        </p:txBody>
      </p:sp>
      <p:sp>
        <p:nvSpPr>
          <p:cNvPr id="42" name="Shape 39"/>
          <p:cNvSpPr/>
          <p:nvPr/>
        </p:nvSpPr>
        <p:spPr>
          <a:xfrm>
            <a:off x="4471630" y="6771084"/>
            <a:ext cx="9344739" cy="59567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3" name="Text 40"/>
          <p:cNvSpPr/>
          <p:nvPr/>
        </p:nvSpPr>
        <p:spPr>
          <a:xfrm>
            <a:off x="4687133" y="6907649"/>
            <a:ext cx="106120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Вес</a:t>
            </a:r>
            <a:endParaRPr lang="en-US" sz="1693" dirty="0"/>
          </a:p>
        </p:txBody>
      </p:sp>
      <p:sp>
        <p:nvSpPr>
          <p:cNvPr id="44" name="Text 41"/>
          <p:cNvSpPr/>
          <p:nvPr/>
        </p:nvSpPr>
        <p:spPr>
          <a:xfrm>
            <a:off x="6186011" y="690764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0.5 кг</a:t>
            </a:r>
            <a:endParaRPr lang="en-US" sz="1693" dirty="0"/>
          </a:p>
        </p:txBody>
      </p:sp>
      <p:sp>
        <p:nvSpPr>
          <p:cNvPr id="45" name="Text 42"/>
          <p:cNvSpPr/>
          <p:nvPr/>
        </p:nvSpPr>
        <p:spPr>
          <a:xfrm>
            <a:off x="7681079" y="690764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1.1 кг</a:t>
            </a:r>
            <a:endParaRPr lang="en-US" sz="1693" dirty="0"/>
          </a:p>
        </p:txBody>
      </p:sp>
      <p:sp>
        <p:nvSpPr>
          <p:cNvPr id="46" name="Text 43"/>
          <p:cNvSpPr/>
          <p:nvPr/>
        </p:nvSpPr>
        <p:spPr>
          <a:xfrm>
            <a:off x="9176147" y="690764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1.3 кг</a:t>
            </a:r>
            <a:endParaRPr lang="en-US" sz="1693" dirty="0"/>
          </a:p>
        </p:txBody>
      </p:sp>
      <p:sp>
        <p:nvSpPr>
          <p:cNvPr id="47" name="Text 44"/>
          <p:cNvSpPr/>
          <p:nvPr/>
        </p:nvSpPr>
        <p:spPr>
          <a:xfrm>
            <a:off x="10671215" y="6907649"/>
            <a:ext cx="105739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1.2</a:t>
            </a:r>
            <a:endParaRPr lang="en-US" sz="1693" dirty="0"/>
          </a:p>
        </p:txBody>
      </p:sp>
      <p:sp>
        <p:nvSpPr>
          <p:cNvPr id="48" name="Text 45"/>
          <p:cNvSpPr/>
          <p:nvPr/>
        </p:nvSpPr>
        <p:spPr>
          <a:xfrm>
            <a:off x="12166283" y="6907649"/>
            <a:ext cx="1435060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1.8</a:t>
            </a:r>
            <a:endParaRPr lang="en-US" sz="16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06410" y="1038582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Стратегия развития</a:t>
            </a:r>
            <a:endParaRPr lang="en-US" sz="4233" dirty="0"/>
          </a:p>
        </p:txBody>
      </p:sp>
      <p:sp>
        <p:nvSpPr>
          <p:cNvPr id="5" name="Shape 3"/>
          <p:cNvSpPr/>
          <p:nvPr/>
        </p:nvSpPr>
        <p:spPr>
          <a:xfrm>
            <a:off x="806410" y="4833818"/>
            <a:ext cx="13017579" cy="42982"/>
          </a:xfrm>
          <a:prstGeom prst="roundRect">
            <a:avLst>
              <a:gd name="adj" fmla="val 225149"/>
            </a:avLst>
          </a:prstGeom>
          <a:solidFill>
            <a:srgbClr val="2A199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2347317" y="4591883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2515076" y="4632246"/>
            <a:ext cx="148233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b="1" kern="0" spc="-7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540" dirty="0"/>
          </a:p>
        </p:txBody>
      </p:sp>
      <p:sp>
        <p:nvSpPr>
          <p:cNvPr id="8" name="Text 6"/>
          <p:cNvSpPr/>
          <p:nvPr/>
        </p:nvSpPr>
        <p:spPr>
          <a:xfrm>
            <a:off x="1245156" y="2154198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Выделение проекта</a:t>
            </a:r>
            <a:endParaRPr lang="en-US" sz="2117" dirty="0"/>
          </a:p>
        </p:txBody>
      </p:sp>
      <p:sp>
        <p:nvSpPr>
          <p:cNvPr id="9" name="Text 7"/>
          <p:cNvSpPr/>
          <p:nvPr/>
        </p:nvSpPr>
        <p:spPr>
          <a:xfrm>
            <a:off x="1021437" y="2619137"/>
            <a:ext cx="3135630" cy="1290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Проект выделяется в отдельный после оценки рентабельности, анализа рынка и конкурентов</a:t>
            </a:r>
            <a:endParaRPr lang="en-US" sz="1693" dirty="0"/>
          </a:p>
        </p:txBody>
      </p:sp>
      <p:sp>
        <p:nvSpPr>
          <p:cNvPr id="10" name="Text 8"/>
          <p:cNvSpPr/>
          <p:nvPr/>
        </p:nvSpPr>
        <p:spPr>
          <a:xfrm>
            <a:off x="1021437" y="4038243"/>
            <a:ext cx="3135630" cy="2580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32"/>
              </a:lnSpc>
              <a:buNone/>
            </a:pPr>
            <a:r>
              <a:rPr lang="en-US" sz="1355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Апрель 2024</a:t>
            </a:r>
            <a:endParaRPr lang="en-US" sz="1355" dirty="0"/>
          </a:p>
        </p:txBody>
      </p:sp>
      <p:sp>
        <p:nvSpPr>
          <p:cNvPr id="11" name="Shape 9"/>
          <p:cNvSpPr/>
          <p:nvPr/>
        </p:nvSpPr>
        <p:spPr>
          <a:xfrm>
            <a:off x="4237673" y="4591883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4382810" y="4632246"/>
            <a:ext cx="193596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b="1" kern="0" spc="-7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540" dirty="0"/>
          </a:p>
        </p:txBody>
      </p:sp>
      <p:sp>
        <p:nvSpPr>
          <p:cNvPr id="13" name="Text 11"/>
          <p:cNvSpPr/>
          <p:nvPr/>
        </p:nvSpPr>
        <p:spPr>
          <a:xfrm>
            <a:off x="2911793" y="5371386"/>
            <a:ext cx="3135630" cy="2580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32"/>
              </a:lnSpc>
              <a:buNone/>
            </a:pPr>
            <a:r>
              <a:rPr lang="en-US" sz="1355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Апрель-Май 2024</a:t>
            </a:r>
            <a:endParaRPr lang="en-US" sz="1355" dirty="0"/>
          </a:p>
        </p:txBody>
      </p:sp>
      <p:sp>
        <p:nvSpPr>
          <p:cNvPr id="14" name="Text 12"/>
          <p:cNvSpPr/>
          <p:nvPr/>
        </p:nvSpPr>
        <p:spPr>
          <a:xfrm>
            <a:off x="2949773" y="5758339"/>
            <a:ext cx="3059549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Разработка прототипов</a:t>
            </a:r>
            <a:endParaRPr lang="en-US" sz="2117" dirty="0"/>
          </a:p>
        </p:txBody>
      </p:sp>
      <p:sp>
        <p:nvSpPr>
          <p:cNvPr id="15" name="Text 13"/>
          <p:cNvSpPr/>
          <p:nvPr/>
        </p:nvSpPr>
        <p:spPr>
          <a:xfrm>
            <a:off x="2911793" y="6223278"/>
            <a:ext cx="3135630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Разработка и тестирование первых прототипов устройства</a:t>
            </a:r>
            <a:endParaRPr lang="en-US" sz="1693" dirty="0"/>
          </a:p>
        </p:txBody>
      </p:sp>
      <p:sp>
        <p:nvSpPr>
          <p:cNvPr id="16" name="Shape 14"/>
          <p:cNvSpPr/>
          <p:nvPr/>
        </p:nvSpPr>
        <p:spPr>
          <a:xfrm>
            <a:off x="6128028" y="4591883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6268403" y="4632246"/>
            <a:ext cx="203121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b="1" kern="0" spc="-7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540" dirty="0"/>
          </a:p>
        </p:txBody>
      </p:sp>
      <p:sp>
        <p:nvSpPr>
          <p:cNvPr id="18" name="Text 16"/>
          <p:cNvSpPr/>
          <p:nvPr/>
        </p:nvSpPr>
        <p:spPr>
          <a:xfrm>
            <a:off x="5025866" y="2154198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Технохаб 2.0</a:t>
            </a:r>
            <a:endParaRPr lang="en-US" sz="2117" dirty="0"/>
          </a:p>
        </p:txBody>
      </p:sp>
      <p:sp>
        <p:nvSpPr>
          <p:cNvPr id="19" name="Text 17"/>
          <p:cNvSpPr/>
          <p:nvPr/>
        </p:nvSpPr>
        <p:spPr>
          <a:xfrm>
            <a:off x="4802148" y="2619137"/>
            <a:ext cx="3135630" cy="1290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Участие в акселерационной программе ТИУ, доработка бизнес-модели
</a:t>
            </a:r>
            <a:endParaRPr lang="en-US" sz="1693" dirty="0"/>
          </a:p>
        </p:txBody>
      </p:sp>
      <p:sp>
        <p:nvSpPr>
          <p:cNvPr id="20" name="Text 18"/>
          <p:cNvSpPr/>
          <p:nvPr/>
        </p:nvSpPr>
        <p:spPr>
          <a:xfrm>
            <a:off x="4802148" y="4038243"/>
            <a:ext cx="3135630" cy="2580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32"/>
              </a:lnSpc>
              <a:buNone/>
            </a:pPr>
            <a:r>
              <a:rPr lang="en-US" sz="1355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Июнь-Сентябрь 2024</a:t>
            </a:r>
            <a:endParaRPr lang="en-US" sz="1355" dirty="0"/>
          </a:p>
        </p:txBody>
      </p:sp>
      <p:sp>
        <p:nvSpPr>
          <p:cNvPr id="21" name="Shape 19"/>
          <p:cNvSpPr/>
          <p:nvPr/>
        </p:nvSpPr>
        <p:spPr>
          <a:xfrm>
            <a:off x="8018383" y="4591883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8155781" y="4632246"/>
            <a:ext cx="209074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b="1" kern="0" spc="-7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540" dirty="0"/>
          </a:p>
        </p:txBody>
      </p:sp>
      <p:sp>
        <p:nvSpPr>
          <p:cNvPr id="23" name="Text 21"/>
          <p:cNvSpPr/>
          <p:nvPr/>
        </p:nvSpPr>
        <p:spPr>
          <a:xfrm>
            <a:off x="6692503" y="5371386"/>
            <a:ext cx="3135630" cy="2580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32"/>
              </a:lnSpc>
              <a:buNone/>
            </a:pPr>
            <a:r>
              <a:rPr lang="en-US" sz="1355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Июль-Октябрь 2024</a:t>
            </a:r>
            <a:endParaRPr lang="en-US" sz="1355" dirty="0"/>
          </a:p>
        </p:txBody>
      </p:sp>
      <p:sp>
        <p:nvSpPr>
          <p:cNvPr id="24" name="Text 22"/>
          <p:cNvSpPr/>
          <p:nvPr/>
        </p:nvSpPr>
        <p:spPr>
          <a:xfrm>
            <a:off x="6916222" y="5758339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Разработка ПО</a:t>
            </a:r>
            <a:endParaRPr lang="en-US" sz="2117" dirty="0"/>
          </a:p>
        </p:txBody>
      </p:sp>
      <p:sp>
        <p:nvSpPr>
          <p:cNvPr id="25" name="Text 23"/>
          <p:cNvSpPr/>
          <p:nvPr/>
        </p:nvSpPr>
        <p:spPr>
          <a:xfrm>
            <a:off x="6692503" y="6223278"/>
            <a:ext cx="3135630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Набор команды разработки базы данных и мех.прототипов </a:t>
            </a:r>
            <a:endParaRPr lang="en-US" sz="1693" dirty="0"/>
          </a:p>
        </p:txBody>
      </p:sp>
      <p:sp>
        <p:nvSpPr>
          <p:cNvPr id="26" name="Shape 24"/>
          <p:cNvSpPr/>
          <p:nvPr/>
        </p:nvSpPr>
        <p:spPr>
          <a:xfrm>
            <a:off x="9908738" y="4591883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10051494" y="4632246"/>
            <a:ext cx="198239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b="1" kern="0" spc="-7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2540" dirty="0"/>
          </a:p>
        </p:txBody>
      </p:sp>
      <p:sp>
        <p:nvSpPr>
          <p:cNvPr id="28" name="Text 26"/>
          <p:cNvSpPr/>
          <p:nvPr/>
        </p:nvSpPr>
        <p:spPr>
          <a:xfrm>
            <a:off x="8582858" y="2140744"/>
            <a:ext cx="3135630" cy="671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Промышленное тестирование</a:t>
            </a:r>
            <a:endParaRPr lang="en-US" sz="2117" dirty="0"/>
          </a:p>
        </p:txBody>
      </p:sp>
      <p:sp>
        <p:nvSpPr>
          <p:cNvPr id="29" name="Text 27"/>
          <p:cNvSpPr/>
          <p:nvPr/>
        </p:nvSpPr>
        <p:spPr>
          <a:xfrm>
            <a:off x="8582858" y="2941677"/>
            <a:ext cx="3135630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Тестирование устройства на базе партнёрской сборочной линии</a:t>
            </a:r>
            <a:endParaRPr lang="en-US" sz="1693" dirty="0"/>
          </a:p>
        </p:txBody>
      </p:sp>
      <p:sp>
        <p:nvSpPr>
          <p:cNvPr id="30" name="Text 28"/>
          <p:cNvSpPr/>
          <p:nvPr/>
        </p:nvSpPr>
        <p:spPr>
          <a:xfrm>
            <a:off x="8582858" y="4038243"/>
            <a:ext cx="3135630" cy="2580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32"/>
              </a:lnSpc>
              <a:buNone/>
            </a:pPr>
            <a:r>
              <a:rPr lang="en-US" sz="1355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Ноябрь-Декабрь 2024</a:t>
            </a:r>
            <a:endParaRPr lang="en-US" sz="1355" dirty="0"/>
          </a:p>
        </p:txBody>
      </p:sp>
      <p:sp>
        <p:nvSpPr>
          <p:cNvPr id="31" name="Shape 29"/>
          <p:cNvSpPr/>
          <p:nvPr/>
        </p:nvSpPr>
        <p:spPr>
          <a:xfrm>
            <a:off x="11799094" y="4591883"/>
            <a:ext cx="483870" cy="483870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2" name="Text 30"/>
          <p:cNvSpPr/>
          <p:nvPr/>
        </p:nvSpPr>
        <p:spPr>
          <a:xfrm>
            <a:off x="11939349" y="4632246"/>
            <a:ext cx="203359" cy="4031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175"/>
              </a:lnSpc>
              <a:buNone/>
            </a:pPr>
            <a:r>
              <a:rPr lang="en-US" sz="2540" b="1" kern="0" spc="-7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2540" dirty="0"/>
          </a:p>
        </p:txBody>
      </p:sp>
      <p:sp>
        <p:nvSpPr>
          <p:cNvPr id="33" name="Text 31"/>
          <p:cNvSpPr/>
          <p:nvPr/>
        </p:nvSpPr>
        <p:spPr>
          <a:xfrm>
            <a:off x="10473214" y="5371386"/>
            <a:ext cx="3135749" cy="2580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32"/>
              </a:lnSpc>
              <a:buNone/>
            </a:pPr>
            <a:r>
              <a:rPr lang="en-US" sz="1355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2025+</a:t>
            </a:r>
            <a:endParaRPr lang="en-US" sz="1355" dirty="0"/>
          </a:p>
        </p:txBody>
      </p:sp>
      <p:sp>
        <p:nvSpPr>
          <p:cNvPr id="34" name="Text 32"/>
          <p:cNvSpPr/>
          <p:nvPr/>
        </p:nvSpPr>
        <p:spPr>
          <a:xfrm>
            <a:off x="10697051" y="5758339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Выход на рынок</a:t>
            </a:r>
            <a:endParaRPr lang="en-US" sz="2117" dirty="0"/>
          </a:p>
        </p:txBody>
      </p:sp>
      <p:sp>
        <p:nvSpPr>
          <p:cNvPr id="35" name="Text 33"/>
          <p:cNvSpPr/>
          <p:nvPr/>
        </p:nvSpPr>
        <p:spPr>
          <a:xfrm>
            <a:off x="10473214" y="6223278"/>
            <a:ext cx="3135749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Полная интеграция ПО и оборудования в рабочие сборочные линии</a:t>
            </a:r>
            <a:endParaRPr lang="en-US" sz="1693" dirty="0"/>
          </a:p>
        </p:txBody>
      </p:sp>
    </p:spTree>
    <p:extLst>
      <p:ext uri="{BB962C8B-B14F-4D97-AF65-F5344CB8AC3E}">
        <p14:creationId xmlns:p14="http://schemas.microsoft.com/office/powerpoint/2010/main" val="292164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06410" y="687705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Команда</a:t>
            </a:r>
            <a:endParaRPr lang="en-US" sz="4233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161" y="1929646"/>
            <a:ext cx="2792849" cy="279284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4109" y="5319526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Белов Андрей</a:t>
            </a:r>
            <a:endParaRPr lang="en-US" sz="2117" dirty="0"/>
          </a:p>
        </p:txBody>
      </p:sp>
      <p:sp>
        <p:nvSpPr>
          <p:cNvPr id="7" name="Text 4"/>
          <p:cNvSpPr/>
          <p:nvPr/>
        </p:nvSpPr>
        <p:spPr>
          <a:xfrm>
            <a:off x="-455584" y="5784465"/>
            <a:ext cx="6347460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CEO, студент 2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курс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ru-RU" sz="1693" kern="0" spc="-34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2540"/>
              </a:lnSpc>
            </a:pP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Опыт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коммерческой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endParaRPr lang="ru-RU" sz="1693" kern="0" spc="-34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2540"/>
              </a:lnSpc>
            </a:pP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научной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разработки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электроники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693" dirty="0"/>
          </a:p>
          <a:p>
            <a:pPr marL="0" indent="0" algn="ctr">
              <a:lnSpc>
                <a:spcPts val="2540"/>
              </a:lnSpc>
              <a:buNone/>
            </a:pPr>
            <a:endParaRPr lang="en-US" sz="1693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7445" y="2111156"/>
            <a:ext cx="2792849" cy="279284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862220" y="5319526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Бакшаев Александр</a:t>
            </a:r>
            <a:endParaRPr lang="en-US" sz="2117" dirty="0"/>
          </a:p>
        </p:txBody>
      </p:sp>
      <p:sp>
        <p:nvSpPr>
          <p:cNvPr id="11" name="Text 7"/>
          <p:cNvSpPr/>
          <p:nvPr/>
        </p:nvSpPr>
        <p:spPr>
          <a:xfrm>
            <a:off x="4032468" y="5784465"/>
            <a:ext cx="634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CTO, студент 4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курс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ru-RU" sz="1693" kern="0" spc="-34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2540"/>
              </a:lnSpc>
            </a:pP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Опыт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работы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коммерческих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научных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ru-RU" sz="1693" kern="0" spc="-34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2540"/>
              </a:lnSpc>
            </a:pP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проектах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автор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научных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статей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693" dirty="0"/>
          </a:p>
          <a:p>
            <a:pPr marL="0" indent="0" algn="ctr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13" name="Text 9"/>
          <p:cNvSpPr/>
          <p:nvPr/>
        </p:nvSpPr>
        <p:spPr>
          <a:xfrm>
            <a:off x="806410" y="6654879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sp>
        <p:nvSpPr>
          <p:cNvPr id="14" name="Text 10"/>
          <p:cNvSpPr/>
          <p:nvPr/>
        </p:nvSpPr>
        <p:spPr>
          <a:xfrm>
            <a:off x="806410" y="7219355"/>
            <a:ext cx="13017579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40"/>
              </a:lnSpc>
              <a:buNone/>
            </a:pPr>
            <a:endParaRPr lang="en-US" sz="1693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9F42A6E-3422-D2D8-1D35-7DACEB65F9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t="11966" r="13450" b="17757"/>
          <a:stretch/>
        </p:blipFill>
        <p:spPr>
          <a:xfrm>
            <a:off x="9995729" y="1776552"/>
            <a:ext cx="2792850" cy="3023681"/>
          </a:xfrm>
          <a:prstGeom prst="ellipse">
            <a:avLst/>
          </a:prstGeom>
        </p:spPr>
      </p:pic>
      <p:sp>
        <p:nvSpPr>
          <p:cNvPr id="20" name="Text 6">
            <a:extLst>
              <a:ext uri="{FF2B5EF4-FFF2-40B4-BE49-F238E27FC236}">
                <a16:creationId xmlns:a16="http://schemas.microsoft.com/office/drawing/2014/main" id="{33D04369-8F59-F48D-2BD1-EF4A4A6BEC49}"/>
              </a:ext>
            </a:extLst>
          </p:cNvPr>
          <p:cNvSpPr/>
          <p:nvPr/>
        </p:nvSpPr>
        <p:spPr>
          <a:xfrm>
            <a:off x="10209565" y="5319526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46"/>
              </a:lnSpc>
              <a:buNone/>
            </a:pPr>
            <a:r>
              <a:rPr lang="ru-RU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</a:rPr>
              <a:t>Гурьянов Василий</a:t>
            </a:r>
            <a:endParaRPr lang="en-US" sz="2117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32651676-99B6-8261-FA7B-B176DD843504}"/>
              </a:ext>
            </a:extLst>
          </p:cNvPr>
          <p:cNvSpPr/>
          <p:nvPr/>
        </p:nvSpPr>
        <p:spPr>
          <a:xfrm>
            <a:off x="10694925" y="5784544"/>
            <a:ext cx="1721322" cy="9195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ru-RU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3д-моделлер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студент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курс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ru-RU" sz="1693" kern="0" spc="-34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2540"/>
              </a:lnSpc>
            </a:pP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Опыт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работы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коммерческих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ru-RU" sz="1693" kern="0" spc="-34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2540"/>
              </a:lnSpc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научных</a:t>
            </a: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kern="0" spc="-3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проектах</a:t>
            </a:r>
            <a:r>
              <a:rPr lang="ru-RU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693" dirty="0"/>
          </a:p>
          <a:p>
            <a:pPr marL="0" indent="0" algn="ctr">
              <a:lnSpc>
                <a:spcPts val="2540"/>
              </a:lnSpc>
              <a:buNone/>
            </a:pPr>
            <a:endParaRPr lang="en-US" sz="16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06410" y="2148602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Наше предложение</a:t>
            </a:r>
            <a:endParaRPr lang="en-US" sz="4233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10" y="3250763"/>
            <a:ext cx="537567" cy="53756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06410" y="4003358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Сотрудничество</a:t>
            </a:r>
            <a:endParaRPr lang="en-US" sz="2117" dirty="0"/>
          </a:p>
        </p:txBody>
      </p:sp>
      <p:sp>
        <p:nvSpPr>
          <p:cNvPr id="7" name="Text 4"/>
          <p:cNvSpPr/>
          <p:nvPr/>
        </p:nvSpPr>
        <p:spPr>
          <a:xfrm>
            <a:off x="806410" y="4468297"/>
            <a:ext cx="4124087" cy="16127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приглашаем компании смежной отрасли присоединиться к нашей экосистеме и вместе совершенствовать решения для автоматизации сборки печатных плат.</a:t>
            </a:r>
            <a:endParaRPr lang="en-US" sz="1693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037" y="3250763"/>
            <a:ext cx="537567" cy="53756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53037" y="4003358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Инвестиции</a:t>
            </a:r>
            <a:endParaRPr lang="en-US" sz="2117" dirty="0"/>
          </a:p>
        </p:txBody>
      </p:sp>
      <p:sp>
        <p:nvSpPr>
          <p:cNvPr id="10" name="Text 6"/>
          <p:cNvSpPr/>
          <p:nvPr/>
        </p:nvSpPr>
        <p:spPr>
          <a:xfrm>
            <a:off x="5253037" y="4468297"/>
            <a:ext cx="4124206" cy="16127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рассматриваем перспективные возможности для финансирования и партнерства, чтобы ускорить разработку и вывод на рынок наших инновационных технологий.</a:t>
            </a:r>
            <a:endParaRPr lang="en-US" sz="1693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9784" y="3250763"/>
            <a:ext cx="537567" cy="5375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99784" y="4003358"/>
            <a:ext cx="2688074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Отдел разработки</a:t>
            </a:r>
            <a:endParaRPr lang="en-US" sz="2117" dirty="0"/>
          </a:p>
        </p:txBody>
      </p:sp>
      <p:sp>
        <p:nvSpPr>
          <p:cNvPr id="13" name="Text 8"/>
          <p:cNvSpPr/>
          <p:nvPr/>
        </p:nvSpPr>
        <p:spPr>
          <a:xfrm>
            <a:off x="9699784" y="4468297"/>
            <a:ext cx="4124206" cy="16127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Присоединившись к нам, вы сможете стать частью сильной команды на пути к индустрии 4.0. Мы рассмотрим все предложения, поможем с развитием даже минимальных навыков.</a:t>
            </a:r>
            <a:endParaRPr lang="en-US" sz="16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06410" y="1767959"/>
            <a:ext cx="5376267" cy="6721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292"/>
              </a:lnSpc>
              <a:buNone/>
            </a:pPr>
            <a:r>
              <a:rPr lang="en-US" sz="4233" b="1" kern="0" spc="-1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Контакты</a:t>
            </a:r>
            <a:endParaRPr lang="en-US" sz="4233" dirty="0"/>
          </a:p>
        </p:txBody>
      </p:sp>
      <p:sp>
        <p:nvSpPr>
          <p:cNvPr id="5" name="Text 3"/>
          <p:cNvSpPr/>
          <p:nvPr/>
        </p:nvSpPr>
        <p:spPr>
          <a:xfrm>
            <a:off x="806410" y="2977634"/>
            <a:ext cx="1868210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Руководитель</a:t>
            </a:r>
            <a:endParaRPr lang="en-US" sz="2117" dirty="0"/>
          </a:p>
        </p:txBody>
      </p:sp>
      <p:sp>
        <p:nvSpPr>
          <p:cNvPr id="6" name="Text 4"/>
          <p:cNvSpPr/>
          <p:nvPr/>
        </p:nvSpPr>
        <p:spPr>
          <a:xfrm>
            <a:off x="806410" y="3528655"/>
            <a:ext cx="1868210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Белов Андрей
</a:t>
            </a:r>
            <a:r>
              <a:rPr lang="en-US" sz="1693" u="sng" kern="0" spc="-34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t.me/AndrWhite</a:t>
            </a:r>
            <a:endParaRPr lang="en-US" sz="1693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438" y="4415671"/>
            <a:ext cx="1804035" cy="180403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206829" y="2977634"/>
            <a:ext cx="7554098" cy="3359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46"/>
              </a:lnSpc>
              <a:buNone/>
            </a:pPr>
            <a:r>
              <a:rPr lang="en-US" sz="2117" b="1" kern="0" spc="-6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Следите за нами</a:t>
            </a:r>
            <a:endParaRPr lang="en-US" sz="2117" dirty="0"/>
          </a:p>
        </p:txBody>
      </p:sp>
      <p:sp>
        <p:nvSpPr>
          <p:cNvPr id="9" name="Text 6"/>
          <p:cNvSpPr/>
          <p:nvPr/>
        </p:nvSpPr>
        <p:spPr>
          <a:xfrm>
            <a:off x="3206829" y="3528655"/>
            <a:ext cx="5940385" cy="6450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 также можете подписаться на социальные сети проекта:</a:t>
            </a:r>
            <a:endParaRPr lang="en-US" sz="1693" dirty="0"/>
          </a:p>
        </p:txBody>
      </p:sp>
      <p:sp>
        <p:nvSpPr>
          <p:cNvPr id="10" name="Text 7"/>
          <p:cNvSpPr/>
          <p:nvPr/>
        </p:nvSpPr>
        <p:spPr>
          <a:xfrm>
            <a:off x="3550801" y="4120577"/>
            <a:ext cx="5596414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540"/>
              </a:lnSpc>
              <a:buSzPct val="100000"/>
              <a:buChar char="•"/>
            </a:pPr>
            <a:r>
              <a:rPr lang="en-US" sz="1693" u="sng" kern="0" spc="-34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Молодёжная конструкторская студия</a:t>
            </a:r>
            <a:endParaRPr lang="en-US" sz="1693" dirty="0"/>
          </a:p>
        </p:txBody>
      </p:sp>
      <p:sp>
        <p:nvSpPr>
          <p:cNvPr id="11" name="Text 8"/>
          <p:cNvSpPr/>
          <p:nvPr/>
        </p:nvSpPr>
        <p:spPr>
          <a:xfrm>
            <a:off x="3550801" y="4518364"/>
            <a:ext cx="5596414" cy="967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540"/>
              </a:lnSpc>
              <a:buSzPct val="100000"/>
              <a:buChar char="•"/>
            </a:pPr>
            <a:r>
              <a:rPr lang="en-US" sz="1693" u="sng" kern="0" spc="-34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Analog &amp; Digital technologies</a:t>
            </a:r>
            <a:endParaRPr lang="en-US" sz="1693" dirty="0"/>
          </a:p>
        </p:txBody>
      </p:sp>
      <p:sp>
        <p:nvSpPr>
          <p:cNvPr id="12" name="Text 9"/>
          <p:cNvSpPr/>
          <p:nvPr/>
        </p:nvSpPr>
        <p:spPr>
          <a:xfrm>
            <a:off x="3206829" y="5926098"/>
            <a:ext cx="5940385" cy="3225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540"/>
              </a:lnSpc>
              <a:buNone/>
            </a:pPr>
            <a:r>
              <a:rPr lang="en-US" sz="1693" kern="0" spc="-3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93" u="sng" kern="0" spc="-34" dirty="0">
                <a:solidFill>
                  <a:srgbClr val="7B66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Проект на 20.35</a:t>
            </a:r>
            <a:endParaRPr lang="en-US" sz="1693" dirty="0"/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9B81C734-0DBA-42F3-D479-7BCE38EF484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009942" y="3004542"/>
            <a:ext cx="3215164" cy="321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09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641</Words>
  <Application>Microsoft Office PowerPoint</Application>
  <PresentationFormat>Произвольный</PresentationFormat>
  <Paragraphs>132</Paragraphs>
  <Slides>11</Slides>
  <Notes>11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Inter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Гурьянов Василий Григорьевич</cp:lastModifiedBy>
  <cp:revision>5</cp:revision>
  <dcterms:created xsi:type="dcterms:W3CDTF">2024-06-13T11:38:16Z</dcterms:created>
  <dcterms:modified xsi:type="dcterms:W3CDTF">2024-06-25T13:46:50Z</dcterms:modified>
</cp:coreProperties>
</file>