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autoCompressPictures="0">
  <p:sldMasterIdLst>
    <p:sldMasterId id="2147483648" r:id="rId4"/>
    <p:sldMasterId id="2147483658" r:id="rId5"/>
  </p:sldMasterIdLst>
  <p:notesMasterIdLst>
    <p:notesMasterId r:id="rId16"/>
  </p:notesMasterIdLst>
  <p:handoutMasterIdLst>
    <p:handoutMasterId r:id="rId17"/>
  </p:handoutMasterIdLst>
  <p:sldIdLst>
    <p:sldId id="260" r:id="rId6"/>
    <p:sldId id="295" r:id="rId7"/>
    <p:sldId id="304" r:id="rId8"/>
    <p:sldId id="297" r:id="rId9"/>
    <p:sldId id="298" r:id="rId10"/>
    <p:sldId id="305" r:id="rId11"/>
    <p:sldId id="299" r:id="rId12"/>
    <p:sldId id="301" r:id="rId13"/>
    <p:sldId id="302" r:id="rId14"/>
    <p:sldId id="303" r:id="rId1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/>
  <p:cmAuthor id="2" name="Пешкова Василиса Олеговна" initials="ПО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43" d="100"/>
          <a:sy n="43" d="100"/>
        </p:scale>
        <p:origin x="-996" y="-120"/>
      </p:cViewPr>
      <p:guideLst>
        <p:guide orient="horz" pos="3564"/>
        <p:guide pos="633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72354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31571932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14.sv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4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4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6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>
            <a:fillRect/>
          </a:stretch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/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/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4000"/>
                    </a14:imgEffect>
                    <a14:imgEffect>
                      <a14:saturation sat="5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/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Текст 8"/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/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/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/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4000"/>
                    </a14:imgEffect>
                    <a14:imgEffect>
                      <a14:saturation sat="5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/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Текст 8"/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/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4000"/>
                    </a14:imgEffect>
                    <a14:imgEffect>
                      <a14:saturation sat="5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/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Текст 8"/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/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/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4000"/>
                    </a14:imgEffect>
                    <a14:imgEffect>
                      <a14:saturation sat="5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/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/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4000"/>
                    </a14:imgEffect>
                    <a14:imgEffect>
                      <a14:saturation sat="5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/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Текст 8"/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4000"/>
                    </a14:imgEffect>
                    <a14:imgEffect>
                      <a14:saturation sat="5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Текст 8"/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/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/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/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4000"/>
                    </a14:imgEffect>
                    <a14:imgEffect>
                      <a14:saturation sat="5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Текст 8"/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/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/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/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/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/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/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/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/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/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/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/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/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/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/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/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/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/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/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/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/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/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>
            <a:fillRect/>
          </a:stretch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/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/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/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/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/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Вместе проще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Подкаст «Вместе проще» - это платформа, созданная для поддержки студентов в их адаптации к учебной жизни и новым условиям. В каждом выпуске мы обсуждаем актуальные темы, такие как управление временем, стресс, создание социальных связей и культурные особенности.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18"/>
          <p:cNvSpPr>
            <a:spLocks noGrp="1"/>
          </p:cNvSpPr>
          <p:nvPr>
            <p:ph type="body" sz="quarter" idx="12"/>
          </p:nvPr>
        </p:nvSpPr>
        <p:spPr>
          <a:xfrm>
            <a:off x="894589" y="1589088"/>
            <a:ext cx="18441626" cy="1135824"/>
          </a:xfrm>
        </p:spPr>
        <p:txBody>
          <a:bodyPr/>
          <a:lstStyle/>
          <a:p>
            <a:r>
              <a:rPr lang="ru-RU" dirty="0"/>
              <a:t>Подкасты становятся все более популярными среди молодежи, особенно среди студентов, так как они предлагают удобный формат для получения информации и поддержки. Подкаст «Вместе проще» может оказаться актуальным по нескольким причинам:</a:t>
            </a:r>
            <a:endParaRPr lang="ru-RU" dirty="0"/>
          </a:p>
        </p:txBody>
      </p:sp>
      <p:sp>
        <p:nvSpPr>
          <p:cNvPr id="15" name="Заголовок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/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218602" cy="7554912"/>
          </a:xfrm>
        </p:spPr>
        <p:txBody>
          <a:bodyPr/>
          <a:lstStyle/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3200" dirty="0" smtClean="0"/>
              <a:t>Проблематика адаптации:</a:t>
            </a:r>
            <a:endParaRPr lang="ru-RU" sz="3200" dirty="0"/>
          </a:p>
          <a:p>
            <a:r>
              <a:rPr lang="ru-RU" sz="3200" dirty="0" smtClean="0"/>
              <a:t>Переход </a:t>
            </a:r>
            <a:r>
              <a:rPr lang="ru-RU" sz="3200" dirty="0"/>
              <a:t>от школы к университету или смена учебного заведения часто сопровождается стрессовыми ситуациями. Многие испытывают трудности с адаптацией в новом коллективе и среде. Именно поэтому подкаст «Вместе проще» может стать важным ресурсом информации и поддержки для молодых людей.</a:t>
            </a:r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3200" dirty="0" smtClean="0"/>
              <a:t>Психологическая поддержка:</a:t>
            </a:r>
            <a:endParaRPr lang="ru-RU" sz="3200" dirty="0"/>
          </a:p>
          <a:p>
            <a:r>
              <a:rPr lang="ru-RU" sz="3200" dirty="0" smtClean="0"/>
              <a:t>Молодежь </a:t>
            </a:r>
            <a:r>
              <a:rPr lang="ru-RU" sz="3200" dirty="0"/>
              <a:t>нередко сталкивается с эмоциональными трудностями, такими как тревога, депрессия или чувство одиночества. Поддерживающие беседы о том, как справляться со стрессом  и находить баланс между учебой и личной жизнью, могут оказать значительное влияние на благополучие студентов.</a:t>
            </a:r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3200" dirty="0" smtClean="0"/>
              <a:t>Доступность </a:t>
            </a:r>
            <a:r>
              <a:rPr lang="ru-RU" sz="3200" dirty="0"/>
              <a:t>и удобство </a:t>
            </a:r>
            <a:r>
              <a:rPr lang="ru-RU" sz="3200" dirty="0" smtClean="0"/>
              <a:t>формата:</a:t>
            </a:r>
            <a:endParaRPr lang="ru-RU" sz="3200" dirty="0"/>
          </a:p>
          <a:p>
            <a:r>
              <a:rPr lang="ru-RU" sz="3200" dirty="0" smtClean="0"/>
              <a:t>Подкасты </a:t>
            </a:r>
            <a:r>
              <a:rPr lang="ru-RU" sz="3200" dirty="0"/>
              <a:t>легко слушать в любое удобное время – в дороге, во время занятий спортом или выполнения домашних дел. Это делает их идеальным форматом для занятых студентов, у которых мало свободного времени. Кроме того, наш подкаст будет доступен для студентов совершенно бесплатно, что позволит охватить более широкую аудиторию.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/>
          <p:cNvSpPr>
            <a:spLocks noGrp="1"/>
          </p:cNvSpPr>
          <p:nvPr>
            <p:ph type="body" sz="quarter" idx="12"/>
          </p:nvPr>
        </p:nvSpPr>
        <p:spPr>
          <a:xfrm>
            <a:off x="894589" y="1282195"/>
            <a:ext cx="8793162" cy="911090"/>
          </a:xfrm>
        </p:spPr>
        <p:txBody>
          <a:bodyPr/>
          <a:lstStyle/>
          <a:p>
            <a:r>
              <a:rPr lang="ru-RU" dirty="0"/>
              <a:t>Проблема клиента, которую </a:t>
            </a:r>
            <a:r>
              <a:rPr lang="ru-RU" dirty="0" smtClean="0"/>
              <a:t>мы решаем:</a:t>
            </a:r>
            <a:endParaRPr lang="ru-RU" dirty="0"/>
          </a:p>
          <a:p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3"/>
          </p:nvPr>
        </p:nvSpPr>
        <p:spPr>
          <a:xfrm>
            <a:off x="894588" y="2219386"/>
            <a:ext cx="8793162" cy="7554912"/>
          </a:xfrm>
        </p:spPr>
        <p:txBody>
          <a:bodyPr/>
          <a:lstStyle/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2800" dirty="0" smtClean="0"/>
              <a:t>Организация </a:t>
            </a:r>
            <a:r>
              <a:rPr lang="ru-RU" sz="2800" dirty="0"/>
              <a:t>учебного процесса: Управление временем, распределение нагрузки, выполнение большого количества задач одновременно – всё это требует навыков планирования и самоорганизации. Подкаст сможет дать практические рекомендации по эффективному управлению своим расписанием.</a:t>
            </a:r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2800" dirty="0" smtClean="0"/>
              <a:t>Управление </a:t>
            </a:r>
            <a:r>
              <a:rPr lang="ru-RU" sz="2800" dirty="0"/>
              <a:t>бюджетом: Многие студенты впервые начинают самостоятельно распоряжаться деньгами. Подкаст предлагает полезные советы по финансовому планированию, экономии средств и правильному распределению бюджета.</a:t>
            </a:r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2800" dirty="0" smtClean="0"/>
              <a:t>Постановка </a:t>
            </a:r>
            <a:r>
              <a:rPr lang="ru-RU" sz="2800" dirty="0"/>
              <a:t>целей и мотивация: Студентам важно уметь ставить перед собой цели и сохранять мотивацию на протяжении всего периода учебы. Подкаст «Вместе проще» сможет помочь определить приоритеты, разработать стратегию достижения целей и поддерживать высокий уровень мотивации.</a:t>
            </a:r>
          </a:p>
          <a:p>
            <a:endParaRPr lang="ru-RU" dirty="0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6"/>
          </p:nvPr>
        </p:nvSpPr>
        <p:spPr>
          <a:xfrm>
            <a:off x="10480570" y="3346437"/>
            <a:ext cx="8793162" cy="7554912"/>
          </a:xfrm>
        </p:spPr>
        <p:txBody>
          <a:bodyPr/>
          <a:lstStyle/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800" dirty="0" smtClean="0"/>
              <a:t>Разнообразие </a:t>
            </a:r>
            <a:r>
              <a:rPr lang="ru-RU" sz="2800" dirty="0"/>
              <a:t>потребностей: Студенты имеют разные интересы, проблемы и стили обучения. </a:t>
            </a:r>
            <a:r>
              <a:rPr lang="ru-RU" sz="2800" dirty="0" smtClean="0"/>
              <a:t>Поэтому не все проекты имеют возможность решить все проблемы. </a:t>
            </a:r>
            <a:endParaRPr lang="ru-RU" sz="2800" dirty="0"/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800" dirty="0" smtClean="0"/>
              <a:t>Качество </a:t>
            </a:r>
            <a:r>
              <a:rPr lang="ru-RU" sz="2800" dirty="0"/>
              <a:t>контента: Многие </a:t>
            </a:r>
            <a:r>
              <a:rPr lang="ru-RU" sz="2800" dirty="0" smtClean="0"/>
              <a:t>существующие проекты  </a:t>
            </a:r>
            <a:r>
              <a:rPr lang="ru-RU" sz="2800" dirty="0"/>
              <a:t>могут не обеспечивать высокое качество информации или подходящего уровня </a:t>
            </a:r>
            <a:r>
              <a:rPr lang="ru-RU" sz="2800" dirty="0" smtClean="0"/>
              <a:t>сложности.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800" dirty="0" smtClean="0"/>
              <a:t>Специализация</a:t>
            </a:r>
            <a:r>
              <a:rPr lang="ru-RU" sz="2800" dirty="0"/>
              <a:t>: Некоторые </a:t>
            </a:r>
            <a:r>
              <a:rPr lang="ru-RU" sz="2800" dirty="0" smtClean="0"/>
              <a:t>области, взятые для разбора в других проектах </a:t>
            </a:r>
            <a:r>
              <a:rPr lang="ru-RU" sz="2800" dirty="0"/>
              <a:t>могут быть недостаточно представлены, особенно в менее популярных </a:t>
            </a:r>
            <a:r>
              <a:rPr lang="ru-RU" sz="2800" dirty="0" smtClean="0"/>
              <a:t>или </a:t>
            </a:r>
            <a:r>
              <a:rPr lang="ru-RU" sz="2800" dirty="0"/>
              <a:t>новых дисциплинах.</a:t>
            </a:r>
            <a:endParaRPr lang="ru-RU" sz="2800" dirty="0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dirty="0"/>
              <a:t>Почему существующих вариантов решения </a:t>
            </a:r>
            <a:br>
              <a:rPr lang="ru-RU" dirty="0"/>
            </a:br>
            <a:r>
              <a:rPr lang="ru-RU" dirty="0"/>
              <a:t>не достаточно?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4000" dirty="0" smtClean="0"/>
              <a:t>Что мы предлагаем нашим слушателям: </a:t>
            </a:r>
            <a:endParaRPr lang="ru-RU" sz="4000" dirty="0"/>
          </a:p>
          <a:p>
            <a:endParaRPr lang="ru-RU" sz="2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800" dirty="0"/>
              <a:t>Одно из первых - это психодиагностическая работа с психологом, благодаря которой можно вовремя распознать и исправить имеющиеся проблемы в адаптации. Еще с помощью данной работы студенты смогут предотвратить  стрессовые состояние установить свой социальный статус студентов в новом коллективе.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800" dirty="0"/>
              <a:t>Мы можем организовать </a:t>
            </a:r>
            <a:r>
              <a:rPr lang="ru-RU" sz="2800" dirty="0" err="1"/>
              <a:t>квест</a:t>
            </a:r>
            <a:r>
              <a:rPr lang="ru-RU" sz="2800" dirty="0"/>
              <a:t> по учебному заведению, где первокурсники смогут исследовать территорию университета, познакомиться с местами, где им предстоит учиться и отдыхать, а также с другими студентами, принимая участие в увлекательных заданиях.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800" dirty="0"/>
              <a:t>С целью быстрого и простого </a:t>
            </a:r>
            <a:r>
              <a:rPr lang="ru-RU" sz="2800" dirty="0" err="1"/>
              <a:t>адаптирования</a:t>
            </a:r>
            <a:r>
              <a:rPr lang="ru-RU" sz="2800" dirty="0"/>
              <a:t> каждому первокурснику мы можем назначить опытного наставника, который поможет адаптироваться к учебному процессу, ответит на вопросы и поделится полезными советами.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800" dirty="0"/>
              <a:t>Благодаря широким технологическим возможностям современности можно создать приложение, в котором будут использоваться технологии виртуальной реальности для создания симуляций учебного процесса и социальных взаимодействий, что поможет первокурсникам лучше подготовиться к реальным ситуациям.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800" dirty="0"/>
              <a:t>Организация выездных мероприятий или экскурсий в интересные места, такие как научные центры, исторические памятники или предприятия, где студенты смогут узнать больше о своей специальности и применении полученных знаний на практике.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>
          <a:xfrm>
            <a:off x="894587" y="1471961"/>
            <a:ext cx="18432491" cy="9025351"/>
          </a:xfrm>
        </p:spPr>
        <p:txBody>
          <a:bodyPr/>
          <a:lstStyle/>
          <a:p>
            <a:r>
              <a:rPr lang="ru-RU" sz="3200" dirty="0"/>
              <a:t>Проект </a:t>
            </a:r>
            <a:r>
              <a:rPr lang="ru-RU" sz="3200" dirty="0" smtClean="0"/>
              <a:t>«Вместе проще» ориентирован </a:t>
            </a:r>
            <a:r>
              <a:rPr lang="ru-RU" sz="3200" dirty="0"/>
              <a:t>на рынок образования и поддержки студентов. </a:t>
            </a:r>
          </a:p>
          <a:p>
            <a:r>
              <a:rPr lang="ru-RU" sz="3200" dirty="0"/>
              <a:t>Целевые пользователи - это студенты, которые начинают учебу, а также учебные заведения, заинтересованные в улучшении условий для адаптации.</a:t>
            </a:r>
          </a:p>
          <a:p>
            <a:r>
              <a:rPr lang="ru-RU" sz="3200" dirty="0"/>
              <a:t>Основные аспекты рынка:</a:t>
            </a:r>
          </a:p>
          <a:p>
            <a:r>
              <a:rPr lang="ru-RU" sz="3200" dirty="0"/>
              <a:t>- Сервисные платформы для студентов.</a:t>
            </a:r>
          </a:p>
          <a:p>
            <a:r>
              <a:rPr lang="ru-RU" sz="3200" dirty="0"/>
              <a:t>- Программы адаптации и интеграции в учебный процесс.</a:t>
            </a:r>
          </a:p>
          <a:p>
            <a:r>
              <a:rPr lang="ru-RU" sz="3200" dirty="0"/>
              <a:t>- Онлайн-ресурсы для обучения и общения.</a:t>
            </a:r>
          </a:p>
          <a:p>
            <a:r>
              <a:rPr lang="ru-RU" sz="3200" dirty="0" smtClean="0"/>
              <a:t>По </a:t>
            </a:r>
            <a:r>
              <a:rPr lang="ru-RU" sz="3200" dirty="0"/>
              <a:t>данным исследований, более 40% студентов регулярно слушают подкасты, что демонстрирует повышенный интерес к образовательной информации и поддерживающему контенту. </a:t>
            </a:r>
          </a:p>
          <a:p>
            <a:r>
              <a:rPr lang="ru-RU" sz="3200" dirty="0"/>
              <a:t>С учетом того, что проект «Вместе проще» ориентирован на помощь студентам в адаптации к учебной жизни, он покрывает важные потребности целевой аудитории и соответствует современным требованиям к формату обучения.</a:t>
            </a:r>
          </a:p>
          <a:p>
            <a:r>
              <a:rPr lang="ru-RU" sz="3200" dirty="0"/>
              <a:t>Учитывая растущий интерес среди студентов, объем прослушивания платформы может значительно увеличиться, особенно если контент будет обновляться и соответствовать актуальным темам, что создаст дополнительные возможности для привлечения новой аудитории</a:t>
            </a:r>
            <a:r>
              <a:rPr lang="ru-RU" sz="3200" dirty="0" smtClean="0"/>
              <a:t>.</a:t>
            </a:r>
            <a:endParaRPr lang="ru-RU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>
          <a:xfrm>
            <a:off x="894587" y="1448137"/>
            <a:ext cx="18432491" cy="7554912"/>
          </a:xfrm>
        </p:spPr>
        <p:txBody>
          <a:bodyPr/>
          <a:lstStyle/>
          <a:p>
            <a:r>
              <a:rPr lang="ru-RU" sz="3200" dirty="0"/>
              <a:t>Уровень конкуренции. Общий </a:t>
            </a:r>
            <a:r>
              <a:rPr lang="ru-RU" sz="3200" dirty="0" smtClean="0"/>
              <a:t>рынок:</a:t>
            </a:r>
          </a:p>
          <a:p>
            <a:endParaRPr lang="ru-RU" sz="3200" dirty="0"/>
          </a:p>
          <a:p>
            <a:r>
              <a:rPr lang="ru-RU" sz="3200" dirty="0"/>
              <a:t>На рынке платформ поддержки студентов существует высокая конкуренция. Основными игроками являются как крупные компании, так и независимые платформы, предлагающие различные форматы поддержки и адаптации</a:t>
            </a:r>
            <a:r>
              <a:rPr lang="ru-RU" sz="3200" dirty="0" smtClean="0"/>
              <a:t>.</a:t>
            </a:r>
          </a:p>
          <a:p>
            <a:endParaRPr lang="ru-RU" sz="3200" dirty="0"/>
          </a:p>
          <a:p>
            <a:r>
              <a:rPr lang="ru-RU" sz="3200" dirty="0"/>
              <a:t>Проект «Вместе проще» может выделяться за счет уникального контента, ориентированного на конкретные проблемы студентов, адаптации и личного роста, создавая тематические подкасты. Несмотря на высокий уровень конкуренции, проект «Вместе проще» имеет все шансы занять свою нишу за счет уникального предложенного контента и создания активного сообщества студентов, что позволит ему успешно конкурировать на этом развивающемся рынке</a:t>
            </a:r>
            <a:r>
              <a:rPr lang="ru-RU" sz="3200" dirty="0" smtClean="0"/>
              <a:t>.</a:t>
            </a:r>
          </a:p>
          <a:p>
            <a:endParaRPr lang="ru-RU" sz="3200" dirty="0"/>
          </a:p>
          <a:p>
            <a:r>
              <a:rPr lang="ru-RU" sz="3200" dirty="0"/>
              <a:t>Таким образом, проект «Вместе проще» обладает большим потенциалом в рамках быстро развивающегося рынка </a:t>
            </a:r>
            <a:r>
              <a:rPr lang="ru-RU" sz="3200" dirty="0" err="1"/>
              <a:t>аудиоконтента</a:t>
            </a:r>
            <a:r>
              <a:rPr lang="ru-RU" sz="3200" dirty="0"/>
              <a:t> для студентов, обеспечивая необходимую поддержку и адаптацию к учебной жизни.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65133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>
          <a:xfrm>
            <a:off x="894588" y="1616149"/>
            <a:ext cx="18424652" cy="8881163"/>
          </a:xfrm>
        </p:spPr>
        <p:txBody>
          <a:bodyPr/>
          <a:lstStyle/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3000" dirty="0"/>
              <a:t>Реклама и спонсорство: Как только наш подкаст начнет набирать популярность и аудиторию, мы можем попробовать привлечь спонсоров. Это могут быть компании или организации, интересующиеся нашей целевой аудиторией, которые будут платить за размещение рекламы в ваших выпусках.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3000" dirty="0"/>
              <a:t>Платные подписки: Мы рассматриваем возможность создания платного контента. Это может быть дополнительный материал, который доступен только для подписчиков, или эксклюзивные эпизоды.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3000" dirty="0"/>
              <a:t>Пожертвования и </a:t>
            </a:r>
            <a:r>
              <a:rPr lang="ru-RU" sz="3000" dirty="0" err="1"/>
              <a:t>краудфандинг</a:t>
            </a:r>
            <a:r>
              <a:rPr lang="ru-RU" sz="3000" dirty="0"/>
              <a:t>: Платформы вроде </a:t>
            </a:r>
            <a:r>
              <a:rPr lang="ru-RU" sz="3000" dirty="0" err="1"/>
              <a:t>Patreon</a:t>
            </a:r>
            <a:r>
              <a:rPr lang="ru-RU" sz="3000" dirty="0"/>
              <a:t> позволяют слушателям поддерживать ваш подкаст финансово. Мы можем предлагать различные уровни поддержки с разными преимуществами для ваших подписчиков.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3000" dirty="0"/>
              <a:t>Продажа продуктов и услуг: В будущем, смотря на развитие проекта, рассматривается создание у собственных продуктов или услуг (например, курсы, книги, консультации), мы можем использовать подкаст как платформу для их продвижения.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3000" dirty="0"/>
              <a:t>Сотрудничество с другими подкастами: Некоторые </a:t>
            </a:r>
            <a:r>
              <a:rPr lang="ru-RU" sz="3000" dirty="0" err="1"/>
              <a:t>подкастеры</a:t>
            </a:r>
            <a:r>
              <a:rPr lang="ru-RU" sz="3000" dirty="0"/>
              <a:t> согласуются на совместные эпизоды или взаимные гостевые появления, что поможет нам в продвижении и привлечении новой аудитории.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3000" dirty="0"/>
              <a:t>Количество прослушиваний и выход в платные сети: Чем больше у нас будет слушателей, тем больше шансов, что мы сможем получить больше предложений от спонсоров или подключиться к более крупным сетям подкастов, которые могут предложить финансовую поддержку.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/>
          <p:cNvSpPr>
            <a:spLocks noGrp="1"/>
          </p:cNvSpPr>
          <p:nvPr>
            <p:ph type="body" sz="quarter" idx="13"/>
          </p:nvPr>
        </p:nvSpPr>
        <p:spPr>
          <a:xfrm>
            <a:off x="3905415" y="4167151"/>
            <a:ext cx="2049334" cy="4053881"/>
          </a:xfrm>
        </p:spPr>
        <p:txBody>
          <a:bodyPr/>
          <a:lstStyle/>
          <a:p>
            <a:r>
              <a:rPr lang="ru-RU" dirty="0" smtClean="0"/>
              <a:t>-</a:t>
            </a:r>
            <a:r>
              <a:rPr lang="ru-RU" sz="2400" dirty="0" smtClean="0"/>
              <a:t>закончила </a:t>
            </a:r>
            <a:r>
              <a:rPr lang="ru-RU" sz="2400" dirty="0" err="1" smtClean="0"/>
              <a:t>худ.школу</a:t>
            </a:r>
            <a:endParaRPr lang="ru-RU" sz="2400" dirty="0"/>
          </a:p>
          <a:p>
            <a:r>
              <a:rPr lang="ru-RU" sz="2400" dirty="0"/>
              <a:t>- в целом пробовала себя во всем: спорт, танцы, рисование, </a:t>
            </a:r>
            <a:r>
              <a:rPr lang="ru-RU" sz="2400" dirty="0" err="1"/>
              <a:t>моделинг</a:t>
            </a:r>
            <a:endParaRPr lang="ru-RU" sz="2400" dirty="0"/>
          </a:p>
          <a:p>
            <a:r>
              <a:rPr lang="ru-RU" sz="2400" dirty="0"/>
              <a:t>- </a:t>
            </a:r>
            <a:r>
              <a:rPr lang="ru-RU" sz="2400" dirty="0" smtClean="0"/>
              <a:t>учится </a:t>
            </a:r>
            <a:r>
              <a:rPr lang="ru-RU" sz="2400" dirty="0"/>
              <a:t>на </a:t>
            </a:r>
            <a:r>
              <a:rPr lang="ru-RU" sz="2400" dirty="0" err="1"/>
              <a:t>digital</a:t>
            </a:r>
            <a:r>
              <a:rPr lang="ru-RU" sz="2400" dirty="0"/>
              <a:t>-дизайнера</a:t>
            </a:r>
          </a:p>
          <a:p>
            <a:r>
              <a:rPr lang="ru-RU" sz="2400" dirty="0"/>
              <a:t>- р</a:t>
            </a:r>
            <a:r>
              <a:rPr lang="ru-RU" sz="2400" dirty="0" smtClean="0"/>
              <a:t>аботает менеджером </a:t>
            </a:r>
            <a:r>
              <a:rPr lang="ru-RU" sz="2400" dirty="0"/>
              <a:t>отдела продаж в очной школе </a:t>
            </a:r>
            <a:r>
              <a:rPr lang="ru-RU" sz="2400" dirty="0" smtClean="0"/>
              <a:t>веб-дизайна</a:t>
            </a:r>
            <a:r>
              <a:rPr lang="ru-RU" sz="2400" dirty="0"/>
              <a:t>.</a:t>
            </a:r>
            <a:endParaRPr lang="ru-RU" sz="2400" dirty="0"/>
          </a:p>
        </p:txBody>
      </p:sp>
      <p:sp>
        <p:nvSpPr>
          <p:cNvPr id="25" name="Текст 24"/>
          <p:cNvSpPr>
            <a:spLocks noGrp="1"/>
          </p:cNvSpPr>
          <p:nvPr>
            <p:ph type="body" sz="quarter" idx="19"/>
          </p:nvPr>
        </p:nvSpPr>
        <p:spPr>
          <a:xfrm>
            <a:off x="7071492" y="4167151"/>
            <a:ext cx="2273231" cy="5486399"/>
          </a:xfrm>
        </p:spPr>
        <p:txBody>
          <a:bodyPr/>
          <a:lstStyle/>
          <a:p>
            <a:r>
              <a:rPr lang="ru-RU" sz="2400" dirty="0"/>
              <a:t>- 7 лет занималась эстрадными танцами</a:t>
            </a:r>
          </a:p>
          <a:p>
            <a:r>
              <a:rPr lang="ru-RU" sz="2400" dirty="0"/>
              <a:t>- участвовала и побеждала в нескольких архитектурных конкурсах </a:t>
            </a:r>
          </a:p>
          <a:p>
            <a:r>
              <a:rPr lang="ru-RU" sz="2400" dirty="0"/>
              <a:t>- очень </a:t>
            </a:r>
            <a:r>
              <a:rPr lang="ru-RU" sz="2400" dirty="0" smtClean="0"/>
              <a:t>любит </a:t>
            </a:r>
            <a:r>
              <a:rPr lang="ru-RU" sz="2400" dirty="0"/>
              <a:t>историю</a:t>
            </a:r>
            <a:endParaRPr lang="ru-RU" sz="2400" dirty="0"/>
          </a:p>
        </p:txBody>
      </p:sp>
      <p:sp>
        <p:nvSpPr>
          <p:cNvPr id="28" name="Текст 27"/>
          <p:cNvSpPr>
            <a:spLocks noGrp="1"/>
          </p:cNvSpPr>
          <p:nvPr>
            <p:ph type="body" sz="quarter" idx="22"/>
          </p:nvPr>
        </p:nvSpPr>
        <p:spPr>
          <a:xfrm>
            <a:off x="10282169" y="4167151"/>
            <a:ext cx="2363316" cy="5374887"/>
          </a:xfrm>
        </p:spPr>
        <p:txBody>
          <a:bodyPr/>
          <a:lstStyle/>
          <a:p>
            <a:r>
              <a:rPr lang="ru-RU" sz="2400" dirty="0"/>
              <a:t>- закончила колледж с квалификацией «Юрист»</a:t>
            </a:r>
          </a:p>
          <a:p>
            <a:r>
              <a:rPr lang="ru-RU" sz="2400" dirty="0"/>
              <a:t>- </a:t>
            </a:r>
            <a:r>
              <a:rPr lang="ru-RU" sz="2400" dirty="0" smtClean="0"/>
              <a:t>работает </a:t>
            </a:r>
            <a:r>
              <a:rPr lang="ru-RU" sz="2400" dirty="0"/>
              <a:t>ведущей праздников больше 2 лет</a:t>
            </a:r>
          </a:p>
          <a:p>
            <a:r>
              <a:rPr lang="ru-RU" sz="2400" dirty="0"/>
              <a:t>- не понаслышке </a:t>
            </a:r>
            <a:r>
              <a:rPr lang="ru-RU" sz="2400" dirty="0" smtClean="0"/>
              <a:t>знает </a:t>
            </a:r>
            <a:r>
              <a:rPr lang="ru-RU" sz="2400" dirty="0"/>
              <a:t>что такое переезд и новое окружение </a:t>
            </a:r>
          </a:p>
          <a:p>
            <a:r>
              <a:rPr lang="ru-RU" sz="2400" dirty="0"/>
              <a:t>- з</a:t>
            </a:r>
            <a:r>
              <a:rPr lang="ru-RU" sz="2400" dirty="0" smtClean="0"/>
              <a:t>анимается </a:t>
            </a:r>
            <a:r>
              <a:rPr lang="ru-RU" sz="2400" dirty="0" err="1" smtClean="0"/>
              <a:t>волонтёрством</a:t>
            </a:r>
            <a:endParaRPr lang="ru-RU" sz="2400" dirty="0"/>
          </a:p>
        </p:txBody>
      </p:sp>
      <p:sp>
        <p:nvSpPr>
          <p:cNvPr id="31" name="Текст 30"/>
          <p:cNvSpPr>
            <a:spLocks noGrp="1"/>
          </p:cNvSpPr>
          <p:nvPr>
            <p:ph type="body" sz="quarter" idx="25"/>
          </p:nvPr>
        </p:nvSpPr>
        <p:spPr>
          <a:xfrm>
            <a:off x="13410487" y="4310380"/>
            <a:ext cx="2765503" cy="4750418"/>
          </a:xfrm>
        </p:spPr>
        <p:txBody>
          <a:bodyPr/>
          <a:lstStyle/>
          <a:p>
            <a:r>
              <a:rPr lang="ru-RU" sz="2400" dirty="0"/>
              <a:t>- хорошая память на даты и числа</a:t>
            </a:r>
          </a:p>
          <a:p>
            <a:r>
              <a:rPr lang="ru-RU" sz="2400" dirty="0"/>
              <a:t>- </a:t>
            </a:r>
            <a:r>
              <a:rPr lang="ru-RU" sz="2400" dirty="0" smtClean="0"/>
              <a:t>любит </a:t>
            </a:r>
            <a:r>
              <a:rPr lang="ru-RU" sz="2400" dirty="0"/>
              <a:t>посещать выставки</a:t>
            </a:r>
          </a:p>
          <a:p>
            <a:r>
              <a:rPr lang="ru-RU" sz="2400" dirty="0"/>
              <a:t>- есть опыт работы в детском лагере вожатой</a:t>
            </a:r>
          </a:p>
          <a:p>
            <a:r>
              <a:rPr lang="ru-RU" sz="2400" dirty="0"/>
              <a:t>- о</a:t>
            </a:r>
            <a:r>
              <a:rPr lang="ru-RU" sz="2400" dirty="0" smtClean="0"/>
              <a:t>божает фотографировать </a:t>
            </a:r>
            <a:r>
              <a:rPr lang="ru-RU" sz="2400" dirty="0"/>
              <a:t>природу</a:t>
            </a:r>
          </a:p>
          <a:p>
            <a:r>
              <a:rPr lang="ru-RU" sz="2400" dirty="0"/>
              <a:t>- </a:t>
            </a:r>
            <a:r>
              <a:rPr lang="ru-RU" sz="2400" dirty="0" smtClean="0"/>
              <a:t>занимается </a:t>
            </a:r>
            <a:r>
              <a:rPr lang="ru-RU" sz="2400" dirty="0"/>
              <a:t>танцами разных направлений </a:t>
            </a:r>
            <a:endParaRPr lang="ru-RU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040" y="2831791"/>
            <a:ext cx="2139950" cy="213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Grp="1" noChangeAspect="1" noChangeArrowheads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54" b="8954"/>
          <a:stretch>
            <a:fillRect/>
          </a:stretch>
        </p:blipFill>
        <p:spPr bwMode="auto">
          <a:xfrm>
            <a:off x="3683269" y="1519431"/>
            <a:ext cx="2380568" cy="2382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Grp="1" noChangeAspect="1" noChangeArrowheads="1"/>
          </p:cNvPicPr>
          <p:nvPr>
            <p:ph type="pic" sz="quarter" idx="2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55" b="16655"/>
          <a:stretch>
            <a:fillRect/>
          </a:stretch>
        </p:blipFill>
        <p:spPr bwMode="auto">
          <a:xfrm>
            <a:off x="6937646" y="1484326"/>
            <a:ext cx="2402777" cy="2404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Grp="1" noChangeAspect="1" noChangeArrowheads="1"/>
          </p:cNvPicPr>
          <p:nvPr>
            <p:ph type="pic" sz="quarter" idx="2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01" b="18101"/>
          <a:stretch>
            <a:fillRect/>
          </a:stretch>
        </p:blipFill>
        <p:spPr bwMode="auto">
          <a:xfrm>
            <a:off x="10270080" y="1479962"/>
            <a:ext cx="2420008" cy="2421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Grp="1" noChangeAspect="1" noChangeArrowheads="1"/>
          </p:cNvPicPr>
          <p:nvPr>
            <p:ph type="pic" sz="quarter" idx="26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72" b="12472"/>
          <a:stretch>
            <a:fillRect/>
          </a:stretch>
        </p:blipFill>
        <p:spPr bwMode="auto">
          <a:xfrm>
            <a:off x="13426765" y="1468478"/>
            <a:ext cx="2425140" cy="2426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725"/>
          <a:stretch/>
        </p:blipFill>
        <p:spPr bwMode="auto">
          <a:xfrm>
            <a:off x="16488224" y="1484326"/>
            <a:ext cx="2467848" cy="2417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6488224" y="4167151"/>
            <a:ext cx="290404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– обучалась в художественной </a:t>
            </a:r>
            <a:r>
              <a:rPr lang="ru-RU" sz="2400" dirty="0" smtClean="0"/>
              <a:t>школе </a:t>
            </a:r>
            <a:r>
              <a:rPr lang="ru-RU" sz="2400" dirty="0"/>
              <a:t>4 </a:t>
            </a:r>
            <a:r>
              <a:rPr lang="ru-RU" sz="2400" dirty="0" smtClean="0"/>
              <a:t>года</a:t>
            </a:r>
            <a:endParaRPr lang="ru-RU" sz="2400" dirty="0"/>
          </a:p>
          <a:p>
            <a:r>
              <a:rPr lang="ru-RU" sz="2400" dirty="0"/>
              <a:t>– закончила школу танцев, проучившись 8 </a:t>
            </a:r>
            <a:r>
              <a:rPr lang="ru-RU" sz="2400" dirty="0" smtClean="0"/>
              <a:t>лет</a:t>
            </a:r>
            <a:endParaRPr lang="ru-RU" sz="2400" dirty="0"/>
          </a:p>
          <a:p>
            <a:r>
              <a:rPr lang="ru-RU" sz="2400" dirty="0"/>
              <a:t>– </a:t>
            </a:r>
            <a:r>
              <a:rPr lang="ru-RU" sz="2400" dirty="0" smtClean="0"/>
              <a:t>имеет организаторские </a:t>
            </a:r>
            <a:r>
              <a:rPr lang="ru-RU" sz="2400" dirty="0"/>
              <a:t>навыки </a:t>
            </a:r>
          </a:p>
          <a:p>
            <a:r>
              <a:rPr lang="ru-RU" sz="2400" dirty="0"/>
              <a:t>– являлась старостой класса </a:t>
            </a:r>
          </a:p>
          <a:p>
            <a:r>
              <a:rPr lang="ru-RU" sz="2400" dirty="0"/>
              <a:t>– </a:t>
            </a:r>
            <a:r>
              <a:rPr lang="ru-RU" sz="2400" dirty="0" smtClean="0"/>
              <a:t>любит </a:t>
            </a:r>
            <a:r>
              <a:rPr lang="ru-RU" sz="2400" dirty="0"/>
              <a:t>читать книги и танцевать</a:t>
            </a: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65" b="3768"/>
          <a:stretch/>
        </p:blipFill>
        <p:spPr bwMode="auto">
          <a:xfrm>
            <a:off x="245328" y="1484326"/>
            <a:ext cx="2676292" cy="2460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45328" y="4167151"/>
            <a:ext cx="314464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+mn-lt"/>
              </a:rPr>
              <a:t>-закончила </a:t>
            </a:r>
            <a:r>
              <a:rPr lang="ru-RU" sz="2400" dirty="0">
                <a:latin typeface="+mn-lt"/>
              </a:rPr>
              <a:t>художественную школу </a:t>
            </a:r>
          </a:p>
          <a:p>
            <a:r>
              <a:rPr lang="ru-RU" sz="2400" dirty="0" smtClean="0">
                <a:latin typeface="+mn-lt"/>
              </a:rPr>
              <a:t>-имеет </a:t>
            </a:r>
            <a:r>
              <a:rPr lang="ru-RU" sz="2400" dirty="0">
                <a:latin typeface="+mn-lt"/>
              </a:rPr>
              <a:t>организаторские </a:t>
            </a:r>
            <a:r>
              <a:rPr lang="ru-RU" sz="2400" dirty="0" smtClean="0">
                <a:latin typeface="+mn-lt"/>
              </a:rPr>
              <a:t>способности</a:t>
            </a:r>
            <a:endParaRPr lang="ru-RU" sz="2400" dirty="0">
              <a:latin typeface="+mn-lt"/>
            </a:endParaRPr>
          </a:p>
          <a:p>
            <a:r>
              <a:rPr lang="ru-RU" sz="2400" dirty="0" smtClean="0">
                <a:latin typeface="+mn-lt"/>
              </a:rPr>
              <a:t>-во </a:t>
            </a:r>
            <a:r>
              <a:rPr lang="ru-RU" sz="2400" dirty="0">
                <a:latin typeface="+mn-lt"/>
              </a:rPr>
              <a:t>время обучения в школе, была в активе и даже баллотировалась на должность президента школы </a:t>
            </a:r>
          </a:p>
          <a:p>
            <a:r>
              <a:rPr lang="ru-RU" sz="2400" dirty="0">
                <a:latin typeface="+mn-lt"/>
              </a:rPr>
              <a:t>- всегда была заинтересована в создании подобного проекта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2285" y="1028331"/>
            <a:ext cx="9741217" cy="911089"/>
          </a:xfrm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916890" y="2007220"/>
            <a:ext cx="18397022" cy="8311673"/>
          </a:xfrm>
        </p:spPr>
        <p:txBody>
          <a:bodyPr/>
          <a:lstStyle/>
          <a:p>
            <a:pPr marL="587375" indent="-571500">
              <a:buFont typeface="Arial" panose="020B0604020202020204" pitchFamily="34" charset="0"/>
              <a:buChar char="•"/>
            </a:pPr>
            <a:r>
              <a:rPr lang="ru-RU" sz="3600" dirty="0"/>
              <a:t>Проект создан для студентов, которые только-только переехали учиться в другой город. В другом городе у них появляется много проблем: моральные, финансовые и </a:t>
            </a:r>
            <a:r>
              <a:rPr lang="ru-RU" sz="3600" dirty="0" err="1"/>
              <a:t>тд</a:t>
            </a:r>
            <a:r>
              <a:rPr lang="ru-RU" sz="3600" dirty="0"/>
              <a:t>. Цель нашего проекта - помочь им найти выходы их тех или иных ситуаций. </a:t>
            </a:r>
            <a:endParaRPr lang="ru-RU" sz="3600" dirty="0" smtClean="0"/>
          </a:p>
          <a:p>
            <a:pPr marL="587375" indent="-571500">
              <a:buFont typeface="Arial" panose="020B0604020202020204" pitchFamily="34" charset="0"/>
              <a:buChar char="•"/>
            </a:pPr>
            <a:endParaRPr lang="ru-RU" sz="3600" dirty="0"/>
          </a:p>
          <a:p>
            <a:pPr marL="587375" indent="-571500">
              <a:buFont typeface="Arial" panose="020B0604020202020204" pitchFamily="34" charset="0"/>
              <a:buChar char="•"/>
            </a:pPr>
            <a:r>
              <a:rPr lang="ru-RU" sz="3600" dirty="0"/>
              <a:t>Потребность студентов - это получить поддержку, понять, что они не одни, послушать и принять к сведению полезные советы. Наш проект и будет давать им ту самую поддержку: мы будем рассказывать свой опыт (в нашей команде есть и местные, и иногородние студенты), рассказывать про интересные места, где слушатели могут хорошо провести время, будем давать советы по проживанию и так далее.</a:t>
            </a:r>
          </a:p>
          <a:p>
            <a:endParaRPr lang="ru-RU" sz="3600" dirty="0"/>
          </a:p>
          <a:p>
            <a:r>
              <a:rPr lang="ru-RU" sz="3600" dirty="0"/>
              <a:t> Долгосрочные </a:t>
            </a:r>
            <a:r>
              <a:rPr lang="ru-RU" sz="3600" dirty="0" smtClean="0"/>
              <a:t>цели:</a:t>
            </a:r>
          </a:p>
          <a:p>
            <a:endParaRPr lang="ru-RU" sz="3600" dirty="0"/>
          </a:p>
          <a:p>
            <a:pPr marL="587375" indent="-571500">
              <a:buFont typeface="Arial" panose="020B0604020202020204" pitchFamily="34" charset="0"/>
              <a:buChar char="•"/>
            </a:pPr>
            <a:r>
              <a:rPr lang="ru-RU" sz="3600" dirty="0"/>
              <a:t> </a:t>
            </a:r>
            <a:r>
              <a:rPr lang="ru-RU" sz="3600" dirty="0" smtClean="0"/>
              <a:t>Расширение </a:t>
            </a:r>
            <a:r>
              <a:rPr lang="ru-RU" sz="3600" dirty="0"/>
              <a:t>форматов (</a:t>
            </a:r>
            <a:r>
              <a:rPr lang="ru-RU" sz="3600" dirty="0" err="1"/>
              <a:t>видеоподкасты</a:t>
            </a:r>
            <a:r>
              <a:rPr lang="ru-RU" sz="3600" dirty="0"/>
              <a:t>, </a:t>
            </a:r>
            <a:r>
              <a:rPr lang="ru-RU" sz="3600" dirty="0" err="1"/>
              <a:t>вебинары</a:t>
            </a:r>
            <a:r>
              <a:rPr lang="ru-RU" sz="3600" dirty="0"/>
              <a:t>).</a:t>
            </a:r>
          </a:p>
          <a:p>
            <a:pPr marL="587375" indent="-571500">
              <a:buFont typeface="Arial" panose="020B0604020202020204" pitchFamily="34" charset="0"/>
              <a:buChar char="•"/>
            </a:pPr>
            <a:r>
              <a:rPr lang="ru-RU" sz="3600" dirty="0"/>
              <a:t> </a:t>
            </a:r>
            <a:r>
              <a:rPr lang="ru-RU" sz="3600" dirty="0" smtClean="0"/>
              <a:t>Создание </a:t>
            </a:r>
            <a:r>
              <a:rPr lang="ru-RU" sz="3600" dirty="0"/>
              <a:t>онлайн-сообщества для студентов для обмена опытом и поддержки.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en-US" sz="3600" dirty="0" smtClean="0"/>
              <a:t>Email</a:t>
            </a:r>
            <a:r>
              <a:rPr lang="ru-RU" sz="3600" dirty="0" smtClean="0"/>
              <a:t>: </a:t>
            </a:r>
            <a:r>
              <a:rPr lang="en-US" sz="3600" dirty="0" smtClean="0"/>
              <a:t>vmesteprosche@mail.ru</a:t>
            </a:r>
            <a:endParaRPr lang="ru-RU" sz="36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/>
          <p:cNvSpPr txBox="1"/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endParaRPr lang="ru-RU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FF6784E-6852-4EC6-93B9-B2F40371A23B}">
  <ds:schemaRefs/>
</ds:datastoreItem>
</file>

<file path=customXml/itemProps2.xml><?xml version="1.0" encoding="utf-8"?>
<ds:datastoreItem xmlns:ds="http://schemas.openxmlformats.org/officeDocument/2006/customXml" ds:itemID="{9FF58AEB-2291-40AF-B249-515FE11CFB6E}">
  <ds:schemaRefs/>
</ds:datastoreItem>
</file>

<file path=customXml/itemProps3.xml><?xml version="1.0" encoding="utf-8"?>
<ds:datastoreItem xmlns:ds="http://schemas.openxmlformats.org/officeDocument/2006/customXml" ds:itemID="{13A4F37C-2065-498A-9F8A-F1C3212BD4FE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1387</Words>
  <Application>Microsoft Office PowerPoint</Application>
  <PresentationFormat>Произвольный</PresentationFormat>
  <Paragraphs>87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ОБЛОЖКИ</vt:lpstr>
      <vt:lpstr>РАЗДЕЛИТЕЛИ</vt:lpstr>
      <vt:lpstr>Вместе проще</vt:lpstr>
      <vt:lpstr>Актуальность проекта</vt:lpstr>
      <vt:lpstr>Проблема</vt:lpstr>
      <vt:lpstr>Решение</vt:lpstr>
      <vt:lpstr>Рынок</vt:lpstr>
      <vt:lpstr>Презентация PowerPoint</vt:lpstr>
      <vt:lpstr>Бизнес-модель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User</cp:lastModifiedBy>
  <cp:revision>227</cp:revision>
  <dcterms:created xsi:type="dcterms:W3CDTF">2021-03-01T12:07:00Z</dcterms:created>
  <dcterms:modified xsi:type="dcterms:W3CDTF">2024-10-28T16:11:37Z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2021-03-01T03:00:00Z</vt:filetime>
  </property>
  <property fmtid="{D5CDD505-2E9C-101B-9397-08002B2CF9AE}" pid="3" name="ContentTypeId">
    <vt:lpwstr>0x010100389BBA01C4FE21449AAFFFA76EBF4062</vt:lpwstr>
  </property>
  <property fmtid="{D5CDD505-2E9C-101B-9397-08002B2CF9AE}" pid="4" name="ICV">
    <vt:lpwstr>0D974EED6C6E4FF4B10CA8FE1DA22D6A_13</vt:lpwstr>
  </property>
  <property fmtid="{D5CDD505-2E9C-101B-9397-08002B2CF9AE}" pid="5" name="KSOProductBuildVer">
    <vt:lpwstr>1049-12.2.0.13472</vt:lpwstr>
  </property>
</Properties>
</file>