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Geo" panose="02000603000000000000" pitchFamily="2"/>
      <p:regular r:id="rId15"/>
      <p: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fmj4W8zyNqLLyVXsV2haakSAg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font" Target="fonts/font2.fntdata" /><Relationship Id="rId20" Type="http://customschemas.google.com/relationships/presentationmetadata" Target="meta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font" Target="fonts/font1.fntdata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3.jpg" /><Relationship Id="rId5" Type="http://schemas.openxmlformats.org/officeDocument/2006/relationships/image" Target="../media/image12.jpg" /><Relationship Id="rId4" Type="http://schemas.openxmlformats.org/officeDocument/2006/relationships/image" Target="../media/image11.jp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13" Type="http://schemas.openxmlformats.org/officeDocument/2006/relationships/image" Target="../media/image25.png" /><Relationship Id="rId18" Type="http://schemas.openxmlformats.org/officeDocument/2006/relationships/image" Target="../media/image30.png" /><Relationship Id="rId26" Type="http://schemas.openxmlformats.org/officeDocument/2006/relationships/image" Target="../media/image38.png" /><Relationship Id="rId39" Type="http://schemas.openxmlformats.org/officeDocument/2006/relationships/image" Target="../media/image51.png" /><Relationship Id="rId3" Type="http://schemas.openxmlformats.org/officeDocument/2006/relationships/image" Target="../media/image15.png" /><Relationship Id="rId21" Type="http://schemas.openxmlformats.org/officeDocument/2006/relationships/image" Target="../media/image33.png" /><Relationship Id="rId34" Type="http://schemas.openxmlformats.org/officeDocument/2006/relationships/image" Target="../media/image46.png" /><Relationship Id="rId42" Type="http://schemas.openxmlformats.org/officeDocument/2006/relationships/image" Target="../media/image54.png" /><Relationship Id="rId47" Type="http://schemas.openxmlformats.org/officeDocument/2006/relationships/image" Target="../media/image59.jpg" /><Relationship Id="rId7" Type="http://schemas.openxmlformats.org/officeDocument/2006/relationships/image" Target="../media/image19.png" /><Relationship Id="rId12" Type="http://schemas.openxmlformats.org/officeDocument/2006/relationships/image" Target="../media/image24.png" /><Relationship Id="rId17" Type="http://schemas.openxmlformats.org/officeDocument/2006/relationships/image" Target="../media/image29.png" /><Relationship Id="rId25" Type="http://schemas.openxmlformats.org/officeDocument/2006/relationships/image" Target="../media/image37.png" /><Relationship Id="rId33" Type="http://schemas.openxmlformats.org/officeDocument/2006/relationships/image" Target="../media/image45.png" /><Relationship Id="rId38" Type="http://schemas.openxmlformats.org/officeDocument/2006/relationships/image" Target="../media/image50.png" /><Relationship Id="rId46" Type="http://schemas.openxmlformats.org/officeDocument/2006/relationships/image" Target="../media/image58.png" /><Relationship Id="rId2" Type="http://schemas.openxmlformats.org/officeDocument/2006/relationships/notesSlide" Target="../notesSlides/notesSlide9.xml" /><Relationship Id="rId16" Type="http://schemas.openxmlformats.org/officeDocument/2006/relationships/image" Target="../media/image28.png" /><Relationship Id="rId20" Type="http://schemas.openxmlformats.org/officeDocument/2006/relationships/image" Target="../media/image32.png" /><Relationship Id="rId29" Type="http://schemas.openxmlformats.org/officeDocument/2006/relationships/image" Target="../media/image41.png" /><Relationship Id="rId41" Type="http://schemas.openxmlformats.org/officeDocument/2006/relationships/image" Target="../media/image5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png" /><Relationship Id="rId11" Type="http://schemas.openxmlformats.org/officeDocument/2006/relationships/image" Target="../media/image23.png" /><Relationship Id="rId24" Type="http://schemas.openxmlformats.org/officeDocument/2006/relationships/image" Target="../media/image36.png" /><Relationship Id="rId32" Type="http://schemas.openxmlformats.org/officeDocument/2006/relationships/image" Target="../media/image44.png" /><Relationship Id="rId37" Type="http://schemas.openxmlformats.org/officeDocument/2006/relationships/image" Target="../media/image49.png" /><Relationship Id="rId40" Type="http://schemas.openxmlformats.org/officeDocument/2006/relationships/image" Target="../media/image52.png" /><Relationship Id="rId45" Type="http://schemas.openxmlformats.org/officeDocument/2006/relationships/image" Target="../media/image57.png" /><Relationship Id="rId5" Type="http://schemas.openxmlformats.org/officeDocument/2006/relationships/image" Target="../media/image17.png" /><Relationship Id="rId15" Type="http://schemas.openxmlformats.org/officeDocument/2006/relationships/image" Target="../media/image27.png" /><Relationship Id="rId23" Type="http://schemas.openxmlformats.org/officeDocument/2006/relationships/image" Target="../media/image35.png" /><Relationship Id="rId28" Type="http://schemas.openxmlformats.org/officeDocument/2006/relationships/image" Target="../media/image40.png" /><Relationship Id="rId36" Type="http://schemas.openxmlformats.org/officeDocument/2006/relationships/image" Target="../media/image48.png" /><Relationship Id="rId10" Type="http://schemas.openxmlformats.org/officeDocument/2006/relationships/image" Target="../media/image22.png" /><Relationship Id="rId19" Type="http://schemas.openxmlformats.org/officeDocument/2006/relationships/image" Target="../media/image31.png" /><Relationship Id="rId31" Type="http://schemas.openxmlformats.org/officeDocument/2006/relationships/image" Target="../media/image43.png" /><Relationship Id="rId44" Type="http://schemas.openxmlformats.org/officeDocument/2006/relationships/image" Target="../media/image56.png" /><Relationship Id="rId4" Type="http://schemas.openxmlformats.org/officeDocument/2006/relationships/image" Target="../media/image16.png" /><Relationship Id="rId9" Type="http://schemas.openxmlformats.org/officeDocument/2006/relationships/image" Target="../media/image21.png" /><Relationship Id="rId14" Type="http://schemas.openxmlformats.org/officeDocument/2006/relationships/image" Target="../media/image26.png" /><Relationship Id="rId22" Type="http://schemas.openxmlformats.org/officeDocument/2006/relationships/image" Target="../media/image34.png" /><Relationship Id="rId27" Type="http://schemas.openxmlformats.org/officeDocument/2006/relationships/image" Target="../media/image39.png" /><Relationship Id="rId30" Type="http://schemas.openxmlformats.org/officeDocument/2006/relationships/image" Target="../media/image42.png" /><Relationship Id="rId35" Type="http://schemas.openxmlformats.org/officeDocument/2006/relationships/image" Target="../media/image47.png" /><Relationship Id="rId43" Type="http://schemas.openxmlformats.org/officeDocument/2006/relationships/image" Target="../media/image55.png" /><Relationship Id="rId48" Type="http://schemas.openxmlformats.org/officeDocument/2006/relationships/image" Target="../media/image60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2.jp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6024" y="3568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7911" y="3746606"/>
            <a:ext cx="914400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lang="ru-RU" sz="4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sz="40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sz="24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92" name="Google Shape;92;p1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4905" y="1430752"/>
            <a:ext cx="1574761" cy="13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45912" y="1475419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6024" y="3568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1150231" y="2274997"/>
            <a:ext cx="711798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Автоматизация управления промышленного деревообрабатывающего станка ПДПУ600 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1289734" y="5565213"/>
            <a:ext cx="7416824" cy="55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97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Идиева Хамида Саидвалиевна</a:t>
            </a:r>
            <a:endParaRPr sz="2997" b="0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04" name="Google Shape;104;p2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3677" y="902691"/>
            <a:ext cx="1428749" cy="118159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56103" y="1024045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/>
        </p:nvSpPr>
        <p:spPr>
          <a:xfrm>
            <a:off x="3392504" y="153161"/>
            <a:ext cx="4889201" cy="74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4400" b="1" i="0" u="none" strike="noStrike" cap="non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3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113" name="Google Shape;11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3"/>
          <p:cNvSpPr txBox="1"/>
          <p:nvPr/>
        </p:nvSpPr>
        <p:spPr>
          <a:xfrm>
            <a:off x="252437" y="1077363"/>
            <a:ext cx="5248632" cy="93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Недостатки современных деревообрабатывающих станков: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0" y="2140169"/>
            <a:ext cx="6101741" cy="544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■Наличие одного мотора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■Наличие одного пильного диска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■Отсутствие датчиков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безопасности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■</a:t>
            </a: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Возможность ошибки оператора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при нажатии кнопок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 Человеческий фактор)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■Потребность применения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физической силы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 t="5206" r="14981"/>
          <a:stretch/>
        </p:blipFill>
        <p:spPr>
          <a:xfrm>
            <a:off x="5344814" y="1384158"/>
            <a:ext cx="3628946" cy="32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 txBox="1"/>
          <p:nvPr/>
        </p:nvSpPr>
        <p:spPr>
          <a:xfrm flipH="1">
            <a:off x="6479206" y="5031747"/>
            <a:ext cx="2019947" cy="6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rPr lang="ru-RU" sz="2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ПДПУ 600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/>
        </p:nvSpPr>
        <p:spPr>
          <a:xfrm>
            <a:off x="13900" y="5741546"/>
            <a:ext cx="351113" cy="149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2385988" y="95047"/>
            <a:ext cx="5930428" cy="74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4400" b="1" i="0" u="none" strike="noStrike" cap="non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392805" y="3924520"/>
            <a:ext cx="48543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◆Компании, занимающиеся деревообработкой 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372893" y="1868086"/>
            <a:ext cx="6738810" cy="50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◆Промышленные организации. </a:t>
            </a:r>
            <a:endParaRPr/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0866" y="1488006"/>
            <a:ext cx="3508647" cy="232900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lt2"/>
            </a:outerShdw>
            <a:reflection stA="50000" endPos="64000" dist="673100" dir="5400000" sy="-100000" algn="bl" rotWithShape="0"/>
          </a:effectLst>
        </p:spPr>
      </p:pic>
      <p:sp>
        <p:nvSpPr>
          <p:cNvPr id="131" name="Google Shape;131;p4"/>
          <p:cNvSpPr txBox="1"/>
          <p:nvPr/>
        </p:nvSpPr>
        <p:spPr>
          <a:xfrm>
            <a:off x="6809407" y="4384352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365013" y="2723026"/>
            <a:ext cx="4854299" cy="93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◆Юридические и физические лица</a:t>
            </a: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134" name="Google Shape;134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/>
        </p:nvSpPr>
        <p:spPr>
          <a:xfrm rot="-282713" flipH="1">
            <a:off x="497600" y="2986616"/>
            <a:ext cx="5343372" cy="516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442836" y="695641"/>
            <a:ext cx="8258400" cy="5098200"/>
          </a:xfrm>
          <a:prstGeom prst="rect">
            <a:avLst/>
          </a:prstGeom>
          <a:solidFill>
            <a:srgbClr val="E5E5E5"/>
          </a:solidFill>
          <a:ln w="12700" cap="flat" cmpd="sng">
            <a:solidFill>
              <a:srgbClr val="E5E5E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5939002" y="1943419"/>
            <a:ext cx="2879645" cy="2223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Внедрение и установка программы в универсальный блок управления. </a:t>
            </a:r>
            <a:endParaRPr/>
          </a:p>
        </p:txBody>
      </p:sp>
      <p:sp>
        <p:nvSpPr>
          <p:cNvPr id="146" name="Google Shape;146;p5"/>
          <p:cNvSpPr txBox="1"/>
          <p:nvPr/>
        </p:nvSpPr>
        <p:spPr>
          <a:xfrm>
            <a:off x="2337133" y="978477"/>
            <a:ext cx="4909398" cy="163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Сборка блока управления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разработка программного обеспечения.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3478048" y="46607"/>
            <a:ext cx="7024154" cy="1161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 flipH="1">
            <a:off x="1751061" y="1123822"/>
            <a:ext cx="554387" cy="145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 flipH="1">
            <a:off x="5353469" y="2256020"/>
            <a:ext cx="499681" cy="145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50" name="Google Shape;150;p5"/>
          <p:cNvSpPr txBox="1"/>
          <p:nvPr/>
        </p:nvSpPr>
        <p:spPr>
          <a:xfrm flipH="1">
            <a:off x="2954865" y="3415415"/>
            <a:ext cx="760088" cy="145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5827439" y="4419730"/>
            <a:ext cx="3161069" cy="136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</a:t>
            </a: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апуск универсального блока управления. 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 flipH="1">
            <a:off x="5321764" y="3544835"/>
            <a:ext cx="227952" cy="145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1775628" y="4635173"/>
            <a:ext cx="3081868" cy="93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Установка датчиков безопасности. </a:t>
            </a:r>
            <a:endParaRPr/>
          </a:p>
        </p:txBody>
      </p: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4218" y="2460778"/>
            <a:ext cx="1788281" cy="2307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5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156" name="Google Shape;156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5"/>
          <p:cNvSpPr txBox="1"/>
          <p:nvPr/>
        </p:nvSpPr>
        <p:spPr>
          <a:xfrm>
            <a:off x="522375" y="5818600"/>
            <a:ext cx="853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Автоматизируем существующие станки, тем самым снижая количество брака на производстве.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546177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 txBox="1"/>
          <p:nvPr/>
        </p:nvSpPr>
        <p:spPr>
          <a:xfrm>
            <a:off x="2154765" y="127464"/>
            <a:ext cx="7024154" cy="74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Конкуренты / Партнёры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90450" y="757074"/>
            <a:ext cx="54060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◆ Пр</a:t>
            </a: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ямые конкуренты отсутствуют. 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90450" y="2918175"/>
            <a:ext cx="4740600" cy="26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●производители механических  станков;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компании, занимающиеся деревообработкой</a:t>
            </a: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●организации, занимающиеся продажей таки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 </a:t>
            </a: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станков. 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98900" y="2550175"/>
            <a:ext cx="51315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endParaRPr/>
          </a:p>
        </p:txBody>
      </p:sp>
      <p:pic>
        <p:nvPicPr>
          <p:cNvPr id="171" name="Google Shape;17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8308" y="3109466"/>
            <a:ext cx="3756293" cy="270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4541" y="1248025"/>
            <a:ext cx="1784740" cy="178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3449" y="1357987"/>
            <a:ext cx="1301277" cy="1301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6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175" name="Google Shape;175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6"/>
          <p:cNvSpPr txBox="1"/>
          <p:nvPr/>
        </p:nvSpPr>
        <p:spPr>
          <a:xfrm>
            <a:off x="98906" y="5893239"/>
            <a:ext cx="921677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◆Есть уникальные преимущества и заметный потенциал коммерциализации в Российской Федерации. </a:t>
            </a:r>
            <a:endParaRPr/>
          </a:p>
        </p:txBody>
      </p:sp>
      <p:sp>
        <p:nvSpPr>
          <p:cNvPr id="181" name="Google Shape;181;p6"/>
          <p:cNvSpPr txBox="1"/>
          <p:nvPr/>
        </p:nvSpPr>
        <p:spPr>
          <a:xfrm>
            <a:off x="90450" y="1875800"/>
            <a:ext cx="4740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◆Нашими партнерами могут являться: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/>
          <p:nvPr/>
        </p:nvSpPr>
        <p:spPr>
          <a:xfrm>
            <a:off x="3509407" y="66623"/>
            <a:ext cx="4889201" cy="74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4400" b="1" i="0" u="none" strike="noStrike" cap="non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7021" y="1519794"/>
            <a:ext cx="5266979" cy="394723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7"/>
          <p:cNvSpPr txBox="1"/>
          <p:nvPr/>
        </p:nvSpPr>
        <p:spPr>
          <a:xfrm>
            <a:off x="582453" y="1953000"/>
            <a:ext cx="3426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52 000 000 000 руб</a:t>
            </a:r>
            <a:r>
              <a:rPr lang="ru-RU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/>
          </a:p>
        </p:txBody>
      </p:sp>
      <p:sp>
        <p:nvSpPr>
          <p:cNvPr id="189" name="Google Shape;189;p7"/>
          <p:cNvSpPr txBox="1"/>
          <p:nvPr/>
        </p:nvSpPr>
        <p:spPr>
          <a:xfrm>
            <a:off x="582527" y="2846850"/>
            <a:ext cx="3426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52 000 000 000 руб</a:t>
            </a:r>
            <a:endParaRPr sz="3000" b="1"/>
          </a:p>
        </p:txBody>
      </p:sp>
      <p:sp>
        <p:nvSpPr>
          <p:cNvPr id="190" name="Google Shape;190;p7"/>
          <p:cNvSpPr txBox="1"/>
          <p:nvPr/>
        </p:nvSpPr>
        <p:spPr>
          <a:xfrm>
            <a:off x="432275" y="3740697"/>
            <a:ext cx="46116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20 800 000 000 руб. </a:t>
            </a:r>
            <a:endParaRPr sz="3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4482917" y="5845534"/>
            <a:ext cx="4579500" cy="923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общая прибыль равна  около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SzPts val="1100"/>
              <a:buNone/>
            </a:pPr>
            <a:r>
              <a:rPr lang="ru-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20 800 000 000 руб. 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год. </a:t>
            </a:r>
            <a:endParaRPr/>
          </a:p>
        </p:txBody>
      </p:sp>
      <p:grpSp>
        <p:nvGrpSpPr>
          <p:cNvPr id="192" name="Google Shape;192;p7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193" name="Google Shape;193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7"/>
          <p:cNvSpPr txBox="1"/>
          <p:nvPr/>
        </p:nvSpPr>
        <p:spPr>
          <a:xfrm>
            <a:off x="161425" y="4892825"/>
            <a:ext cx="4321500" cy="1351500"/>
          </a:xfrm>
          <a:prstGeom prst="rect">
            <a:avLst/>
          </a:prstGeom>
          <a:noFill/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Прибыль составит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20800 р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- прибыль за один комплект БЛОКА УПРАВЛЕНИЯ</a:t>
            </a:r>
            <a:endParaRPr sz="2400"/>
          </a:p>
        </p:txBody>
      </p:sp>
      <p:sp>
        <p:nvSpPr>
          <p:cNvPr id="199" name="Google Shape;199;p7"/>
          <p:cNvSpPr txBox="1"/>
          <p:nvPr/>
        </p:nvSpPr>
        <p:spPr>
          <a:xfrm>
            <a:off x="93925" y="843138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Блока управления = 52000 р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/>
          <p:nvPr/>
        </p:nvSpPr>
        <p:spPr>
          <a:xfrm>
            <a:off x="3066998" y="46930"/>
            <a:ext cx="4889201" cy="1423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Монетизация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2727613" y="-3004996"/>
            <a:ext cx="4575056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(52 000 000 000 - 31200 000 000)/31200000000 *100=66%</a:t>
            </a:r>
            <a:br>
              <a:rPr lang="ru-RU"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380502" y="865625"/>
            <a:ext cx="5729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Рентабельность проекта - 66 %</a:t>
            </a:r>
            <a:endParaRPr/>
          </a:p>
        </p:txBody>
      </p:sp>
      <p:sp>
        <p:nvSpPr>
          <p:cNvPr id="207" name="Google Shape;207;p8"/>
          <p:cNvSpPr txBox="1"/>
          <p:nvPr/>
        </p:nvSpPr>
        <p:spPr>
          <a:xfrm>
            <a:off x="126066" y="2046906"/>
            <a:ext cx="87858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результатам маркетингового анализа прогнозируется, что проект займет долю рынка в размере 6 % в течение первого года реализации проекта.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504874" y="3907526"/>
            <a:ext cx="8539735" cy="265457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Способы привлечения клиентов: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Сайт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•Реклама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•Социальные сети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•Сотрудничество с организациями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•Сотрудничество с производителями</a:t>
            </a:r>
            <a:endParaRPr/>
          </a:p>
        </p:txBody>
      </p:sp>
      <p:grpSp>
        <p:nvGrpSpPr>
          <p:cNvPr id="209" name="Google Shape;209;p8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210" name="Google Shape;210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/>
          <p:nvPr/>
        </p:nvSpPr>
        <p:spPr>
          <a:xfrm>
            <a:off x="2216279" y="177123"/>
            <a:ext cx="5791891" cy="74635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4400" b="1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47293" y="899531"/>
            <a:ext cx="2403869" cy="34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/>
          </a:p>
        </p:txBody>
      </p:sp>
      <p:sp>
        <p:nvSpPr>
          <p:cNvPr id="221" name="Google Shape;221;p9"/>
          <p:cNvSpPr txBox="1"/>
          <p:nvPr/>
        </p:nvSpPr>
        <p:spPr>
          <a:xfrm>
            <a:off x="2476188" y="3293311"/>
            <a:ext cx="499734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4951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1902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2966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7654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13609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81586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16156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77220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85518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99347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4824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0410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510842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45631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449563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994029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155093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638283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17541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53496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1474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956512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610014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441700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946638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609677" y="527936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114951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4283263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3451575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2619887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619887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956512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4824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778326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9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8441699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9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8441699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9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7610014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9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5946638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9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778326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121474" y="436334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9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788200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9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1788200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9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3451575" y="25721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283263" y="345874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264485" y="2873176"/>
            <a:ext cx="4099646" cy="309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9"/>
          <p:cNvSpPr txBox="1"/>
          <p:nvPr/>
        </p:nvSpPr>
        <p:spPr>
          <a:xfrm>
            <a:off x="76585" y="865611"/>
            <a:ext cx="4205002" cy="179279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Выставочный образец ПДПУ 600 (Пилорама дисковая поворотная угловая). </a:t>
            </a:r>
            <a:endParaRPr/>
          </a:p>
        </p:txBody>
      </p:sp>
      <p:sp>
        <p:nvSpPr>
          <p:cNvPr id="268" name="Google Shape;268;p9"/>
          <p:cNvSpPr txBox="1"/>
          <p:nvPr/>
        </p:nvSpPr>
        <p:spPr>
          <a:xfrm>
            <a:off x="4579393" y="866699"/>
            <a:ext cx="4416300" cy="19158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Универсальный блок управления – это блок, который возможно программировать для решения тех или иных технологических задач предприятий. </a:t>
            </a:r>
            <a:endParaRPr/>
          </a:p>
        </p:txBody>
      </p:sp>
      <p:grpSp>
        <p:nvGrpSpPr>
          <p:cNvPr id="269" name="Google Shape;269;p9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270" name="Google Shape;270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5" name="Google Shape;275;p9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5112225" y="2873176"/>
            <a:ext cx="3369465" cy="336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0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281" name="Google Shape;281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10"/>
          <p:cNvSpPr txBox="1"/>
          <p:nvPr/>
        </p:nvSpPr>
        <p:spPr>
          <a:xfrm>
            <a:off x="3540136" y="213379"/>
            <a:ext cx="2662783" cy="7694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/>
          </a:p>
        </p:txBody>
      </p:sp>
      <p:pic>
        <p:nvPicPr>
          <p:cNvPr id="287" name="Google Shape;28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7212" y="1078904"/>
            <a:ext cx="1938608" cy="2213754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8" name="Google Shape;288;p10"/>
          <p:cNvPicPr preferRelativeResize="0"/>
          <p:nvPr/>
        </p:nvPicPr>
        <p:blipFill rotWithShape="1">
          <a:blip r:embed="rId4">
            <a:alphaModFix/>
          </a:blip>
          <a:srcRect t="19584"/>
          <a:stretch/>
        </p:blipFill>
        <p:spPr>
          <a:xfrm>
            <a:off x="6234546" y="1078904"/>
            <a:ext cx="1702242" cy="2036591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89" name="Google Shape;289;p10"/>
          <p:cNvSpPr txBox="1"/>
          <p:nvPr/>
        </p:nvSpPr>
        <p:spPr>
          <a:xfrm>
            <a:off x="489723" y="4927779"/>
            <a:ext cx="3009750" cy="13849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Лидер команды.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Роль- CEO, Продажи.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0"/>
          <p:cNvSpPr txBox="1"/>
          <p:nvPr/>
        </p:nvSpPr>
        <p:spPr>
          <a:xfrm>
            <a:off x="3707904" y="4923447"/>
            <a:ext cx="5328591" cy="184665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Роль- CTO, CMO, продакт, маркетинг.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Стаж работы в деревообрабатывающей промышленности более 20 лет.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0"/>
          <p:cNvSpPr txBox="1"/>
          <p:nvPr/>
        </p:nvSpPr>
        <p:spPr>
          <a:xfrm>
            <a:off x="68947" y="3426972"/>
            <a:ext cx="3799458" cy="147732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Идиева Хамида Саидвалиевна-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студентка 1 курса.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0"/>
          <p:cNvSpPr txBox="1"/>
          <p:nvPr/>
        </p:nvSpPr>
        <p:spPr>
          <a:xfrm>
            <a:off x="4555922" y="3219473"/>
            <a:ext cx="4100797" cy="15696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Идиев Саидвали Нуралиев – директор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учредитель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ООО « Пардохт».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11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298" name="Google Shape;298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11"/>
          <p:cNvSpPr txBox="1"/>
          <p:nvPr/>
        </p:nvSpPr>
        <p:spPr>
          <a:xfrm>
            <a:off x="2719708" y="213379"/>
            <a:ext cx="4418395" cy="76944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Планы развития</a:t>
            </a:r>
            <a:endParaRPr/>
          </a:p>
        </p:txBody>
      </p:sp>
      <p:sp>
        <p:nvSpPr>
          <p:cNvPr id="304" name="Google Shape;304;p11"/>
          <p:cNvSpPr txBox="1"/>
          <p:nvPr/>
        </p:nvSpPr>
        <p:spPr>
          <a:xfrm>
            <a:off x="160737" y="1129491"/>
            <a:ext cx="9081300" cy="5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1.Разработка MVP проекта </a:t>
            </a:r>
            <a:b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2.Проведение решенческих интервью с потенциальными потребителями продуктов и услуг проекта и потенциальными партнерами. Реализация первых продаж во время решенческих интервью. </a:t>
            </a:r>
            <a:b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3.Доработка MVP по результатам решенческих интервью. </a:t>
            </a:r>
            <a:b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4.Тестирование каналов продаж и выбор приоритетных каналов продвижения. </a:t>
            </a:r>
            <a:b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5.Построение и непрерывное совершенствование воронки продаж. </a:t>
            </a:r>
            <a:b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6.Продвижение по выбранным каналам продаж и масштабирование проекта на федеральном уровне.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2"/>
          <p:cNvSpPr/>
          <p:nvPr/>
        </p:nvSpPr>
        <p:spPr>
          <a:xfrm>
            <a:off x="4577354" y="2164340"/>
            <a:ext cx="4591142" cy="469366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4550286" y="39337"/>
            <a:ext cx="4591145" cy="215567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4576786" y="4868180"/>
            <a:ext cx="3510052" cy="195048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6162301" y="39337"/>
            <a:ext cx="2979130" cy="179488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 txBox="1"/>
          <p:nvPr/>
        </p:nvSpPr>
        <p:spPr>
          <a:xfrm>
            <a:off x="244213" y="4473034"/>
            <a:ext cx="3389925" cy="15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 fontScale="250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Телефон: +79953328636 / +790424188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idkh1247@gmail.com   /  sidiev@pardokht.ru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4" name="Google Shape;314;p12"/>
          <p:cNvGrpSpPr/>
          <p:nvPr/>
        </p:nvGrpSpPr>
        <p:grpSpPr>
          <a:xfrm>
            <a:off x="0" y="598100"/>
            <a:ext cx="1968676" cy="72808"/>
            <a:chOff x="0" y="692501"/>
            <a:chExt cx="2624903" cy="97077"/>
          </a:xfrm>
        </p:grpSpPr>
        <p:sp>
          <p:nvSpPr>
            <p:cNvPr id="315" name="Google Shape;315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12"/>
          <p:cNvSpPr txBox="1"/>
          <p:nvPr/>
        </p:nvSpPr>
        <p:spPr>
          <a:xfrm>
            <a:off x="0" y="1279309"/>
            <a:ext cx="4418395" cy="258532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Спасибо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за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внимание!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(4:3)</PresentationFormat>
  <Slides>12</Slides>
  <Notes>12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kramin</dc:creator>
  <cp:lastModifiedBy>hamidaidieva45250@gmail.com</cp:lastModifiedBy>
  <cp:revision>1</cp:revision>
  <dcterms:created xsi:type="dcterms:W3CDTF">2023-11-24T14:37:25Z</dcterms:created>
  <dcterms:modified xsi:type="dcterms:W3CDTF">2024-01-13T10:51:16Z</dcterms:modified>
</cp:coreProperties>
</file>