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9" r:id="rId2"/>
    <p:sldId id="260" r:id="rId3"/>
    <p:sldId id="261" r:id="rId4"/>
    <p:sldId id="262" r:id="rId5"/>
    <p:sldId id="270" r:id="rId6"/>
    <p:sldId id="264" r:id="rId7"/>
    <p:sldId id="266" r:id="rId8"/>
    <p:sldId id="269" r:id="rId9"/>
    <p:sldId id="267" r:id="rId10"/>
    <p:sldId id="268" r:id="rId11"/>
    <p:sldId id="26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5D5"/>
    <a:srgbClr val="2E597A"/>
    <a:srgbClr val="6C8196"/>
    <a:srgbClr val="293C50"/>
    <a:srgbClr val="2E3137"/>
    <a:srgbClr val="346083"/>
    <a:srgbClr val="979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7515F-B39E-4DC0-82BF-78EB6110EB8A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DD905-E24F-4E28-BD1E-3B72BBDCC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1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DD905-E24F-4E28-BD1E-3B72BBDCC71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7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86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84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734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65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07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036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89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69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971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35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7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F9670-540A-4721-8A67-E47CBADA7BF3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22039-DC48-4F87-B775-063194CE6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7423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EA3A47-A935-8547-2587-C6B5C12D0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12726"/>
          <a:stretch/>
        </p:blipFill>
        <p:spPr>
          <a:xfrm>
            <a:off x="0" y="-1"/>
            <a:ext cx="12241530" cy="6858001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1B3570B-A3A5-2FBF-AED1-7A10CD8A8E10}"/>
              </a:ext>
            </a:extLst>
          </p:cNvPr>
          <p:cNvSpPr/>
          <p:nvPr/>
        </p:nvSpPr>
        <p:spPr>
          <a:xfrm rot="2892009">
            <a:off x="8137062" y="-798030"/>
            <a:ext cx="4460933" cy="4437571"/>
          </a:xfrm>
          <a:prstGeom prst="roundRect">
            <a:avLst/>
          </a:prstGeom>
          <a:solidFill>
            <a:srgbClr val="293C50">
              <a:alpha val="7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7D4B36B-F9F6-7465-08D0-A36DDE2ACB2C}"/>
              </a:ext>
            </a:extLst>
          </p:cNvPr>
          <p:cNvSpPr/>
          <p:nvPr/>
        </p:nvSpPr>
        <p:spPr>
          <a:xfrm rot="19324585">
            <a:off x="1109789" y="2449073"/>
            <a:ext cx="6184345" cy="6368343"/>
          </a:xfrm>
          <a:prstGeom prst="roundRect">
            <a:avLst/>
          </a:prstGeom>
          <a:solidFill>
            <a:srgbClr val="293C50">
              <a:alpha val="7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C5524-15BD-8948-C719-E308953D7B5F}"/>
              </a:ext>
            </a:extLst>
          </p:cNvPr>
          <p:cNvSpPr txBox="1"/>
          <p:nvPr/>
        </p:nvSpPr>
        <p:spPr>
          <a:xfrm>
            <a:off x="8290560" y="666405"/>
            <a:ext cx="58084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n>
                  <a:solidFill>
                    <a:srgbClr val="DBD5D5"/>
                  </a:solidFill>
                </a:ln>
                <a:noFill/>
                <a:latin typeface="Bahnschrift SemiBold Condensed" panose="020B0502040204020203" pitchFamily="34" charset="0"/>
              </a:rPr>
              <a:t>Сопровождение исследований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9FBF4A-2209-BF56-2061-FAFE55025094}"/>
              </a:ext>
            </a:extLst>
          </p:cNvPr>
          <p:cNvSpPr txBox="1"/>
          <p:nvPr/>
        </p:nvSpPr>
        <p:spPr>
          <a:xfrm>
            <a:off x="813881" y="2300249"/>
            <a:ext cx="64129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Наш проект </a:t>
            </a:r>
          </a:p>
          <a:p>
            <a:pPr algn="ctr"/>
            <a:r>
              <a:rPr lang="ru-RU" sz="32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представляет собой </a:t>
            </a:r>
          </a:p>
          <a:p>
            <a:pPr algn="ctr"/>
            <a:r>
              <a:rPr lang="ru-RU" sz="32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оптимизацию </a:t>
            </a:r>
          </a:p>
          <a:p>
            <a:pPr algn="ctr"/>
            <a:r>
              <a:rPr lang="ru-RU" sz="32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процессов сопровождения исследования месторождений, труднодоступных для обычной техники и решает проблему труднодоступности многих месторождений природных ископаемых и невозможности доставить необходимое 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val="426172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19AC7D49-AA46-52E7-6E57-EE7A71E74A20}"/>
              </a:ext>
            </a:extLst>
          </p:cNvPr>
          <p:cNvSpPr/>
          <p:nvPr/>
        </p:nvSpPr>
        <p:spPr>
          <a:xfrm>
            <a:off x="137160" y="350520"/>
            <a:ext cx="5410200" cy="50901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E7FDFA-0045-E4D4-1AD2-6EFBCEB614A0}"/>
              </a:ext>
            </a:extLst>
          </p:cNvPr>
          <p:cNvSpPr txBox="1"/>
          <p:nvPr/>
        </p:nvSpPr>
        <p:spPr>
          <a:xfrm>
            <a:off x="6065520" y="963870"/>
            <a:ext cx="52425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>
                <a:ln>
                  <a:solidFill>
                    <a:srgbClr val="DBD5D5"/>
                  </a:solidFill>
                </a:ln>
                <a:noFill/>
                <a:latin typeface="Bahnschrift SemiBold Condensed" panose="020B0502040204020203" pitchFamily="34" charset="0"/>
              </a:rPr>
              <a:t>Цель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58E965-0ACE-5F0B-FAF9-25EC15B4AA87}"/>
              </a:ext>
            </a:extLst>
          </p:cNvPr>
          <p:cNvSpPr txBox="1"/>
          <p:nvPr/>
        </p:nvSpPr>
        <p:spPr>
          <a:xfrm>
            <a:off x="5821680" y="2225040"/>
            <a:ext cx="57302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Эффективное использование беспилотников в исследовательском бизнесе для увеличение прибыли </a:t>
            </a:r>
          </a:p>
        </p:txBody>
      </p:sp>
    </p:spTree>
    <p:extLst>
      <p:ext uri="{BB962C8B-B14F-4D97-AF65-F5344CB8AC3E}">
        <p14:creationId xmlns:p14="http://schemas.microsoft.com/office/powerpoint/2010/main" val="403440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FAD4B3-CBAC-15E6-63B0-6E5BC6FB8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4" r="3051" b="214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D7F607D-5B58-1571-3FC1-8E7BF8E76FB1}"/>
              </a:ext>
            </a:extLst>
          </p:cNvPr>
          <p:cNvSpPr/>
          <p:nvPr/>
        </p:nvSpPr>
        <p:spPr>
          <a:xfrm>
            <a:off x="899160" y="706517"/>
            <a:ext cx="10119360" cy="5974080"/>
          </a:xfrm>
          <a:prstGeom prst="roundRect">
            <a:avLst/>
          </a:prstGeom>
          <a:solidFill>
            <a:srgbClr val="293C50">
              <a:alpha val="9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>
                <a:ln>
                  <a:solidFill>
                    <a:srgbClr val="DBD5D5"/>
                  </a:solidFill>
                </a:ln>
                <a:noFill/>
                <a:latin typeface="Bahnschrift SemiBold Condensed" panose="020B0502040204020203" pitchFamily="34" charset="0"/>
              </a:rPr>
              <a:t>Какую и чью проблему решает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B4FB23-0192-DAAE-784B-B8ACA26A339E}"/>
              </a:ext>
            </a:extLst>
          </p:cNvPr>
          <p:cNvSpPr txBox="1"/>
          <p:nvPr/>
        </p:nvSpPr>
        <p:spPr>
          <a:xfrm>
            <a:off x="1173480" y="843677"/>
            <a:ext cx="941724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Решает проблему труднодоступности многих месторождений природных ископаемых и невозможности доставить необходимое оборудование. Решает проблему крупных нефте-газовых организаций</a:t>
            </a:r>
            <a:r>
              <a:rPr lang="ru-RU" sz="60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280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E14844-2A40-759A-1DD2-46EA482A5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4" b="21212"/>
          <a:stretch/>
        </p:blipFill>
        <p:spPr>
          <a:xfrm>
            <a:off x="0" y="0"/>
            <a:ext cx="12192000" cy="6869395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515735C-0585-A3B1-4C47-A537FE8AB2D7}"/>
              </a:ext>
            </a:extLst>
          </p:cNvPr>
          <p:cNvSpPr/>
          <p:nvPr/>
        </p:nvSpPr>
        <p:spPr>
          <a:xfrm>
            <a:off x="1234440" y="1264920"/>
            <a:ext cx="8854440" cy="4328160"/>
          </a:xfrm>
          <a:prstGeom prst="roundRect">
            <a:avLst/>
          </a:prstGeom>
          <a:solidFill>
            <a:srgbClr val="6C8196">
              <a:alpha val="7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4E15480-B6C3-D1D1-0E17-715A0770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440" y="1920598"/>
            <a:ext cx="862584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200" b="0" i="0" u="none" strike="noStrike" cap="none" normalizeH="0" baseline="0" dirty="0">
                <a:solidFill>
                  <a:schemeClr val="bg1"/>
                </a:solidFill>
                <a:effectLst/>
                <a:latin typeface="Bahnschrift SemiBold Condensed" panose="020B0502040204020203" pitchFamily="34" charset="0"/>
              </a:rPr>
              <a:t>Потенциальные потребительские сегменты</a:t>
            </a:r>
            <a:r>
              <a:rPr kumimoji="0" lang="ru-RU" altLang="ru-RU" sz="5400" b="0" i="0" u="none" strike="noStrike" cap="none" normalizeH="0" baseline="0" dirty="0">
                <a:solidFill>
                  <a:schemeClr val="bg1"/>
                </a:solidFill>
                <a:effectLst/>
                <a:latin typeface="Bahnschrift SemiBold Condensed" panose="020B0502040204020203" pitchFamily="34" charset="0"/>
              </a:rPr>
              <a:t> </a:t>
            </a:r>
            <a:r>
              <a:rPr kumimoji="0" lang="ru-RU" altLang="ru-RU" sz="3200" b="0" i="0" u="none" strike="noStrike" cap="none" normalizeH="0" baseline="0" dirty="0">
                <a:solidFill>
                  <a:schemeClr val="bg1"/>
                </a:solidFill>
                <a:effectLst/>
                <a:latin typeface="Bahnschrift SemiBold Condensed" panose="020B0502040204020203" pitchFamily="34" charset="0"/>
              </a:rPr>
              <a:t> </a:t>
            </a:r>
            <a:endParaRPr kumimoji="0" lang="ru-RU" altLang="ru-RU" sz="7200" b="0" i="0" u="none" strike="noStrike" cap="none" normalizeH="0" baseline="0" dirty="0">
              <a:solidFill>
                <a:schemeClr val="bg1"/>
              </a:solidFill>
              <a:effectLst/>
              <a:latin typeface="Bahnschrift SemiBold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3C55E-5D2A-C97D-36CE-66C8CF52F6CA}"/>
              </a:ext>
            </a:extLst>
          </p:cNvPr>
          <p:cNvSpPr txBox="1"/>
          <p:nvPr/>
        </p:nvSpPr>
        <p:spPr>
          <a:xfrm>
            <a:off x="2613660" y="1920598"/>
            <a:ext cx="6096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Юридические лица; Коммерческие организации, отрасль - добыча природных ископаемых</a:t>
            </a:r>
          </a:p>
        </p:txBody>
      </p:sp>
    </p:spTree>
    <p:extLst>
      <p:ext uri="{BB962C8B-B14F-4D97-AF65-F5344CB8AC3E}">
        <p14:creationId xmlns:p14="http://schemas.microsoft.com/office/powerpoint/2010/main" val="317054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827454-F2C9-41BC-9772-DF1AE566C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" t="11467" r="978" b="15333"/>
          <a:stretch/>
        </p:blipFill>
        <p:spPr>
          <a:xfrm>
            <a:off x="0" y="-100584"/>
            <a:ext cx="12192000" cy="753236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E117DE0-AECC-4FE6-B368-AAAF49B7F517}"/>
              </a:ext>
            </a:extLst>
          </p:cNvPr>
          <p:cNvSpPr/>
          <p:nvPr/>
        </p:nvSpPr>
        <p:spPr>
          <a:xfrm>
            <a:off x="0" y="-126248"/>
            <a:ext cx="12192000" cy="7114032"/>
          </a:xfrm>
          <a:prstGeom prst="rect">
            <a:avLst/>
          </a:prstGeom>
          <a:solidFill>
            <a:srgbClr val="293C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45B079-CF85-4C09-BB2A-89A4D7A16465}"/>
              </a:ext>
            </a:extLst>
          </p:cNvPr>
          <p:cNvSpPr/>
          <p:nvPr/>
        </p:nvSpPr>
        <p:spPr>
          <a:xfrm>
            <a:off x="420624" y="2935224"/>
            <a:ext cx="4800600" cy="3438144"/>
          </a:xfrm>
          <a:prstGeom prst="rect">
            <a:avLst/>
          </a:prstGeom>
          <a:solidFill>
            <a:schemeClr val="accent3">
              <a:alpha val="62000"/>
            </a:schemeClr>
          </a:solidFill>
          <a:ln w="38100">
            <a:solidFill>
              <a:srgbClr val="DBD5D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41CDA8-1759-4432-90AE-A91BA4992FD1}"/>
              </a:ext>
            </a:extLst>
          </p:cNvPr>
          <p:cNvSpPr txBox="1"/>
          <p:nvPr/>
        </p:nvSpPr>
        <p:spPr>
          <a:xfrm>
            <a:off x="512064" y="3049399"/>
            <a:ext cx="47091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  Перед полетом оператор разрабатывает маршрут с помощью программного обеспечения, учитывая рельеф местности и ограничения по высоте.</a:t>
            </a:r>
          </a:p>
          <a:p>
            <a:pPr marL="285750" indent="-285750">
              <a:buFontTx/>
              <a:buChar char="-"/>
            </a:pPr>
            <a:r>
              <a:rPr lang="ru-RU" dirty="0"/>
              <a:t>  В процессе полета собирает данные и передает их в реальном времени на базу для анализа, что может включать видеозаписи или показания датчиков.</a:t>
            </a:r>
          </a:p>
          <a:p>
            <a:pPr marL="285750" indent="-285750">
              <a:buFontTx/>
              <a:buChar char="-"/>
            </a:pPr>
            <a:r>
              <a:rPr lang="ru-RU" dirty="0"/>
              <a:t> Груз может быть сброшен на заданной отметке или доставлен непосредственно к исследовательской команде.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018FE9A-381B-46FF-9373-70D7822A1BA3}"/>
              </a:ext>
            </a:extLst>
          </p:cNvPr>
          <p:cNvSpPr/>
          <p:nvPr/>
        </p:nvSpPr>
        <p:spPr>
          <a:xfrm>
            <a:off x="1025652" y="233047"/>
            <a:ext cx="10140696" cy="987552"/>
          </a:xfrm>
          <a:prstGeom prst="rect">
            <a:avLst/>
          </a:prstGeom>
          <a:solidFill>
            <a:srgbClr val="6C8196"/>
          </a:solidFill>
          <a:ln w="28575">
            <a:solidFill>
              <a:srgbClr val="DB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4A1238-3ABC-420D-A69A-E4E7084ED38F}"/>
              </a:ext>
            </a:extLst>
          </p:cNvPr>
          <p:cNvSpPr txBox="1"/>
          <p:nvPr/>
        </p:nvSpPr>
        <p:spPr>
          <a:xfrm>
            <a:off x="1831467" y="414802"/>
            <a:ext cx="8529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Bahnschrift SemiBold" panose="020B0502040204020203" pitchFamily="34" charset="0"/>
              </a:rPr>
              <a:t>Описание работы беспилотника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781A298-468A-49B2-9859-BB9FEE9914FC}"/>
              </a:ext>
            </a:extLst>
          </p:cNvPr>
          <p:cNvSpPr/>
          <p:nvPr/>
        </p:nvSpPr>
        <p:spPr>
          <a:xfrm>
            <a:off x="5916168" y="1435608"/>
            <a:ext cx="5855208" cy="2670047"/>
          </a:xfrm>
          <a:prstGeom prst="rect">
            <a:avLst/>
          </a:prstGeom>
          <a:solidFill>
            <a:srgbClr val="00B0F0">
              <a:alpha val="53000"/>
            </a:srgbClr>
          </a:solidFill>
          <a:ln w="38100">
            <a:solidFill>
              <a:srgbClr val="DB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083318-8164-4409-8385-02E52EB3E85C}"/>
              </a:ext>
            </a:extLst>
          </p:cNvPr>
          <p:cNvSpPr txBox="1"/>
          <p:nvPr/>
        </p:nvSpPr>
        <p:spPr>
          <a:xfrm>
            <a:off x="5916168" y="1608732"/>
            <a:ext cx="5687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Грузовые возможности: </a:t>
            </a:r>
          </a:p>
          <a:p>
            <a:pPr marL="285750" indent="-285750">
              <a:buFontTx/>
              <a:buChar char="-"/>
            </a:pPr>
            <a:r>
              <a:rPr lang="ru-RU" dirty="0"/>
              <a:t>Способен перевозить различные материалы, оборудование и образцы для исследовательских целей. Грузовая платформа может быть изменяемой в зависимости от задач.</a:t>
            </a:r>
          </a:p>
          <a:p>
            <a:pPr marL="285750" indent="-285750">
              <a:buFontTx/>
              <a:buChar char="-"/>
            </a:pPr>
            <a:r>
              <a:rPr lang="ru-RU" dirty="0"/>
              <a:t> Имеет систему креплений для безопасной транспортировки грузов, что позволяет избегать их повреждений во время полета.</a:t>
            </a:r>
          </a:p>
        </p:txBody>
      </p:sp>
    </p:spTree>
    <p:extLst>
      <p:ext uri="{BB962C8B-B14F-4D97-AF65-F5344CB8AC3E}">
        <p14:creationId xmlns:p14="http://schemas.microsoft.com/office/powerpoint/2010/main" val="57255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59322D-B39C-6D85-12A5-94814BFC5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r="14653" b="53210"/>
          <a:stretch/>
        </p:blipFill>
        <p:spPr>
          <a:xfrm>
            <a:off x="-77328" y="0"/>
            <a:ext cx="12192000" cy="685949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DB3BAB3-6594-9096-2C64-FAAE62E42FEE}"/>
              </a:ext>
            </a:extLst>
          </p:cNvPr>
          <p:cNvSpPr/>
          <p:nvPr/>
        </p:nvSpPr>
        <p:spPr>
          <a:xfrm rot="19624028">
            <a:off x="-60742" y="-844103"/>
            <a:ext cx="3545989" cy="3305692"/>
          </a:xfrm>
          <a:prstGeom prst="roundRect">
            <a:avLst/>
          </a:prstGeom>
          <a:solidFill>
            <a:srgbClr val="293C50">
              <a:alpha val="7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0C4E1F7-8174-B76A-3D24-8AB54EDA9766}"/>
              </a:ext>
            </a:extLst>
          </p:cNvPr>
          <p:cNvSpPr/>
          <p:nvPr/>
        </p:nvSpPr>
        <p:spPr>
          <a:xfrm rot="18333192">
            <a:off x="6036935" y="-1066160"/>
            <a:ext cx="6194177" cy="5954782"/>
          </a:xfrm>
          <a:prstGeom prst="roundRect">
            <a:avLst/>
          </a:prstGeom>
          <a:solidFill>
            <a:srgbClr val="293C50">
              <a:alpha val="6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A29609-3AE6-A776-421A-C38C3DCF4297}"/>
              </a:ext>
            </a:extLst>
          </p:cNvPr>
          <p:cNvSpPr txBox="1"/>
          <p:nvPr/>
        </p:nvSpPr>
        <p:spPr>
          <a:xfrm>
            <a:off x="77328" y="175887"/>
            <a:ext cx="326984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n>
                  <a:solidFill>
                    <a:srgbClr val="DBD5D5"/>
                  </a:solidFill>
                </a:ln>
                <a:noFill/>
                <a:latin typeface="Bahnschrift Condensed" panose="020B0502040204020203" pitchFamily="34" charset="0"/>
              </a:rPr>
              <a:t>Ключевые преимущества</a:t>
            </a:r>
            <a:r>
              <a:rPr lang="ru-RU" sz="2400" dirty="0">
                <a:solidFill>
                  <a:srgbClr val="DBD5D5"/>
                </a:solidFill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17FB16-BA9A-BEB6-8742-F1CC53CA76A2}"/>
              </a:ext>
            </a:extLst>
          </p:cNvPr>
          <p:cNvSpPr txBox="1"/>
          <p:nvPr/>
        </p:nvSpPr>
        <p:spPr>
          <a:xfrm>
            <a:off x="6487611" y="175887"/>
            <a:ext cx="54921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Экономия времени и ресурсов: БПЛА позволяют проводить исследования в труднодоступных местах намного быстрее и дешевле, чем традиционные методы.</a:t>
            </a:r>
          </a:p>
          <a:p>
            <a:pPr algn="ctr"/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Безопасность: Использование БПЛА минимизирует риски для персонала, работающего в опасных условиях.</a:t>
            </a:r>
          </a:p>
          <a:p>
            <a:pPr algn="ctr"/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Высокое качество данных: Современные БПЛА оснащены высокоточными камерами, датчиками и программным обеспечением, позволяющим получать высококачественные данные.</a:t>
            </a:r>
          </a:p>
          <a:p>
            <a:pPr algn="ctr"/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Инновационность: Использование передовых технологий, соответствие современным тенденциям в сфере исследований.</a:t>
            </a:r>
          </a:p>
          <a:p>
            <a:pPr algn="ctr"/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Экологичность: </a:t>
            </a:r>
          </a:p>
          <a:p>
            <a:pPr algn="ctr"/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БПЛА не загрязняют окружающую среду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36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716E46-8C39-7CE8-6295-37DD81BC7B7A}"/>
              </a:ext>
            </a:extLst>
          </p:cNvPr>
          <p:cNvSpPr txBox="1"/>
          <p:nvPr/>
        </p:nvSpPr>
        <p:spPr>
          <a:xfrm>
            <a:off x="1675917" y="138896"/>
            <a:ext cx="9239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ln>
                  <a:solidFill>
                    <a:srgbClr val="DBD5D5"/>
                  </a:solidFill>
                </a:ln>
                <a:noFill/>
                <a:latin typeface="Bahnschrift Condensed" panose="020B0502040204020203" pitchFamily="34" charset="0"/>
              </a:rPr>
              <a:t>Краткосрочные планы развития  (1-2 года):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B005B-7FEA-EB8B-FC22-37197FA54253}"/>
              </a:ext>
            </a:extLst>
          </p:cNvPr>
          <p:cNvSpPr txBox="1"/>
          <p:nvPr/>
        </p:nvSpPr>
        <p:spPr>
          <a:xfrm>
            <a:off x="396433" y="1328709"/>
            <a:ext cx="1103935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Укрепление позиции на рынке:</a:t>
            </a:r>
          </a:p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Активное продвижение услуг через сайт, социальные сети, СМИ, участие в выставках и конференциях.</a:t>
            </a:r>
          </a:p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Заключение договоров с ключевыми клиентами в разных отраслях (государственные органы, коммерческие организации, научно-исследовательские институты).</a:t>
            </a:r>
          </a:p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Разработка партнерских программ с компаниями, предоставляющими смежные услуги.</a:t>
            </a:r>
          </a:p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Расширение спектра услуг:</a:t>
            </a:r>
          </a:p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Внедрение новых типов БПЛА с расширенными возможностями (например, с  датчиками </a:t>
            </a:r>
            <a:r>
              <a:rPr lang="ru-RU" sz="2000" dirty="0" err="1">
                <a:solidFill>
                  <a:srgbClr val="DBD5D5"/>
                </a:solidFill>
                <a:latin typeface="Bahnschrift Condensed" panose="020B0502040204020203" pitchFamily="34" charset="0"/>
              </a:rPr>
              <a:t>LiDAR</a:t>
            </a:r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,  мультиспектральными камерами,  тепловизорами).</a:t>
            </a:r>
          </a:p>
          <a:p>
            <a:r>
              <a:rPr lang="ru-RU" sz="20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Разработка  специализированных решений для различных отраслей (например,  мониторинг нефте- и газопроводов,  обследование мостов и линий электропередач,  контроль лесных пожаров).</a:t>
            </a:r>
          </a:p>
        </p:txBody>
      </p:sp>
    </p:spTree>
    <p:extLst>
      <p:ext uri="{BB962C8B-B14F-4D97-AF65-F5344CB8AC3E}">
        <p14:creationId xmlns:p14="http://schemas.microsoft.com/office/powerpoint/2010/main" val="297505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930AE0-2EE2-4BB4-97F2-5AA9D5562156}"/>
              </a:ext>
            </a:extLst>
          </p:cNvPr>
          <p:cNvSpPr txBox="1"/>
          <p:nvPr/>
        </p:nvSpPr>
        <p:spPr>
          <a:xfrm>
            <a:off x="624078" y="1801368"/>
            <a:ext cx="109438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Улучшение  операционной деятельности: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Повышение  квалификации  пилотов  БПЛА,  инженеров  по  обработке  данных  и  менеджеров  по  продажам.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Внедрение  системы  управления  проектами  для  эффективного  планирования  и  контроля  за  исполнением  заказов.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Оптимизация  процессов  получения  разрешений  на  полеты  БПЛА.</a:t>
            </a:r>
          </a:p>
          <a:p>
            <a:endParaRPr lang="ru-RU" sz="2400" dirty="0">
              <a:solidFill>
                <a:srgbClr val="DBD5D5"/>
              </a:solidFill>
              <a:latin typeface="Bahnschrift Condensed" panose="020B0502040204020203" pitchFamily="34" charset="0"/>
            </a:endParaRPr>
          </a:p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• Повышение  безопасности: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    * Использование  сертифицированного  оборудования,  соблюдение  требований  безопасности  полетов,  страхование  БПЛА.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Condensed" panose="020B0502040204020203" pitchFamily="34" charset="0"/>
              </a:rPr>
              <a:t>* Разработка  стандартов  и  процедур  для  безопасной  эксплуатации  БПЛА.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1E6FA9-5C39-4D5C-9AB9-A704E6E4B57D}"/>
              </a:ext>
            </a:extLst>
          </p:cNvPr>
          <p:cNvSpPr txBox="1"/>
          <p:nvPr/>
        </p:nvSpPr>
        <p:spPr>
          <a:xfrm>
            <a:off x="481584" y="402336"/>
            <a:ext cx="10943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n>
                  <a:solidFill>
                    <a:srgbClr val="DBD5D5"/>
                  </a:solidFill>
                </a:ln>
                <a:noFill/>
                <a:latin typeface="Bahnschrift Condensed" panose="020B0502040204020203" pitchFamily="34" charset="0"/>
              </a:rPr>
              <a:t>Краткосрочные планы развития  (1-2 года):</a:t>
            </a:r>
          </a:p>
        </p:txBody>
      </p:sp>
    </p:spTree>
    <p:extLst>
      <p:ext uri="{BB962C8B-B14F-4D97-AF65-F5344CB8AC3E}">
        <p14:creationId xmlns:p14="http://schemas.microsoft.com/office/powerpoint/2010/main" val="1932474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9A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9D8962-D180-F5C7-893A-D26C46A0687E}"/>
              </a:ext>
            </a:extLst>
          </p:cNvPr>
          <p:cNvSpPr txBox="1"/>
          <p:nvPr/>
        </p:nvSpPr>
        <p:spPr>
          <a:xfrm>
            <a:off x="1333983" y="284109"/>
            <a:ext cx="101596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>
                <a:ln>
                  <a:solidFill>
                    <a:srgbClr val="293C50"/>
                  </a:solidFill>
                </a:ln>
                <a:noFill/>
                <a:latin typeface="Bahnschrift Condensed" panose="020B0502040204020203" pitchFamily="34" charset="0"/>
              </a:rPr>
              <a:t>Среднесрочные планы развития (3-5 лет):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20110-A30A-605D-AC13-3FAB4AD03FB3}"/>
              </a:ext>
            </a:extLst>
          </p:cNvPr>
          <p:cNvSpPr txBox="1"/>
          <p:nvPr/>
        </p:nvSpPr>
        <p:spPr>
          <a:xfrm>
            <a:off x="384858" y="1288462"/>
            <a:ext cx="10946757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• Расширение  географического  охватка: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Открытие  филиалов  в  других  регионах  России  и  за  рубежом.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Сотрудничество  с  местными  партнерами  для  предоставления  услуг  в  новых  регионах.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Развитие  международного  рынка  с  учетом  законодательных  требований  и  особенностей  рынка.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• Разработка  новых  технологий: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Создание  собственных  разработок  БПЛА  с  улучшенными  характеристиками  (дальность  полету,  время  полету,  грузоподъемность,  точность  наведения).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*  Разработка  алгоритмов  и  программ  для  автоматической  обработки  и  анализа  данных,  полученных  с  БПЛА.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• Повышение  конкурентных  преимуществ: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Разработка  уникальных  услуг,  отличающихся  от  предложений  конкурентов.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Укрепление  репутации  как  надежного  и  ответственного  партнера.</a:t>
            </a:r>
          </a:p>
          <a:p>
            <a:r>
              <a:rPr lang="ru-RU" sz="2300" dirty="0">
                <a:solidFill>
                  <a:srgbClr val="293C50"/>
                </a:solidFill>
                <a:latin typeface="Bahnschrift Condensed" panose="020B0502040204020203" pitchFamily="34" charset="0"/>
              </a:rPr>
              <a:t>    *  Создание  сильного  бренда  и  позиционирование  компании  как  лидера  в  своей  нише.</a:t>
            </a:r>
          </a:p>
        </p:txBody>
      </p:sp>
    </p:spTree>
    <p:extLst>
      <p:ext uri="{BB962C8B-B14F-4D97-AF65-F5344CB8AC3E}">
        <p14:creationId xmlns:p14="http://schemas.microsoft.com/office/powerpoint/2010/main" val="4276317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0BFB0-997E-89E0-E2FE-643CF6407644}"/>
              </a:ext>
            </a:extLst>
          </p:cNvPr>
          <p:cNvSpPr txBox="1"/>
          <p:nvPr/>
        </p:nvSpPr>
        <p:spPr>
          <a:xfrm>
            <a:off x="1363400" y="257538"/>
            <a:ext cx="98524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>
                <a:ln>
                  <a:solidFill>
                    <a:srgbClr val="979AA2"/>
                  </a:solidFill>
                </a:ln>
                <a:noFill/>
                <a:latin typeface="Bahnschrift Condensed" panose="020B0502040204020203" pitchFamily="34" charset="0"/>
              </a:rPr>
              <a:t>Долгосрочные планы развития (5+ лет):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1C842-C11E-E812-3170-C5F951E350FD}"/>
              </a:ext>
            </a:extLst>
          </p:cNvPr>
          <p:cNvSpPr txBox="1"/>
          <p:nvPr/>
        </p:nvSpPr>
        <p:spPr>
          <a:xfrm>
            <a:off x="535328" y="1450306"/>
            <a:ext cx="1068054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• Создание  инновационного  центра: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Разработка  и  внедрение  новых  технологий  в  сфере  беспилотных  летательных  аппаратов.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Сотрудничество  с  научно-исследовательскими  институтами  и  университетами.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Подготовка  высококвалифицированных  специалистов  в  сфере  БПЛА.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• Расширение  области  применения  БПЛА: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Внедрение  БПЛА  в  новые  отрасли  (сельское  хозяйство,  лесное  хозяйство,  транспорт,  медицина,  безопасность).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Создание  решений  для  решения  социально  значимых  проблем  (мониторинг  загрязнения  окружающей  среды,  поиск  пропавших  людей,  помощь  при  чрезвычайных  ситуациях).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• Глобальное  лидерство: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Стать  ведущим  игроком  на  международном  рынке  в  сфере  исследования  труднодоступных  мест  с  помощью  БПЛА.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Развитие  международной  сети  партнеров  и  клиентов.</a:t>
            </a:r>
          </a:p>
          <a:p>
            <a:r>
              <a:rPr lang="ru-RU" sz="2400" dirty="0">
                <a:solidFill>
                  <a:srgbClr val="979AA2"/>
                </a:solidFill>
                <a:latin typeface="Bahnschrift Condensed" panose="020B0502040204020203" pitchFamily="34" charset="0"/>
              </a:rPr>
              <a:t>    *  Создание  глобального  бренда  с  широким  признанием  и  доверием</a:t>
            </a:r>
            <a:r>
              <a:rPr lang="ru-RU" sz="2400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7942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D268E003-C98C-DB9B-5ADD-02FBBE3BE600}"/>
              </a:ext>
            </a:extLst>
          </p:cNvPr>
          <p:cNvSpPr/>
          <p:nvPr/>
        </p:nvSpPr>
        <p:spPr>
          <a:xfrm>
            <a:off x="91440" y="121920"/>
            <a:ext cx="4175760" cy="393192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621963-B29A-2767-2F17-F4297E38748E}"/>
              </a:ext>
            </a:extLst>
          </p:cNvPr>
          <p:cNvSpPr txBox="1"/>
          <p:nvPr/>
        </p:nvSpPr>
        <p:spPr>
          <a:xfrm>
            <a:off x="3733802" y="0"/>
            <a:ext cx="87477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n>
                  <a:solidFill>
                    <a:srgbClr val="DBD5D5"/>
                  </a:solidFill>
                </a:ln>
                <a:noFill/>
                <a:latin typeface="Bahnschrift SemiBold Condensed" panose="020B0502040204020203" pitchFamily="34" charset="0"/>
              </a:rPr>
              <a:t>Ключевые каналы маркетинга: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50CD4A-E42E-2250-DEF9-DFBAEA169179}"/>
              </a:ext>
            </a:extLst>
          </p:cNvPr>
          <p:cNvSpPr txBox="1"/>
          <p:nvPr/>
        </p:nvSpPr>
        <p:spPr>
          <a:xfrm>
            <a:off x="4610101" y="1084005"/>
            <a:ext cx="69951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• Сайт: Создание профессионального веб-сайта с описанием услуг, портфолио работ, прайс-листом, отзывами клиентов, контактной информацией, блогами с полезной информацией о БПЛА и их применении.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• Социальные сети: Активное ведение страниц в социальных сетях (</a:t>
            </a:r>
            <a:r>
              <a:rPr lang="ru-RU" sz="2400" dirty="0" err="1">
                <a:solidFill>
                  <a:srgbClr val="DBD5D5"/>
                </a:solidFill>
                <a:latin typeface="Bahnschrift SemiBold Condensed" panose="020B0502040204020203" pitchFamily="34" charset="0"/>
              </a:rPr>
              <a:t>ВКонтакте</a:t>
            </a:r>
            <a:r>
              <a:rPr lang="ru-RU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Telegram</a:t>
            </a:r>
            <a:r>
              <a:rPr lang="ru-RU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) с публикацией новостей, фото и видео материалов, рекламных кампаний, ответов на вопросы клиентов.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• Прямые продажи: Прямой контакт с потенциальными клиентами, презентации, ведение переговоров, заключение договоров.</a:t>
            </a:r>
          </a:p>
          <a:p>
            <a:r>
              <a:rPr lang="ru-RU" sz="2400" dirty="0">
                <a:solidFill>
                  <a:srgbClr val="DBD5D5"/>
                </a:solidFill>
                <a:latin typeface="Bahnschrift SemiBold Condensed" panose="020B0502040204020203" pitchFamily="34" charset="0"/>
              </a:rPr>
              <a:t>• Партнерские программы: Сотрудничество с компаниями, предоставляющими смежные услуги (геодезия, картография, фотограмметрия, аналитика данных), с туристическими агентствами, с организациями, занимающимися поисково-спасательными операциями.</a:t>
            </a:r>
          </a:p>
        </p:txBody>
      </p:sp>
    </p:spTree>
    <p:extLst>
      <p:ext uri="{BB962C8B-B14F-4D97-AF65-F5344CB8AC3E}">
        <p14:creationId xmlns:p14="http://schemas.microsoft.com/office/powerpoint/2010/main" val="2238022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897E21-77FA-64BC-DDA6-D4D4F11AE622}"/>
              </a:ext>
            </a:extLst>
          </p:cNvPr>
          <p:cNvSpPr txBox="1"/>
          <p:nvPr/>
        </p:nvSpPr>
        <p:spPr>
          <a:xfrm>
            <a:off x="1018623" y="2309221"/>
            <a:ext cx="1069876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>
                <a:ln>
                  <a:solidFill>
                    <a:srgbClr val="DBD5D5"/>
                  </a:solidFill>
                </a:ln>
                <a:noFill/>
                <a:latin typeface="Bahnschrift Condensed" panose="020B0502040204020203" pitchFamily="34" charset="0"/>
              </a:rPr>
              <a:t>Спасибо за внимание</a:t>
            </a:r>
          </a:p>
        </p:txBody>
      </p:sp>
      <p:pic>
        <p:nvPicPr>
          <p:cNvPr id="14" name="Рисунок 13" descr="Буфер обмена со сплошной заливкой">
            <a:extLst>
              <a:ext uri="{FF2B5EF4-FFF2-40B4-BE49-F238E27FC236}">
                <a16:creationId xmlns:a16="http://schemas.microsoft.com/office/drawing/2014/main" id="{041DE11A-DD8F-B453-9AB0-FD074940F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8526" y="4545957"/>
            <a:ext cx="914400" cy="914400"/>
          </a:xfrm>
          <a:prstGeom prst="rect">
            <a:avLst/>
          </a:prstGeom>
        </p:spPr>
      </p:pic>
      <p:pic>
        <p:nvPicPr>
          <p:cNvPr id="16" name="Рисунок 15" descr="Школьный класс со сплошной заливкой">
            <a:extLst>
              <a:ext uri="{FF2B5EF4-FFF2-40B4-BE49-F238E27FC236}">
                <a16:creationId xmlns:a16="http://schemas.microsoft.com/office/drawing/2014/main" id="{7858DAFE-8FE7-5E3A-E8D8-76CD53E49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53605" y="4545957"/>
            <a:ext cx="914400" cy="914400"/>
          </a:xfrm>
          <a:prstGeom prst="rect">
            <a:avLst/>
          </a:prstGeom>
        </p:spPr>
      </p:pic>
      <p:pic>
        <p:nvPicPr>
          <p:cNvPr id="18" name="Рисунок 17" descr="Контрольный список со сплошной заливкой">
            <a:extLst>
              <a:ext uri="{FF2B5EF4-FFF2-40B4-BE49-F238E27FC236}">
                <a16:creationId xmlns:a16="http://schemas.microsoft.com/office/drawing/2014/main" id="{6397D273-92E0-E291-0FE5-FBB25E3A7A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99073" y="45487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6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854</Words>
  <Application>Microsoft Office PowerPoint</Application>
  <PresentationFormat>Широкоэкранный</PresentationFormat>
  <Paragraphs>73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Bahnschrift Condensed</vt:lpstr>
      <vt:lpstr>Bahnschrift SemiBold</vt:lpstr>
      <vt:lpstr>Bahnschrift SemiBold Condensed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angelpavlova2005@gmail.com</dc:creator>
  <cp:lastModifiedBy>user</cp:lastModifiedBy>
  <cp:revision>7</cp:revision>
  <dcterms:created xsi:type="dcterms:W3CDTF">2024-10-11T17:09:52Z</dcterms:created>
  <dcterms:modified xsi:type="dcterms:W3CDTF">2024-10-17T10:15:22Z</dcterms:modified>
</cp:coreProperties>
</file>