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0" r:id="rId3"/>
    <p:sldId id="264" r:id="rId4"/>
    <p:sldId id="267" r:id="rId5"/>
    <p:sldId id="270" r:id="rId6"/>
    <p:sldId id="276" r:id="rId7"/>
    <p:sldId id="279" r:id="rId8"/>
    <p:sldId id="283" r:id="rId9"/>
    <p:sldId id="287" r:id="rId10"/>
    <p:sldId id="307" r:id="rId11"/>
    <p:sldId id="293" r:id="rId12"/>
    <p:sldId id="296" r:id="rId13"/>
    <p:sldId id="300" r:id="rId14"/>
    <p:sldId id="301" r:id="rId15"/>
    <p:sldId id="304" r:id="rId16"/>
    <p:sldId id="306" r:id="rId17"/>
  </p:sldIdLst>
  <p:sldSz cx="12192000" cy="6858000"/>
  <p:notesSz cx="12192000" cy="6858000"/>
  <p:defaultTextStyle>
    <a:defPPr lvl="0">
      <a:defRPr lang="ru-RU"/>
    </a:defPPr>
    <a:lvl1pPr marL="0" lvl="1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lvl="2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lvl="3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lvl="4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>
          <p15:clr>
            <a:srgbClr val="A4A3A4"/>
          </p15:clr>
        </p15:guide>
        <p15:guide id="2" orient="horz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>
              <a:solidFill>
                <a:schemeClr val="lt1"/>
              </a:solidFill>
            </a:ln>
          </a:left>
          <a:right>
            <a:ln w="12700">
              <a:solidFill>
                <a:schemeClr val="lt1"/>
              </a:solidFill>
            </a:ln>
          </a:right>
          <a:top>
            <a:ln w="12700">
              <a:solidFill>
                <a:schemeClr val="lt1"/>
              </a:solidFill>
            </a:ln>
          </a:top>
          <a:bottom>
            <a:ln w="12700">
              <a:solidFill>
                <a:schemeClr val="lt1"/>
              </a:solidFill>
            </a:ln>
          </a:bottom>
          <a:insideH>
            <a:ln w="12700">
              <a:solidFill>
                <a:schemeClr val="lt1"/>
              </a:solidFill>
            </a:ln>
          </a:insideH>
          <a:insideV>
            <a:ln w="12700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  <a:fill>
          <a:solidFill>
            <a:schemeClr val="accent1">
              <a:tint val="40000"/>
            </a:schemeClr>
          </a:solidFill>
        </a:fill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prstClr val="black"/>
        </a:fontRef>
        <a:schemeClr val="lt1"/>
      </a:tcTxStyle>
      <a:tcStyle>
        <a:tcBdr>
          <a:bottom>
            <a:ln w="38100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  <a:neCell>
      <a:tcStyle>
        <a:tcBdr/>
      </a:tcStyle>
    </a:neCell>
    <a:nwCell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850" y="62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 bwMode="auto"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 bwMode="auto"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>26.10.2023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>26.10.2023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>26.10.2023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 bwMode="auto">
          <a:xfrm>
            <a:off x="838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 bwMode="auto">
          <a:xfrm>
            <a:off x="6172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>26.10.2023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365125"/>
            <a:ext cx="10515600" cy="1325563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 bwMode="auto">
          <a:xfrm>
            <a:off x="839788" y="2505074"/>
            <a:ext cx="5157787" cy="368458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 bwMode="auto"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 bwMode="auto">
          <a:xfrm>
            <a:off x="6172200" y="2505074"/>
            <a:ext cx="5183188" cy="368458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>26.10.2023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>26.10.2023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>26.10.2023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>26.10.2023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>26.10.2023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>26.10.2023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724900" y="365125"/>
            <a:ext cx="2628900" cy="5811838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838200" y="365125"/>
            <a:ext cx="7734300" cy="5811838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>26.10.2023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EFC4AAEA-DA4C-41D5-9E24-9DD2010ADA13}" type="datetimeFigureOut">
              <a:rPr lang="ru-RU"/>
              <a:t>26.10.2023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AC217B5C-8AB7-4DC7-BF76-1427AC079428}" type="slidenum">
              <a:rPr lang="ru-RU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>
        <a:lnSpc>
          <a:spcPct val="90000"/>
        </a:lnSpc>
        <a:spcBef>
          <a:spcPts val="1000"/>
        </a:spcBef>
        <a:buFont typeface="Arial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0" y="0"/>
            <a:ext cx="12192000" cy="586836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249885978" name="Овал 1"/>
          <p:cNvSpPr/>
          <p:nvPr/>
        </p:nvSpPr>
        <p:spPr bwMode="auto">
          <a:xfrm>
            <a:off x="6551271" y="-3433845"/>
            <a:ext cx="8348704" cy="8348704"/>
          </a:xfrm>
          <a:prstGeom prst="ellipse">
            <a:avLst/>
          </a:prstGeom>
          <a:gradFill>
            <a:gsLst>
              <a:gs pos="0">
                <a:srgbClr val="E63035"/>
              </a:gs>
              <a:gs pos="80000">
                <a:schemeClr val="tx1">
                  <a:alpha val="0"/>
                </a:schemeClr>
              </a:gs>
            </a:gsLst>
            <a:path path="circle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tretch/>
        </p:blipFill>
        <p:spPr bwMode="auto">
          <a:xfrm>
            <a:off x="11019097" y="6091773"/>
            <a:ext cx="995423" cy="599781"/>
          </a:xfrm>
          <a:prstGeom prst="rect">
            <a:avLst/>
          </a:prstGeom>
          <a:noFill/>
        </p:spPr>
      </p:pic>
      <p:sp>
        <p:nvSpPr>
          <p:cNvPr id="1985953194" name="Овал 2"/>
          <p:cNvSpPr/>
          <p:nvPr/>
        </p:nvSpPr>
        <p:spPr bwMode="auto">
          <a:xfrm>
            <a:off x="-2141107" y="1952160"/>
            <a:ext cx="4922177" cy="4922177"/>
          </a:xfrm>
          <a:prstGeom prst="ellipse">
            <a:avLst/>
          </a:prstGeom>
          <a:gradFill>
            <a:gsLst>
              <a:gs pos="0">
                <a:srgbClr val="08C8D6"/>
              </a:gs>
              <a:gs pos="60000">
                <a:schemeClr val="tx1">
                  <a:alpha val="0"/>
                </a:schemeClr>
              </a:gs>
            </a:gsLst>
            <a:path path="circle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" name="TextBox 2"/>
          <p:cNvSpPr txBox="1"/>
          <p:nvPr/>
        </p:nvSpPr>
        <p:spPr bwMode="auto">
          <a:xfrm>
            <a:off x="732730" y="2219719"/>
            <a:ext cx="3095943" cy="929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5500" dirty="0" err="1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cs typeface="Arial"/>
              </a:rPr>
              <a:t>InfoPlace</a:t>
            </a:r>
            <a:endParaRPr sz="5500" dirty="0"/>
          </a:p>
        </p:txBody>
      </p:sp>
      <p:sp>
        <p:nvSpPr>
          <p:cNvPr id="4" name="TextBox 3"/>
          <p:cNvSpPr txBox="1"/>
          <p:nvPr/>
        </p:nvSpPr>
        <p:spPr bwMode="auto">
          <a:xfrm>
            <a:off x="732730" y="3230699"/>
            <a:ext cx="9680243" cy="396599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0" i="0" u="none" strike="noStrike" cap="none" spc="0" dirty="0">
                <a:solidFill>
                  <a:prstClr val="white"/>
                </a:solidFill>
                <a:latin typeface="Arial"/>
                <a:cs typeface="Arial"/>
              </a:rPr>
              <a:t>Информационная стойка в Институте Математики и Компьютерных наук ТюмГУ</a:t>
            </a: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5" y="330200"/>
              <a:ext cx="2977096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419315" y="402364"/>
              <a:ext cx="297709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ru-RU">
                  <a:latin typeface="Arial Black"/>
                  <a:cs typeface="Arial"/>
                </a:rPr>
                <a:t>ПРОФИЛЬ КОМАНДЫ</a:t>
              </a:r>
              <a:endParaRPr/>
            </a:p>
          </p:txBody>
        </p:sp>
      </p:grpSp>
      <p:sp>
        <p:nvSpPr>
          <p:cNvPr id="10" name="TextBox 9"/>
          <p:cNvSpPr txBox="1"/>
          <p:nvPr/>
        </p:nvSpPr>
        <p:spPr bwMode="auto">
          <a:xfrm>
            <a:off x="871385" y="4687995"/>
            <a:ext cx="171713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lang="ru-RU" b="1">
                <a:latin typeface="Arial"/>
                <a:cs typeface="Arial"/>
              </a:rPr>
              <a:t>Иван Хромов</a:t>
            </a:r>
            <a:endParaRPr/>
          </a:p>
          <a:p>
            <a:pPr algn="ctr">
              <a:defRPr/>
            </a:pPr>
            <a:r>
              <a:rPr lang="ru-RU" sz="1600">
                <a:latin typeface="Arial"/>
                <a:cs typeface="Arial"/>
              </a:rPr>
              <a:t>лидер команды</a:t>
            </a:r>
            <a:endParaRPr/>
          </a:p>
        </p:txBody>
      </p:sp>
      <p:sp>
        <p:nvSpPr>
          <p:cNvPr id="12" name="TextBox 11"/>
          <p:cNvSpPr txBox="1"/>
          <p:nvPr/>
        </p:nvSpPr>
        <p:spPr bwMode="auto">
          <a:xfrm>
            <a:off x="3806191" y="2288373"/>
            <a:ext cx="2607660" cy="6099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lang="ru-RU" b="1">
                <a:latin typeface="Arial"/>
                <a:cs typeface="Arial"/>
              </a:rPr>
              <a:t>Анастасия Питюлина</a:t>
            </a:r>
            <a:endParaRPr/>
          </a:p>
          <a:p>
            <a:pPr>
              <a:defRPr/>
            </a:pPr>
            <a:r>
              <a:rPr lang="ru-RU" sz="1600">
                <a:latin typeface="Arial"/>
                <a:cs typeface="Arial"/>
              </a:rPr>
              <a:t>дизайнер</a:t>
            </a:r>
            <a:endParaRPr/>
          </a:p>
        </p:txBody>
      </p:sp>
      <p:sp>
        <p:nvSpPr>
          <p:cNvPr id="14" name="TextBox 13"/>
          <p:cNvSpPr txBox="1"/>
          <p:nvPr/>
        </p:nvSpPr>
        <p:spPr bwMode="auto">
          <a:xfrm>
            <a:off x="4010383" y="5390376"/>
            <a:ext cx="1939050" cy="6099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lang="ru-RU" b="1">
                <a:latin typeface="Arial"/>
                <a:cs typeface="Arial"/>
              </a:rPr>
              <a:t>Максим Пуртов</a:t>
            </a:r>
            <a:endParaRPr/>
          </a:p>
          <a:p>
            <a:pPr>
              <a:defRPr/>
            </a:pPr>
            <a:r>
              <a:rPr lang="ru-RU" sz="1600">
                <a:latin typeface="Arial"/>
                <a:cs typeface="Arial"/>
              </a:rPr>
              <a:t>помощник техника</a:t>
            </a:r>
            <a:endParaRPr/>
          </a:p>
        </p:txBody>
      </p:sp>
      <p:sp>
        <p:nvSpPr>
          <p:cNvPr id="16" name="TextBox 15"/>
          <p:cNvSpPr txBox="1"/>
          <p:nvPr/>
        </p:nvSpPr>
        <p:spPr bwMode="auto">
          <a:xfrm>
            <a:off x="6681278" y="2288372"/>
            <a:ext cx="2459090" cy="6099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lang="ru-RU" b="1">
                <a:latin typeface="Arial"/>
                <a:cs typeface="Arial"/>
              </a:rPr>
              <a:t>Иван Дресвянников</a:t>
            </a:r>
            <a:endParaRPr/>
          </a:p>
          <a:p>
            <a:pPr>
              <a:defRPr/>
            </a:pPr>
            <a:r>
              <a:rPr lang="ru-RU" sz="1600">
                <a:latin typeface="Arial"/>
                <a:cs typeface="Arial"/>
              </a:rPr>
              <a:t>Аналитик гипотезы</a:t>
            </a:r>
            <a:endParaRPr/>
          </a:p>
        </p:txBody>
      </p:sp>
      <p:sp>
        <p:nvSpPr>
          <p:cNvPr id="18" name="TextBox 17"/>
          <p:cNvSpPr txBox="1"/>
          <p:nvPr/>
        </p:nvSpPr>
        <p:spPr bwMode="auto">
          <a:xfrm>
            <a:off x="6930597" y="5390376"/>
            <a:ext cx="1718379" cy="6099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lang="ru-RU" b="1">
                <a:latin typeface="Arial"/>
                <a:cs typeface="Arial"/>
              </a:rPr>
              <a:t>Илья Черных</a:t>
            </a:r>
            <a:endParaRPr/>
          </a:p>
          <a:p>
            <a:pPr>
              <a:defRPr/>
            </a:pPr>
            <a:r>
              <a:rPr lang="ru-RU" sz="1600">
                <a:latin typeface="Arial"/>
                <a:cs typeface="Arial"/>
              </a:rPr>
              <a:t>техник</a:t>
            </a:r>
            <a:endParaRPr/>
          </a:p>
        </p:txBody>
      </p:sp>
      <p:sp>
        <p:nvSpPr>
          <p:cNvPr id="1809159491" name="TextBox 15"/>
          <p:cNvSpPr txBox="1"/>
          <p:nvPr/>
        </p:nvSpPr>
        <p:spPr bwMode="auto">
          <a:xfrm>
            <a:off x="9548552" y="2288373"/>
            <a:ext cx="2279716" cy="6099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lang="ru-RU" b="1">
                <a:latin typeface="Arial"/>
                <a:cs typeface="Arial"/>
              </a:rPr>
              <a:t>Ксения Николаева</a:t>
            </a:r>
            <a:endParaRPr/>
          </a:p>
          <a:p>
            <a:pPr>
              <a:defRPr/>
            </a:pPr>
            <a:r>
              <a:rPr lang="ru-RU" sz="1600">
                <a:latin typeface="Arial"/>
                <a:cs typeface="Arial"/>
              </a:rPr>
              <a:t>  менеджер</a:t>
            </a:r>
            <a:endParaRPr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601612" y="1199924"/>
            <a:ext cx="2556003" cy="340800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4301675" y="688403"/>
            <a:ext cx="1553211" cy="1553211"/>
          </a:xfrm>
          <a:prstGeom prst="rect">
            <a:avLst/>
          </a:prstGeom>
        </p:spPr>
      </p:pic>
      <p:sp>
        <p:nvSpPr>
          <p:cNvPr id="1752604957" name="TextBox 17"/>
          <p:cNvSpPr txBox="1"/>
          <p:nvPr/>
        </p:nvSpPr>
        <p:spPr bwMode="auto">
          <a:xfrm>
            <a:off x="9427893" y="5390376"/>
            <a:ext cx="2530751" cy="6404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lang="ru-RU" b="1">
                <a:latin typeface="Arial"/>
                <a:cs typeface="Arial"/>
              </a:rPr>
              <a:t>Станислав Тарачков</a:t>
            </a:r>
            <a:endParaRPr/>
          </a:p>
          <a:p>
            <a:pPr>
              <a:defRPr/>
            </a:pPr>
            <a:r>
              <a:t>Финансовый аналитик</a:t>
            </a:r>
          </a:p>
        </p:txBody>
      </p:sp>
      <p:pic>
        <p:nvPicPr>
          <p:cNvPr id="818769209" name="Рисунок 818769208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9836056" y="3141043"/>
            <a:ext cx="1573100" cy="209965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 bwMode="auto">
          <a:xfrm>
            <a:off x="3223475" y="797560"/>
            <a:ext cx="5525105" cy="58525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dirty="0">
                <a:latin typeface="Arial"/>
                <a:cs typeface="Arial"/>
              </a:rPr>
              <a:t>Проблема: </a:t>
            </a:r>
            <a:r>
              <a:rPr lang="ru-RU" sz="1800" b="0" i="0" u="none" strike="noStrike" cap="none" spc="0" dirty="0">
                <a:solidFill>
                  <a:schemeClr val="tx1"/>
                </a:solidFill>
                <a:latin typeface="Arial"/>
                <a:ea typeface="Arial"/>
                <a:cs typeface="Arial"/>
              </a:rPr>
              <a:t>Студентам приходится тратить много времени и усилий на поиск информации о расположении кабинетов и своем расписании, несмотря на то, что эта информация может быть легко доступна.</a:t>
            </a:r>
          </a:p>
          <a:p>
            <a:pPr>
              <a:defRPr/>
            </a:pPr>
            <a:endParaRPr lang="ru-RU" dirty="0">
              <a:latin typeface="Arial"/>
              <a:cs typeface="Arial"/>
            </a:endParaRPr>
          </a:p>
          <a:p>
            <a:pPr>
              <a:defRPr/>
            </a:pPr>
            <a:endParaRPr lang="ru-RU" dirty="0">
              <a:latin typeface="Arial"/>
              <a:cs typeface="Arial"/>
            </a:endParaRPr>
          </a:p>
          <a:p>
            <a:pPr>
              <a:defRPr/>
            </a:pPr>
            <a:r>
              <a:rPr lang="ru-RU" dirty="0">
                <a:latin typeface="Arial"/>
                <a:cs typeface="Arial"/>
              </a:rPr>
              <a:t>В настоящее время эту проблему решают следующими способами:</a:t>
            </a:r>
          </a:p>
          <a:p>
            <a:pPr>
              <a:defRPr/>
            </a:pPr>
            <a:endParaRPr dirty="0"/>
          </a:p>
          <a:p>
            <a:pPr>
              <a:defRPr/>
            </a:pPr>
            <a:r>
              <a:rPr lang="ru-RU" dirty="0">
                <a:latin typeface="Arial"/>
                <a:cs typeface="Arial"/>
              </a:rPr>
              <a:t>-Спрашивают у одногруппников/студентов старших курсов</a:t>
            </a:r>
          </a:p>
          <a:p>
            <a:pPr>
              <a:defRPr/>
            </a:pPr>
            <a:r>
              <a:rPr lang="ru-RU" dirty="0">
                <a:latin typeface="Arial"/>
                <a:cs typeface="Arial"/>
              </a:rPr>
              <a:t>-Заходят для просмотра расписания в </a:t>
            </a:r>
            <a:r>
              <a:rPr lang="ru-RU" dirty="0" err="1">
                <a:latin typeface="Arial"/>
                <a:cs typeface="Arial"/>
              </a:rPr>
              <a:t>Modeus</a:t>
            </a:r>
            <a:endParaRPr lang="ru-RU" dirty="0"/>
          </a:p>
          <a:p>
            <a:pPr>
              <a:defRPr/>
            </a:pPr>
            <a:endParaRPr lang="ru-RU" dirty="0">
              <a:latin typeface="Arial"/>
              <a:cs typeface="Arial"/>
            </a:endParaRPr>
          </a:p>
          <a:p>
            <a:pPr>
              <a:defRPr/>
            </a:pPr>
            <a:endParaRPr lang="ru-RU" dirty="0">
              <a:latin typeface="Arial"/>
              <a:cs typeface="Arial"/>
            </a:endParaRPr>
          </a:p>
          <a:p>
            <a:pPr>
              <a:defRPr/>
            </a:pPr>
            <a:r>
              <a:rPr lang="ru-RU" dirty="0">
                <a:latin typeface="Arial"/>
                <a:cs typeface="Arial"/>
              </a:rPr>
              <a:t>Они неэффективны, потому что:</a:t>
            </a:r>
            <a:endParaRPr dirty="0"/>
          </a:p>
          <a:p>
            <a:pPr>
              <a:defRPr/>
            </a:pPr>
            <a:endParaRPr lang="ru-RU" dirty="0">
              <a:latin typeface="Arial"/>
              <a:cs typeface="Arial"/>
            </a:endParaRPr>
          </a:p>
          <a:p>
            <a:pPr>
              <a:defRPr/>
            </a:pPr>
            <a:r>
              <a:rPr lang="ru-RU" dirty="0">
                <a:latin typeface="Arial"/>
                <a:cs typeface="Arial"/>
              </a:rPr>
              <a:t>-Долгая процедура входа в </a:t>
            </a:r>
            <a:r>
              <a:rPr lang="ru-RU" dirty="0" err="1">
                <a:latin typeface="Arial"/>
                <a:cs typeface="Arial"/>
              </a:rPr>
              <a:t>Modeus</a:t>
            </a:r>
            <a:endParaRPr lang="ru-RU" dirty="0">
              <a:latin typeface="Arial"/>
              <a:cs typeface="Arial"/>
            </a:endParaRPr>
          </a:p>
          <a:p>
            <a:pPr>
              <a:defRPr/>
            </a:pPr>
            <a:r>
              <a:rPr lang="ru-RU" dirty="0">
                <a:latin typeface="Arial"/>
                <a:cs typeface="Arial"/>
              </a:rPr>
              <a:t>-Не все располагают верной информацией о кабинетах</a:t>
            </a:r>
          </a:p>
          <a:p>
            <a:pPr>
              <a:defRPr/>
            </a:pPr>
            <a:r>
              <a:rPr lang="ru-RU" dirty="0">
                <a:latin typeface="Arial"/>
                <a:cs typeface="Arial"/>
              </a:rPr>
              <a:t>-Не все коммуникабельны</a:t>
            </a:r>
          </a:p>
        </p:txBody>
      </p:sp>
      <p:grpSp>
        <p:nvGrpSpPr>
          <p:cNvPr id="7" name="Группа 6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8" name="Прямоугольник 7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9" name="Прямоугольник 8"/>
            <p:cNvSpPr/>
            <p:nvPr/>
          </p:nvSpPr>
          <p:spPr bwMode="auto">
            <a:xfrm>
              <a:off x="419315" y="330200"/>
              <a:ext cx="2804160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0" name="TextBox 9"/>
            <p:cNvSpPr txBox="1"/>
            <p:nvPr/>
          </p:nvSpPr>
          <p:spPr bwMode="auto">
            <a:xfrm>
              <a:off x="988474" y="405643"/>
              <a:ext cx="166584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ru-RU">
                  <a:latin typeface="Arial Black"/>
                  <a:cs typeface="Arial"/>
                </a:rPr>
                <a:t>ПРОБЛЕМА</a:t>
              </a:r>
              <a:endParaRPr/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7" name="Группа 6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8" name="Прямоугольник 7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 sz="1600" i="1"/>
            </a:p>
          </p:txBody>
        </p:sp>
        <p:sp>
          <p:nvSpPr>
            <p:cNvPr id="9" name="Прямоугольник 8"/>
            <p:cNvSpPr/>
            <p:nvPr/>
          </p:nvSpPr>
          <p:spPr bwMode="auto">
            <a:xfrm>
              <a:off x="419315" y="330200"/>
              <a:ext cx="3170670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 sz="1600" i="1"/>
            </a:p>
          </p:txBody>
        </p:sp>
        <p:sp>
          <p:nvSpPr>
            <p:cNvPr id="10" name="TextBox 9"/>
            <p:cNvSpPr txBox="1"/>
            <p:nvPr/>
          </p:nvSpPr>
          <p:spPr bwMode="auto">
            <a:xfrm>
              <a:off x="452588" y="390789"/>
              <a:ext cx="313739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ru-RU">
                  <a:latin typeface="Arial Black"/>
                  <a:cs typeface="Arial"/>
                </a:rPr>
                <a:t>ЦЕЛЕВАЯ АУДИТОРИЯ</a:t>
              </a:r>
              <a:endParaRPr/>
            </a:p>
          </p:txBody>
        </p:sp>
      </p:grpSp>
      <p:sp>
        <p:nvSpPr>
          <p:cNvPr id="3" name="TextBox 2"/>
          <p:cNvSpPr txBox="1"/>
          <p:nvPr/>
        </p:nvSpPr>
        <p:spPr bwMode="auto">
          <a:xfrm>
            <a:off x="3819189" y="825342"/>
            <a:ext cx="4070610" cy="30788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1400" dirty="0">
                <a:latin typeface="Arial"/>
                <a:cs typeface="Arial"/>
              </a:rPr>
              <a:t>1. Общие характеристики:</a:t>
            </a:r>
            <a:endParaRPr dirty="0"/>
          </a:p>
          <a:p>
            <a:pPr>
              <a:defRPr/>
            </a:pPr>
            <a:endParaRPr lang="ru-RU" sz="1400" dirty="0">
              <a:latin typeface="Arial"/>
              <a:cs typeface="Arial"/>
            </a:endParaRPr>
          </a:p>
          <a:p>
            <a:pPr>
              <a:defRPr/>
            </a:pPr>
            <a:r>
              <a:rPr lang="ru-RU" sz="1400" dirty="0">
                <a:latin typeface="Arial"/>
                <a:cs typeface="Arial"/>
              </a:rPr>
              <a:t>– возраст студентов: от 17 до 25 лет</a:t>
            </a:r>
          </a:p>
          <a:p>
            <a:pPr>
              <a:defRPr/>
            </a:pPr>
            <a:r>
              <a:rPr lang="ru-RU" sz="1400" dirty="0">
                <a:latin typeface="Arial"/>
                <a:cs typeface="Arial"/>
              </a:rPr>
              <a:t>– аудитория людей: студенты </a:t>
            </a:r>
            <a:r>
              <a:rPr lang="ru-RU" sz="1400" dirty="0" err="1">
                <a:latin typeface="Arial"/>
                <a:cs typeface="Arial"/>
              </a:rPr>
              <a:t>ИМиКН</a:t>
            </a:r>
            <a:endParaRPr dirty="0"/>
          </a:p>
          <a:p>
            <a:pPr>
              <a:defRPr/>
            </a:pPr>
            <a:r>
              <a:rPr lang="ru-RU" sz="1400" dirty="0">
                <a:latin typeface="Arial"/>
                <a:cs typeface="Arial"/>
              </a:rPr>
              <a:t>– образ жизни: заинтересованные люди в поиске новой информации</a:t>
            </a:r>
            <a:endParaRPr dirty="0"/>
          </a:p>
          <a:p>
            <a:pPr>
              <a:defRPr/>
            </a:pPr>
            <a:endParaRPr lang="ru-RU" sz="1400" dirty="0">
              <a:solidFill>
                <a:schemeClr val="tx1">
                  <a:lumMod val="85000"/>
                  <a:lumOff val="15000"/>
                </a:schemeClr>
              </a:solidFill>
              <a:latin typeface="Arial"/>
              <a:cs typeface="Arial"/>
            </a:endParaRPr>
          </a:p>
          <a:p>
            <a:pPr>
              <a:defRPr/>
            </a:pPr>
            <a:r>
              <a:rPr lang="ru-RU" sz="1400" dirty="0">
                <a:latin typeface="Arial"/>
                <a:cs typeface="Arial"/>
              </a:rPr>
              <a:t>2. Проблемы и потребности:</a:t>
            </a:r>
            <a:endParaRPr dirty="0"/>
          </a:p>
          <a:p>
            <a:pPr>
              <a:defRPr/>
            </a:pPr>
            <a:endParaRPr lang="ru-RU" sz="1400" dirty="0">
              <a:latin typeface="Arial"/>
              <a:cs typeface="Arial"/>
            </a:endParaRPr>
          </a:p>
          <a:p>
            <a:pPr>
              <a:defRPr/>
            </a:pPr>
            <a:r>
              <a:rPr lang="ru-RU" sz="1400" dirty="0">
                <a:latin typeface="Arial"/>
                <a:cs typeface="Arial"/>
              </a:rPr>
              <a:t>– потребность в быстром поиске информации</a:t>
            </a:r>
          </a:p>
          <a:p>
            <a:pPr>
              <a:defRPr/>
            </a:pPr>
            <a:r>
              <a:rPr lang="ru-RU" sz="1400" b="0" i="0" u="none" strike="noStrike" cap="none" spc="0" dirty="0">
                <a:solidFill>
                  <a:schemeClr val="tx1"/>
                </a:solidFill>
                <a:latin typeface="Arial"/>
                <a:ea typeface="Arial"/>
                <a:cs typeface="Arial"/>
              </a:rPr>
              <a:t>–</a:t>
            </a:r>
            <a:r>
              <a:rPr lang="ru-RU" sz="1400" dirty="0">
                <a:latin typeface="Arial"/>
                <a:cs typeface="Arial"/>
              </a:rPr>
              <a:t> неэффективное использование времени</a:t>
            </a:r>
          </a:p>
          <a:p>
            <a:pPr>
              <a:defRPr/>
            </a:pPr>
            <a:r>
              <a:rPr lang="ru-RU" sz="1400" b="0" i="0" u="none" strike="noStrike" cap="none" spc="0" dirty="0">
                <a:solidFill>
                  <a:schemeClr val="tx1"/>
                </a:solidFill>
                <a:latin typeface="Arial"/>
                <a:ea typeface="Arial"/>
                <a:cs typeface="Arial"/>
              </a:rPr>
              <a:t>– </a:t>
            </a:r>
            <a:r>
              <a:rPr lang="ru-RU" sz="1400" dirty="0">
                <a:latin typeface="Arial"/>
                <a:cs typeface="Arial"/>
              </a:rPr>
              <a:t>запутанность и недостаточность информации</a:t>
            </a:r>
            <a:endParaRPr dirty="0"/>
          </a:p>
          <a:p>
            <a:pPr>
              <a:defRPr/>
            </a:pPr>
            <a:r>
              <a:rPr lang="ru-RU" sz="1400" b="0" i="0" u="none" strike="noStrike" cap="none" spc="0" dirty="0">
                <a:solidFill>
                  <a:schemeClr val="tx1"/>
                </a:solidFill>
                <a:latin typeface="Arial"/>
                <a:ea typeface="Arial"/>
                <a:cs typeface="Arial"/>
              </a:rPr>
              <a:t>– </a:t>
            </a:r>
            <a:r>
              <a:rPr lang="ru-RU" sz="1400" dirty="0">
                <a:latin typeface="Arial"/>
                <a:cs typeface="Arial"/>
              </a:rPr>
              <a:t>неудобство и стресс</a:t>
            </a:r>
          </a:p>
        </p:txBody>
      </p:sp>
      <p:sp>
        <p:nvSpPr>
          <p:cNvPr id="5" name="TextBox 4"/>
          <p:cNvSpPr txBox="1"/>
          <p:nvPr/>
        </p:nvSpPr>
        <p:spPr bwMode="auto">
          <a:xfrm>
            <a:off x="7762284" y="797558"/>
            <a:ext cx="4607114" cy="59134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1400" dirty="0">
                <a:latin typeface="Arial"/>
                <a:cs typeface="Arial"/>
              </a:rPr>
              <a:t>3. Продукты, которые сейчас используют для решения проблемы:</a:t>
            </a:r>
            <a:endParaRPr dirty="0"/>
          </a:p>
          <a:p>
            <a:pPr>
              <a:defRPr/>
            </a:pPr>
            <a:endParaRPr lang="ru-RU" sz="1400" dirty="0">
              <a:latin typeface="Arial"/>
              <a:cs typeface="Arial"/>
            </a:endParaRPr>
          </a:p>
          <a:p>
            <a:pPr>
              <a:defRPr/>
            </a:pPr>
            <a:r>
              <a:rPr lang="ru-RU" sz="1400" b="0" i="0" u="none" strike="noStrike" cap="none" spc="0" dirty="0">
                <a:solidFill>
                  <a:schemeClr val="tx1"/>
                </a:solidFill>
                <a:latin typeface="Arial"/>
                <a:ea typeface="Arial"/>
                <a:cs typeface="Arial"/>
              </a:rPr>
              <a:t>– </a:t>
            </a:r>
            <a:r>
              <a:rPr lang="ru-RU" sz="1400" dirty="0">
                <a:latin typeface="Arial"/>
                <a:cs typeface="Arial"/>
              </a:rPr>
              <a:t>коммуникация с другими студентами, которая зачастую может не решить проблему</a:t>
            </a:r>
          </a:p>
          <a:p>
            <a:pPr marL="239821" indent="-239821">
              <a:buFont typeface="Arial"/>
              <a:buChar char="–"/>
              <a:defRPr/>
            </a:pPr>
            <a:r>
              <a:rPr lang="ru-RU" sz="1400" dirty="0">
                <a:latin typeface="Arial"/>
                <a:cs typeface="Arial"/>
              </a:rPr>
              <a:t>использование сайта </a:t>
            </a:r>
            <a:r>
              <a:rPr lang="ru-RU" sz="1400" dirty="0" err="1">
                <a:latin typeface="Arial"/>
                <a:cs typeface="Arial"/>
              </a:rPr>
              <a:t>Modeus</a:t>
            </a:r>
            <a:r>
              <a:rPr lang="ru-RU" sz="1400" dirty="0">
                <a:latin typeface="Arial"/>
                <a:cs typeface="Arial"/>
              </a:rPr>
              <a:t> со своего личного устройства или компьютеров в библиотеке </a:t>
            </a:r>
          </a:p>
          <a:p>
            <a:pPr>
              <a:defRPr/>
            </a:pPr>
            <a:endParaRPr lang="ru-RU" sz="1400" dirty="0">
              <a:latin typeface="Arial"/>
              <a:cs typeface="Arial"/>
            </a:endParaRPr>
          </a:p>
          <a:p>
            <a:pPr>
              <a:defRPr/>
            </a:pPr>
            <a:r>
              <a:rPr lang="ru-RU" sz="1400" dirty="0">
                <a:latin typeface="Arial"/>
                <a:cs typeface="Arial"/>
              </a:rPr>
              <a:t>4. Причины, по которым текущие решения “не работают”:</a:t>
            </a:r>
          </a:p>
          <a:p>
            <a:pPr>
              <a:defRPr/>
            </a:pPr>
            <a:endParaRPr dirty="0"/>
          </a:p>
          <a:p>
            <a:pPr marL="239821" indent="-239821">
              <a:buFont typeface="Arial"/>
              <a:buChar char="–"/>
              <a:defRPr/>
            </a:pPr>
            <a:r>
              <a:rPr lang="ru-RU" sz="1400" dirty="0">
                <a:latin typeface="Arial"/>
                <a:cs typeface="Arial"/>
              </a:rPr>
              <a:t>ни одно из текущих решений не выполняет все функции нашего проекта</a:t>
            </a:r>
          </a:p>
          <a:p>
            <a:pPr marL="239821" indent="-239821">
              <a:buFont typeface="Arial"/>
              <a:buChar char="–"/>
              <a:defRPr/>
            </a:pPr>
            <a:r>
              <a:rPr lang="ru-RU" sz="1400" dirty="0">
                <a:latin typeface="Arial"/>
                <a:cs typeface="Arial"/>
              </a:rPr>
              <a:t>при использовании сайта </a:t>
            </a:r>
            <a:r>
              <a:rPr lang="ru-RU" sz="1400" dirty="0" err="1">
                <a:latin typeface="Arial"/>
                <a:cs typeface="Arial"/>
              </a:rPr>
              <a:t>Modeus</a:t>
            </a:r>
            <a:r>
              <a:rPr lang="ru-RU" sz="1400" dirty="0">
                <a:latin typeface="Arial"/>
                <a:cs typeface="Arial"/>
              </a:rPr>
              <a:t> со своего устройства необходим интернет, а при его отсутствии - расписание своих занятий больше никак не посмотреть</a:t>
            </a:r>
          </a:p>
          <a:p>
            <a:pPr marL="239821" indent="-239821">
              <a:buFont typeface="Arial"/>
              <a:buChar char="–"/>
              <a:defRPr/>
            </a:pPr>
            <a:r>
              <a:rPr lang="ru-RU" sz="1400" dirty="0">
                <a:latin typeface="Arial"/>
                <a:cs typeface="Arial"/>
              </a:rPr>
              <a:t>возможность недопонимания при объяснении другим студентом расположения кабинета</a:t>
            </a:r>
          </a:p>
          <a:p>
            <a:pPr>
              <a:defRPr/>
            </a:pPr>
            <a:endParaRPr lang="ru-RU" sz="1400" dirty="0">
              <a:latin typeface="Arial"/>
              <a:cs typeface="Arial"/>
            </a:endParaRPr>
          </a:p>
          <a:p>
            <a:pPr>
              <a:defRPr/>
            </a:pPr>
            <a:r>
              <a:rPr lang="ru-RU" sz="1400" dirty="0">
                <a:latin typeface="Arial"/>
                <a:cs typeface="Arial"/>
              </a:rPr>
              <a:t>5. Что ценят, на что обращают внимание:</a:t>
            </a:r>
            <a:endParaRPr dirty="0"/>
          </a:p>
          <a:p>
            <a:pPr>
              <a:defRPr/>
            </a:pPr>
            <a:endParaRPr lang="ru-RU" sz="1400" dirty="0">
              <a:latin typeface="Arial"/>
              <a:cs typeface="Arial"/>
            </a:endParaRPr>
          </a:p>
          <a:p>
            <a:pPr>
              <a:defRPr/>
            </a:pPr>
            <a:r>
              <a:rPr lang="ru-RU" sz="1400" dirty="0">
                <a:latin typeface="Arial"/>
                <a:cs typeface="Arial"/>
              </a:rPr>
              <a:t>– индивидуальный подход к каждому человеку</a:t>
            </a:r>
            <a:endParaRPr dirty="0"/>
          </a:p>
          <a:p>
            <a:pPr>
              <a:defRPr/>
            </a:pPr>
            <a:r>
              <a:rPr lang="ru-RU" sz="1400" dirty="0">
                <a:latin typeface="Arial"/>
                <a:cs typeface="Arial"/>
              </a:rPr>
              <a:t>– простота и удобность пользования информационной стойкой</a:t>
            </a:r>
            <a:endParaRPr dirty="0"/>
          </a:p>
          <a:p>
            <a:pPr>
              <a:defRPr/>
            </a:pPr>
            <a:endParaRPr sz="1400" dirty="0"/>
          </a:p>
          <a:p>
            <a:pPr>
              <a:defRPr/>
            </a:pPr>
            <a:endParaRPr lang="ru-RU" sz="1400" dirty="0">
              <a:latin typeface="Arial"/>
              <a:cs typeface="Arial"/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/>
          <a:stretch/>
        </p:blipFill>
        <p:spPr bwMode="auto">
          <a:xfrm>
            <a:off x="452588" y="1426087"/>
            <a:ext cx="3004369" cy="400582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7" name="Группа 6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8" name="Прямоугольник 7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 sz="1600" i="1"/>
            </a:p>
          </p:txBody>
        </p:sp>
        <p:sp>
          <p:nvSpPr>
            <p:cNvPr id="9" name="Прямоугольник 8"/>
            <p:cNvSpPr/>
            <p:nvPr/>
          </p:nvSpPr>
          <p:spPr bwMode="auto">
            <a:xfrm>
              <a:off x="419315" y="330200"/>
              <a:ext cx="3099387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 sz="1600" i="1"/>
            </a:p>
          </p:txBody>
        </p:sp>
        <p:sp>
          <p:nvSpPr>
            <p:cNvPr id="10" name="TextBox 9"/>
            <p:cNvSpPr txBox="1"/>
            <p:nvPr/>
          </p:nvSpPr>
          <p:spPr bwMode="auto">
            <a:xfrm>
              <a:off x="794644" y="390789"/>
              <a:ext cx="222689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ru-RU">
                  <a:latin typeface="Arial Black"/>
                  <a:cs typeface="Arial"/>
                </a:rPr>
                <a:t>ИДЕЯ ПРОЕКТА</a:t>
              </a:r>
              <a:endParaRPr/>
            </a:p>
          </p:txBody>
        </p:sp>
      </p:grpSp>
      <p:sp>
        <p:nvSpPr>
          <p:cNvPr id="5" name="TextBox 4"/>
          <p:cNvSpPr txBox="1"/>
          <p:nvPr/>
        </p:nvSpPr>
        <p:spPr bwMode="auto">
          <a:xfrm>
            <a:off x="327872" y="1319511"/>
            <a:ext cx="11141578" cy="37189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2200" b="1" dirty="0">
                <a:latin typeface="Arial"/>
                <a:cs typeface="Arial"/>
              </a:rPr>
              <a:t>Предлагаемая идея</a:t>
            </a:r>
            <a:r>
              <a:rPr lang="ru-RU" sz="2200" dirty="0">
                <a:latin typeface="Arial"/>
                <a:cs typeface="Arial"/>
              </a:rPr>
              <a:t>:</a:t>
            </a:r>
            <a:endParaRPr sz="2200" dirty="0"/>
          </a:p>
          <a:p>
            <a:pPr>
              <a:defRPr/>
            </a:pPr>
            <a:endParaRPr dirty="0"/>
          </a:p>
          <a:p>
            <a:pPr>
              <a:defRPr/>
            </a:pPr>
            <a:r>
              <a:rPr lang="ru-RU" sz="1800" b="0" i="0" u="none" strike="noStrike" cap="none" spc="0" dirty="0">
                <a:solidFill>
                  <a:schemeClr val="tx1"/>
                </a:solidFill>
                <a:latin typeface="Arial"/>
                <a:ea typeface="Arial"/>
                <a:cs typeface="Arial"/>
              </a:rPr>
              <a:t>Идея проекта заключается в создании информационной стойки с приложением, которое будет выполнять весь функционал. На стойке будет размещена информация о расположении кабинетов и расписание занятий. План здания будет доступен в приложении, чтобы студенты могли легко ориентироваться в здании. Это позволит студентам сэкономить время и усилия на поиске информации, а также быстро получать доступ к необходимым данным.</a:t>
            </a:r>
            <a:endParaRPr dirty="0"/>
          </a:p>
          <a:p>
            <a:pPr>
              <a:defRPr/>
            </a:pPr>
            <a:endParaRPr lang="ru-RU" dirty="0">
              <a:latin typeface="Arial"/>
              <a:cs typeface="Arial"/>
            </a:endParaRPr>
          </a:p>
          <a:p>
            <a:pPr>
              <a:defRPr/>
            </a:pPr>
            <a:endParaRPr lang="ru-RU" dirty="0">
              <a:latin typeface="Arial"/>
              <a:cs typeface="Arial"/>
            </a:endParaRPr>
          </a:p>
          <a:p>
            <a:pPr>
              <a:defRPr/>
            </a:pPr>
            <a:endParaRPr lang="ru-RU" dirty="0">
              <a:latin typeface="Arial"/>
              <a:cs typeface="Arial"/>
            </a:endParaRPr>
          </a:p>
          <a:p>
            <a:pPr>
              <a:defRPr/>
            </a:pPr>
            <a:r>
              <a:rPr lang="ru-RU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Мы сможем </a:t>
            </a:r>
            <a:r>
              <a:rPr lang="ru-RU" dirty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реализовать проект в период до 3-х лет, за сумму до 1 млн р</a:t>
            </a:r>
            <a:r>
              <a:rPr lang="ru-RU" dirty="0">
                <a:latin typeface="Arial"/>
                <a:cs typeface="Arial"/>
              </a:rPr>
              <a:t>ублей, силами нашей команды.</a:t>
            </a:r>
            <a:endParaRPr dirty="0"/>
          </a:p>
          <a:p>
            <a:pPr>
              <a:defRPr/>
            </a:pPr>
            <a:endParaRPr lang="ru-RU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5" y="330200"/>
              <a:ext cx="2977096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542745" y="402364"/>
              <a:ext cx="273023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Arial"/>
                  <a:cs typeface="Arial"/>
                </a:rPr>
                <a:t>ПРОДУКТ ПРОЕКТА</a:t>
              </a:r>
              <a:endParaRPr/>
            </a:p>
          </p:txBody>
        </p:sp>
      </p:grpSp>
      <p:sp>
        <p:nvSpPr>
          <p:cNvPr id="19" name="TextBox 18"/>
          <p:cNvSpPr txBox="1"/>
          <p:nvPr/>
        </p:nvSpPr>
        <p:spPr bwMode="auto">
          <a:xfrm>
            <a:off x="1091099" y="5410018"/>
            <a:ext cx="3044388" cy="3661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Пример внешнего вида</a:t>
            </a: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21" name="TextBox 20"/>
          <p:cNvSpPr txBox="1"/>
          <p:nvPr/>
        </p:nvSpPr>
        <p:spPr bwMode="auto">
          <a:xfrm>
            <a:off x="5321819" y="1081859"/>
            <a:ext cx="5938426" cy="46942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1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Продукт:</a:t>
            </a: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 информационный сенсорный электронный стенд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Мы предлагаем поставить электронный стенд для студентов и работников университета с целью облегчения получения необходимой информации.</a:t>
            </a:r>
            <a:endParaRPr dirty="0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1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Основные функции/возможности:</a:t>
            </a: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-отображение расписания занятий 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-отображение расположения аудиторий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-печатная выдача справок об обучении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-предоставление дополнительной информации </a:t>
            </a:r>
            <a:endParaRPr lang="ru-RU" dirty="0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1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Сценарий использования:</a:t>
            </a: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 нахождение стенда -нажатие на стенд - нажатие на соответствующую иконку - предоставление необходимой информации или печать справки об обучении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1557045292" name="Рисунок 1557045291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112874" y="1081858"/>
            <a:ext cx="3022612" cy="4106189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5" y="330200"/>
              <a:ext cx="2977096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542745" y="402364"/>
              <a:ext cx="198644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Arial"/>
                  <a:cs typeface="Arial"/>
                </a:rPr>
                <a:t>ТЕХНОЛОГИЯ</a:t>
              </a:r>
              <a:endParaRPr/>
            </a:p>
          </p:txBody>
        </p:sp>
      </p:grpSp>
      <p:sp>
        <p:nvSpPr>
          <p:cNvPr id="21" name="TextBox 20"/>
          <p:cNvSpPr txBox="1"/>
          <p:nvPr/>
        </p:nvSpPr>
        <p:spPr bwMode="auto">
          <a:xfrm>
            <a:off x="492008" y="895348"/>
            <a:ext cx="7743258" cy="47040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1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Технологии, используемые в решении:</a:t>
            </a:r>
            <a:endParaRPr dirty="0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-сенсорный экран 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-компьютерное программное обеспечение 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-системы баз данных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-интернет-соединение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-мобильные приложения (для расширения доступности информации о расписании и плане корпуса на смартфонах студентов)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-аналитика данных</a:t>
            </a:r>
            <a:r>
              <a:rPr dirty="0"/>
              <a:t> (</a:t>
            </a:r>
            <a:r>
              <a:rPr lang="ru-RU" sz="1800" b="0" i="0" u="none" strike="noStrike" cap="none" spc="0" dirty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для сбора и анализа информации о взаимодействии пользователей со стендом, чтобы улучшать его функциональность</a:t>
            </a:r>
            <a:r>
              <a:rPr dirty="0"/>
              <a:t>)</a:t>
            </a: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dirty="0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1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Продукт обладает следующими техническими параметрами:</a:t>
            </a: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40 дюймов сенсорная панель Full HD с яркостью 500 кд/м2, </a:t>
            </a:r>
            <a:r>
              <a:rPr lang="ru-RU" sz="1800" b="0" i="0" u="none" strike="noStrike" cap="none" spc="0" dirty="0" err="1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мультитач</a:t>
            </a: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 10 касаний, </a:t>
            </a:r>
            <a:r>
              <a:rPr lang="ru-RU" sz="1800" b="0" i="0" u="none" strike="noStrike" cap="none" spc="0" dirty="0" err="1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Wi</a:t>
            </a: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-Fi, Ethernet, Intel Core i5, 8 </a:t>
            </a:r>
            <a:r>
              <a:rPr lang="ru-RU" sz="1800" b="0" i="0" u="none" strike="noStrike" cap="none" spc="0" dirty="0" err="1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Gb</a:t>
            </a: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 оперативной памяти, 256 GB SSD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1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Уровень готовности технологии: </a:t>
            </a:r>
            <a:r>
              <a:rPr lang="en-US" sz="1800" b="1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TRL </a:t>
            </a:r>
            <a:r>
              <a:rPr lang="ru-RU" sz="1800" b="1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№</a:t>
            </a:r>
            <a:r>
              <a:rPr lang="en-US" sz="1800" b="1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__1__</a:t>
            </a:r>
            <a:endParaRPr lang="en-US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4" y="330200"/>
              <a:ext cx="3786925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542745" y="402364"/>
              <a:ext cx="355417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Arial"/>
                  <a:cs typeface="Arial"/>
                </a:rPr>
                <a:t>КОНКУРЕНТНЫЙ АНАЛИЗ</a:t>
              </a:r>
              <a:endParaRPr/>
            </a:p>
          </p:txBody>
        </p:sp>
      </p:grpSp>
      <p:graphicFrame>
        <p:nvGraphicFramePr>
          <p:cNvPr id="1759835122" name="Таблица 12"/>
          <p:cNvGraphicFramePr>
            <a:graphicFrameLocks/>
          </p:cNvGraphicFramePr>
          <p:nvPr/>
        </p:nvGraphicFramePr>
        <p:xfrm>
          <a:off x="1166810" y="1058860"/>
          <a:ext cx="9513828" cy="4450080"/>
        </p:xfrm>
        <a:graphic>
          <a:graphicData uri="http://schemas.openxmlformats.org/drawingml/2006/table">
            <a:tbl>
              <a:tblPr firstRow="1" bandRow="1"/>
              <a:tblGrid>
                <a:gridCol w="16332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761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7611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7611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7611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57611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814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Критерии</a:t>
                      </a:r>
                      <a:endParaRPr/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Наш проект</a:t>
                      </a:r>
                      <a:endParaRPr/>
                    </a:p>
                    <a:p>
                      <a:pPr algn="ctr">
                        <a:defRPr/>
                      </a:pPr>
                      <a:r>
                        <a:rPr lang="ru-RU" sz="140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«Информационная стойка ИМиКН ТюмГУ»</a:t>
                      </a:r>
                      <a:endParaRPr/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Уже существующие стойки в нескольких корпусах ТюмГУ</a:t>
                      </a:r>
                      <a:endParaRPr/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i="0" u="none" strike="noStrike" cap="none" spc="0">
                          <a:solidFill>
                            <a:schemeClr val="bg1"/>
                          </a:solidFill>
                          <a:latin typeface="Arial"/>
                          <a:ea typeface="Arial"/>
                          <a:cs typeface="Arial"/>
                        </a:rPr>
                        <a:t>Студенты старших курсов ТюмГУ</a:t>
                      </a:r>
                      <a:endParaRPr sz="1400" b="0"/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i="0" u="none" strike="noStrike" cap="none" spc="0">
                          <a:solidFill>
                            <a:schemeClr val="bg1"/>
                          </a:solidFill>
                          <a:latin typeface="Arial"/>
                          <a:ea typeface="Arial"/>
                          <a:cs typeface="Arial"/>
                        </a:rPr>
                        <a:t>Использование сайта Modeus со своего личного устройства</a:t>
                      </a:r>
                      <a:endParaRPr sz="1400" b="0"/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i="0" u="none" strike="noStrike" cap="none" spc="0">
                          <a:solidFill>
                            <a:schemeClr val="bg1"/>
                          </a:solidFill>
                          <a:latin typeface="Arial"/>
                          <a:ea typeface="Arial"/>
                          <a:cs typeface="Arial"/>
                        </a:rPr>
                        <a:t>Использование сайта Modeus с компьютеров в библиотеке ТюмГУ</a:t>
                      </a:r>
                      <a:endParaRPr sz="1400" b="0"/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324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Функционал</a:t>
                      </a:r>
                      <a:endParaRPr/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Просмотр своего расписания, расположения кабинетов и плана этажей; можно получить справку об обучении</a:t>
                      </a: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Получение справки об обучении</a:t>
                      </a: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Возможность узнать расположение конкретного кабинета</a:t>
                      </a: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Просмотр своего расписания занятий</a:t>
                      </a: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Просмотр своего расписания занятий</a:t>
                      </a: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324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Необходимость иметь подключение к интернету</a:t>
                      </a:r>
                      <a:endParaRPr/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нет</a:t>
                      </a: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нет</a:t>
                      </a: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нет</a:t>
                      </a: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да</a:t>
                      </a: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solidFill>
                      <a:srgbClr val="FFB0B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нет</a:t>
                      </a: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324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Необходимость говорить с людьми</a:t>
                      </a:r>
                    </a:p>
                  </a:txBody>
                  <a:tcPr anchor="ctr">
                    <a:lnL w="6347" algn="ctr">
                      <a:solidFill>
                        <a:schemeClr val="tx1"/>
                      </a:solidFill>
                    </a:lnL>
                    <a:lnR w="6347" algn="ctr">
                      <a:solidFill>
                        <a:schemeClr val="tx1"/>
                      </a:solidFill>
                    </a:lnR>
                    <a:lnT w="6348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7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нет</a:t>
                      </a:r>
                    </a:p>
                  </a:txBody>
                  <a:tcPr anchor="ctr">
                    <a:lnL w="6347" algn="ctr">
                      <a:solidFill>
                        <a:schemeClr val="tx1"/>
                      </a:solidFill>
                    </a:lnL>
                    <a:lnR w="6347" algn="ctr">
                      <a:solidFill>
                        <a:schemeClr val="tx1"/>
                      </a:solidFill>
                    </a:lnR>
                    <a:lnT w="6348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7" algn="ctr">
                      <a:solidFill>
                        <a:schemeClr val="tx1"/>
                      </a:solidFill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нет</a:t>
                      </a:r>
                    </a:p>
                  </a:txBody>
                  <a:tcPr anchor="ctr">
                    <a:lnL w="6347" algn="ctr">
                      <a:solidFill>
                        <a:schemeClr val="tx1"/>
                      </a:solidFill>
                    </a:lnL>
                    <a:lnR w="6347" algn="ctr">
                      <a:solidFill>
                        <a:schemeClr val="tx1"/>
                      </a:solidFill>
                    </a:lnR>
                    <a:lnT w="6348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7" algn="ctr">
                      <a:solidFill>
                        <a:schemeClr val="tx1"/>
                      </a:solidFill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да</a:t>
                      </a:r>
                    </a:p>
                  </a:txBody>
                  <a:tcPr anchor="ctr">
                    <a:lnL w="6347" algn="ctr">
                      <a:solidFill>
                        <a:schemeClr val="tx1"/>
                      </a:solidFill>
                    </a:lnL>
                    <a:lnR w="6347" algn="ctr">
                      <a:solidFill>
                        <a:schemeClr val="tx1"/>
                      </a:solidFill>
                    </a:lnR>
                    <a:lnT w="6348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7" algn="ctr">
                      <a:solidFill>
                        <a:schemeClr val="tx1"/>
                      </a:solidFill>
                    </a:lnB>
                    <a:solidFill>
                      <a:srgbClr val="FFB0B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нет</a:t>
                      </a:r>
                    </a:p>
                  </a:txBody>
                  <a:tcPr anchor="ctr">
                    <a:lnL w="6347" algn="ctr">
                      <a:solidFill>
                        <a:schemeClr val="tx1"/>
                      </a:solidFill>
                    </a:lnL>
                    <a:lnR w="6347" algn="ctr">
                      <a:solidFill>
                        <a:schemeClr val="tx1"/>
                      </a:solidFill>
                    </a:lnR>
                    <a:lnT w="6348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7" algn="ctr">
                      <a:solidFill>
                        <a:schemeClr val="tx1"/>
                      </a:solidFill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нет</a:t>
                      </a:r>
                    </a:p>
                  </a:txBody>
                  <a:tcPr anchor="ctr">
                    <a:lnL w="6347" algn="ctr">
                      <a:solidFill>
                        <a:schemeClr val="tx1"/>
                      </a:solidFill>
                    </a:lnL>
                    <a:lnR w="6347" algn="ctr">
                      <a:solidFill>
                        <a:schemeClr val="tx1"/>
                      </a:solidFill>
                    </a:lnR>
                    <a:lnT w="6348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7" algn="ctr">
                      <a:solidFill>
                        <a:schemeClr val="tx1"/>
                      </a:solidFill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324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Расположение </a:t>
                      </a:r>
                      <a:endParaRPr/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7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1 этаж ИМиКН</a:t>
                      </a: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7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ИМиКН, ФЭИ, ИГиП</a:t>
                      </a: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7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по всему ИМиКН</a:t>
                      </a: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7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Любое место со связью</a:t>
                      </a: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7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8" algn="ctr">
                      <a:solidFill>
                        <a:schemeClr val="tx1"/>
                      </a:solidFill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библиотека (15 минут ходьбы туда и обратно от ИМиКН)</a:t>
                      </a: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7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8" algn="ctr">
                      <a:solidFill>
                        <a:schemeClr val="tx1"/>
                      </a:solidFill>
                    </a:lnB>
                    <a:solidFill>
                      <a:srgbClr val="FFB0B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252437532" name="TextBox 10"/>
          <p:cNvSpPr txBox="1"/>
          <p:nvPr/>
        </p:nvSpPr>
        <p:spPr bwMode="auto">
          <a:xfrm>
            <a:off x="446505" y="5642922"/>
            <a:ext cx="11298987" cy="823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99"/>
              </a:spcAft>
              <a:defRPr/>
            </a:pPr>
            <a:r>
              <a:rPr lang="ru-RU" sz="1600" dirty="0">
                <a:latin typeface="Arial"/>
                <a:cs typeface="Arial"/>
              </a:rPr>
              <a:t>Уникальность нашего проекта: выполняет одновременно несколько важных для целевой аудитории функций, чего нет в других проектах, при этом пользователю не требуется иметь подключение к интернету или искать других студентов и общаться с ними.</a:t>
            </a:r>
            <a:endParaRPr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4" y="330200"/>
              <a:ext cx="3228125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542745" y="402364"/>
              <a:ext cx="296747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Arial"/>
                  <a:cs typeface="Arial"/>
                </a:rPr>
                <a:t>ГИПОТЕЗЫ ПРОЕКТА</a:t>
              </a:r>
              <a:endParaRPr/>
            </a:p>
          </p:txBody>
        </p:sp>
      </p:grpSp>
      <p:sp>
        <p:nvSpPr>
          <p:cNvPr id="21" name="TextBox 20"/>
          <p:cNvSpPr txBox="1"/>
          <p:nvPr/>
        </p:nvSpPr>
        <p:spPr bwMode="auto">
          <a:xfrm>
            <a:off x="419311" y="1178559"/>
            <a:ext cx="5621985" cy="31085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Гипотеза:</a:t>
            </a:r>
            <a:endParaRPr sz="1400" dirty="0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Более 50% студентов ТюмГУ, из которых 22% студентов </a:t>
            </a:r>
            <a:r>
              <a:rPr lang="ru-RU" sz="1400" b="0" i="0" u="none" strike="noStrike" cap="none" spc="0" dirty="0" err="1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ИМиКН</a:t>
            </a:r>
            <a:r>
              <a:rPr lang="ru-RU" sz="14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, не знают план корпуса </a:t>
            </a:r>
            <a:r>
              <a:rPr lang="ru-RU" sz="1400" b="0" i="0" u="none" strike="noStrike" cap="none" spc="0" dirty="0" err="1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ИМиКН</a:t>
            </a:r>
            <a:r>
              <a:rPr lang="ru-RU" sz="14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, вследствие чего бывает затруднительно найти тот или иной кабинет, случаются ситуации в которых студенты опаздывают на пары.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Способ проверки:</a:t>
            </a:r>
            <a:endParaRPr sz="1400" dirty="0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Анкетирование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Целевое количество респондентов: 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Более 100</a:t>
            </a:r>
            <a:endParaRPr sz="1400" dirty="0"/>
          </a:p>
        </p:txBody>
      </p:sp>
      <p:sp>
        <p:nvSpPr>
          <p:cNvPr id="10" name="TextBox 9"/>
          <p:cNvSpPr txBox="1"/>
          <p:nvPr/>
        </p:nvSpPr>
        <p:spPr bwMode="auto">
          <a:xfrm>
            <a:off x="6241392" y="1786888"/>
            <a:ext cx="4904846" cy="3657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1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Вопросы для опроса / интервью:</a:t>
            </a:r>
            <a:endParaRPr dirty="0"/>
          </a:p>
          <a:p>
            <a:pPr>
              <a:defRPr/>
            </a:pPr>
            <a:r>
              <a:rPr lang="ru-RU" sz="1800" b="0" i="0" u="none" strike="noStrike" cap="none" spc="0" dirty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1) Как часто проходят у вас пары в корпусе </a:t>
            </a:r>
            <a:r>
              <a:rPr lang="ru-RU" sz="1800" b="0" i="0" u="none" strike="noStrike" cap="none" spc="0" dirty="0" err="1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ИМиКН</a:t>
            </a:r>
            <a:r>
              <a:rPr lang="ru-RU" sz="1800" b="0" i="0" u="none" strike="noStrike" cap="none" spc="0" dirty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?</a:t>
            </a:r>
            <a:endParaRPr lang="ru-RU" sz="1800" b="0" i="0" u="none" strike="noStrike" cap="none" spc="0" dirty="0">
              <a:solidFill>
                <a:schemeClr val="tx1"/>
              </a:solidFill>
              <a:latin typeface="Calibri"/>
              <a:cs typeface="Calibri"/>
            </a:endParaRPr>
          </a:p>
          <a:p>
            <a:pPr>
              <a:defRPr/>
            </a:pPr>
            <a:r>
              <a:rPr lang="ru-RU" sz="1800" b="0" i="0" u="none" strike="noStrike" cap="none" spc="0" dirty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2)Были ли у вас случаи, что вы не могли найти кабинет в корпусе </a:t>
            </a:r>
            <a:r>
              <a:rPr lang="ru-RU" sz="1800" b="0" i="0" u="none" strike="noStrike" cap="none" spc="0" dirty="0" err="1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ИМиКН</a:t>
            </a:r>
            <a:r>
              <a:rPr lang="ru-RU" sz="1800" b="0" i="0" u="none" strike="noStrike" cap="none" spc="0" dirty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? Сколько раз?</a:t>
            </a:r>
            <a:endParaRPr lang="ru-RU" sz="1800" b="0" i="0" u="none" strike="noStrike" cap="none" spc="0" dirty="0">
              <a:solidFill>
                <a:schemeClr val="tx1"/>
              </a:solidFill>
              <a:latin typeface="Calibri"/>
              <a:cs typeface="Calibri"/>
            </a:endParaRPr>
          </a:p>
          <a:p>
            <a:pPr>
              <a:defRPr/>
            </a:pPr>
            <a:r>
              <a:rPr lang="ru-RU" sz="1800" b="0" i="0" u="none" strike="noStrike" cap="none" spc="0" dirty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3)Что бы вы хотели видеть в информационном табло в корпусе </a:t>
            </a:r>
            <a:r>
              <a:rPr lang="ru-RU" sz="1800" b="0" i="0" u="none" strike="noStrike" cap="none" spc="0" dirty="0" err="1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ИМиКН</a:t>
            </a:r>
            <a:r>
              <a:rPr lang="ru-RU" sz="1800" b="0" i="0" u="none" strike="noStrike" cap="none" spc="0" dirty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?</a:t>
            </a:r>
            <a:endParaRPr lang="ru-RU" sz="1800" b="0" i="0" u="none" strike="noStrike" cap="none" spc="0" dirty="0">
              <a:solidFill>
                <a:schemeClr val="tx1"/>
              </a:solidFill>
              <a:latin typeface="Calibri"/>
              <a:cs typeface="Calibri"/>
            </a:endParaRPr>
          </a:p>
          <a:p>
            <a:pPr>
              <a:defRPr/>
            </a:pPr>
            <a:r>
              <a:rPr lang="ru-RU" sz="1800" b="0" i="0" u="none" strike="noStrike" cap="none" spc="0" dirty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4)Где бы вы установили информационное табло в корпусе </a:t>
            </a:r>
            <a:r>
              <a:rPr lang="ru-RU" sz="1800" b="0" i="0" u="none" strike="noStrike" cap="none" spc="0" dirty="0" err="1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ИМиКН</a:t>
            </a:r>
            <a:r>
              <a:rPr lang="ru-RU" sz="1800" b="0" i="0" u="none" strike="noStrike" cap="none" spc="0" dirty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?</a:t>
            </a:r>
            <a:endParaRPr lang="ru-RU" sz="1800" b="0" i="0" u="none" strike="noStrike" cap="none" spc="0" dirty="0">
              <a:solidFill>
                <a:schemeClr val="tx1"/>
              </a:solidFill>
              <a:latin typeface="Calibri"/>
              <a:cs typeface="Calibri"/>
            </a:endParaRPr>
          </a:p>
          <a:p>
            <a:pPr>
              <a:defRPr/>
            </a:pPr>
            <a:r>
              <a:rPr lang="ru-RU" sz="1800" b="0" i="0" u="none" strike="noStrike" cap="none" spc="0" dirty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5)Часто ли вы пользуетесь картами и информационным </a:t>
            </a:r>
            <a:r>
              <a:rPr lang="ru-RU" sz="1800" b="0" i="0" u="none" strike="noStrike" cap="none" spc="0" dirty="0" err="1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таблом</a:t>
            </a:r>
            <a:r>
              <a:rPr lang="ru-RU" sz="1800" b="0" i="0" u="none" strike="noStrike" cap="none" spc="0" dirty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?</a:t>
            </a:r>
            <a:endParaRPr lang="ru-RU" sz="1800" b="0" i="0" u="none" strike="noStrike" cap="none" spc="0" dirty="0">
              <a:solidFill>
                <a:schemeClr val="tx1"/>
              </a:solidFill>
              <a:latin typeface="Calibri"/>
              <a:cs typeface="Calibri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 dirty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6)В каком корпусе закреплена ваша специальность?</a:t>
            </a:r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4" y="330200"/>
              <a:ext cx="3228125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542745" y="402364"/>
              <a:ext cx="296747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Arial"/>
                  <a:cs typeface="Arial"/>
                </a:rPr>
                <a:t>ГИПОТЕЗЫ ПРОЕКТА</a:t>
              </a:r>
              <a:endParaRPr/>
            </a:p>
          </p:txBody>
        </p:sp>
      </p:grp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7821F61-6687-867F-B962-EF0FB54C60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9314" y="1629120"/>
            <a:ext cx="3655872" cy="3463818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A3DC96A-D4C9-ADF3-1F9E-8B94C9BA5C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43501" y="1351799"/>
            <a:ext cx="3302400" cy="3741139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E3D8849-E0FC-5885-1FAD-70CFAA7A18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13497" y="1351799"/>
            <a:ext cx="3342397" cy="37411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620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5" y="330200"/>
              <a:ext cx="2977096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804836" y="402364"/>
              <a:ext cx="220605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Arial"/>
                  <a:cs typeface="Arial"/>
                </a:rPr>
                <a:t>ОБЪЁМ РЫНКА</a:t>
              </a:r>
              <a:endParaRPr/>
            </a:p>
          </p:txBody>
        </p:sp>
      </p:grpSp>
      <p:sp>
        <p:nvSpPr>
          <p:cNvPr id="2022885323" name="TextBox 4"/>
          <p:cNvSpPr txBox="1"/>
          <p:nvPr/>
        </p:nvSpPr>
        <p:spPr bwMode="auto">
          <a:xfrm>
            <a:off x="6194332" y="3999203"/>
            <a:ext cx="4984172" cy="2012039"/>
          </a:xfrm>
          <a:prstGeom prst="rect">
            <a:avLst/>
          </a:prstGeom>
          <a:noFill/>
          <a:ln>
            <a:solidFill>
              <a:srgbClr val="08C8D6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1" i="0" u="none" strike="noStrike" cap="none" spc="0" dirty="0">
                <a:ln>
                  <a:noFill/>
                </a:ln>
                <a:solidFill>
                  <a:srgbClr val="08C8D6"/>
                </a:solidFill>
                <a:latin typeface="Arial"/>
                <a:ea typeface="Arial"/>
                <a:cs typeface="Arial"/>
              </a:rPr>
              <a:t>Планируемая доля рынка:</a:t>
            </a:r>
            <a:endParaRPr dirty="0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На платформе </a:t>
            </a:r>
            <a:r>
              <a:rPr lang="ru-RU" sz="1800" b="0" i="0" u="none" strike="noStrike" cap="none" spc="0" dirty="0" err="1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Modeus</a:t>
            </a: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 указано 17 корпусов. Мы планируем задействовать один из корпусов, соответственно планируемая доля рынка - 1/17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77983501" name="TextBox 4"/>
          <p:cNvSpPr txBox="1"/>
          <p:nvPr/>
        </p:nvSpPr>
        <p:spPr bwMode="auto">
          <a:xfrm>
            <a:off x="458683" y="1022346"/>
            <a:ext cx="5925178" cy="2560679"/>
          </a:xfrm>
          <a:prstGeom prst="rect">
            <a:avLst/>
          </a:prstGeom>
          <a:noFill/>
          <a:ln>
            <a:solidFill>
              <a:srgbClr val="08C8D6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1" i="0" u="none" strike="noStrike" cap="none" spc="0" dirty="0">
                <a:ln>
                  <a:noFill/>
                </a:ln>
                <a:solidFill>
                  <a:srgbClr val="08C8D6"/>
                </a:solidFill>
                <a:latin typeface="Arial"/>
                <a:ea typeface="Arial"/>
                <a:cs typeface="Arial"/>
              </a:rPr>
              <a:t>Основные «игроки» на рынке:</a:t>
            </a:r>
            <a:endParaRPr dirty="0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На данный момент реализованные стойки для печати справки об обучении, а также платформа для просмотра расписания в ТюмГУ - это непосредственно сам Тюменский Государственный Университет. Он и является единственным «игроком» на рынке.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5" y="330200"/>
              <a:ext cx="2977096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674992" y="402364"/>
              <a:ext cx="246574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Arial"/>
                  <a:cs typeface="Arial"/>
                </a:rPr>
                <a:t>БИЗНЕС-МОДЕЛЬ</a:t>
              </a:r>
              <a:endParaRPr/>
            </a:p>
          </p:txBody>
        </p:sp>
      </p:grpSp>
      <p:sp>
        <p:nvSpPr>
          <p:cNvPr id="9" name="TextBox 8"/>
          <p:cNvSpPr txBox="1"/>
          <p:nvPr/>
        </p:nvSpPr>
        <p:spPr bwMode="auto">
          <a:xfrm>
            <a:off x="253998" y="907411"/>
            <a:ext cx="6824516" cy="2530199"/>
          </a:xfrm>
          <a:prstGeom prst="rect">
            <a:avLst/>
          </a:prstGeom>
          <a:noFill/>
          <a:ln>
            <a:solidFill>
              <a:srgbClr val="08C8D6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1" i="0" u="none" strike="noStrike" cap="none" spc="0" dirty="0">
                <a:ln>
                  <a:noFill/>
                </a:ln>
                <a:solidFill>
                  <a:srgbClr val="08C8D6"/>
                </a:solidFill>
                <a:latin typeface="Arial"/>
                <a:ea typeface="Arial"/>
                <a:cs typeface="Arial"/>
              </a:rPr>
              <a:t>Модель монетизации</a:t>
            </a:r>
            <a:endParaRPr sz="1600" dirty="0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Модель монетизации информационной стойки: Наш проект создаётся при материальной поддержке ТюмГУ и имеет социальный характер, поэтому монетизация проекта излишне.</a:t>
            </a:r>
            <a:endParaRPr sz="16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sz="16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Стоимость: 373000 руб. на реализацию + 1000 </a:t>
            </a:r>
            <a:r>
              <a:rPr lang="ru-RU" sz="1600" b="0" i="0" u="none" strike="noStrike" cap="none" spc="0" dirty="0" err="1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руб</a:t>
            </a:r>
            <a:r>
              <a:rPr lang="ru-RU" sz="16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/мес. на поддержание проекта</a:t>
            </a:r>
            <a:endParaRPr sz="16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sz="16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Основные каналы сбыта: Стойка будет расположена в холле первого этажа </a:t>
            </a:r>
            <a:r>
              <a:rPr lang="ru-RU" sz="1600" b="0" i="0" u="none" strike="noStrike" cap="none" spc="0" dirty="0" err="1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ИМиКН</a:t>
            </a:r>
            <a:r>
              <a:rPr lang="ru-RU" sz="16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 ТюмГУ.</a:t>
            </a:r>
            <a:endParaRPr sz="1600" dirty="0"/>
          </a:p>
        </p:txBody>
      </p:sp>
      <p:sp>
        <p:nvSpPr>
          <p:cNvPr id="2" name="TextBox 1"/>
          <p:cNvSpPr txBox="1"/>
          <p:nvPr/>
        </p:nvSpPr>
        <p:spPr bwMode="auto">
          <a:xfrm>
            <a:off x="264800" y="3742412"/>
            <a:ext cx="6796797" cy="3017880"/>
          </a:xfrm>
          <a:prstGeom prst="rect">
            <a:avLst/>
          </a:prstGeom>
          <a:noFill/>
          <a:ln>
            <a:solidFill>
              <a:srgbClr val="08C8D6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1" i="0" u="none" strike="noStrike" cap="none" spc="0" dirty="0">
                <a:ln>
                  <a:noFill/>
                </a:ln>
                <a:solidFill>
                  <a:srgbClr val="08C8D6"/>
                </a:solidFill>
                <a:latin typeface="Arial"/>
                <a:ea typeface="Arial"/>
                <a:cs typeface="Arial"/>
              </a:rPr>
              <a:t>Маркетинг и продвижение</a:t>
            </a:r>
            <a:endParaRPr sz="1600" dirty="0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Ценностное предложение: Мы гарантируем, что вы сможете без труда за считанные минуты отыскать расположение нужного для вас кабинета, быстро и доступно посмотреть своё расписание и расписание своих друзей, а также распечатать справку об обучении</a:t>
            </a:r>
            <a:endParaRPr sz="1600" dirty="0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sz="16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Основные каналы взаимодействия с пользователем:</a:t>
            </a:r>
            <a:endParaRPr sz="16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283879" marR="0" lvl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arenR"/>
              <a:defRPr/>
            </a:pPr>
            <a:r>
              <a:rPr lang="ru-RU" sz="16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Холл первого этажа </a:t>
            </a:r>
            <a:r>
              <a:rPr lang="ru-RU" sz="1600" b="0" i="0" u="none" strike="noStrike" cap="none" spc="0" dirty="0" err="1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ИМиКН</a:t>
            </a:r>
            <a:r>
              <a:rPr lang="ru-RU" sz="16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 ТюмГУ;</a:t>
            </a:r>
            <a:endParaRPr sz="16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283879" marR="0" lvl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arenR"/>
              <a:defRPr/>
            </a:pPr>
            <a:r>
              <a:rPr lang="ru-RU" sz="16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«Сарафанное радио» в беседах студентов;</a:t>
            </a:r>
            <a:endParaRPr sz="16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283879" marR="0" lvl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arenR"/>
              <a:defRPr/>
            </a:pPr>
            <a:r>
              <a:rPr lang="ru-RU" sz="16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Информационные посты в группах ТюмГУ и </a:t>
            </a:r>
            <a:r>
              <a:rPr lang="ru-RU" sz="1600" b="0" i="0" u="none" strike="noStrike" cap="none" spc="0" dirty="0" err="1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ИМиКН</a:t>
            </a:r>
            <a:r>
              <a:rPr lang="ru-RU" sz="16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 в социальной сети ВКонтакте.</a:t>
            </a:r>
            <a:endParaRPr sz="1600" dirty="0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sz="16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" name="TextBox 4"/>
          <p:cNvSpPr txBox="1"/>
          <p:nvPr/>
        </p:nvSpPr>
        <p:spPr bwMode="auto">
          <a:xfrm>
            <a:off x="7458707" y="3010712"/>
            <a:ext cx="4289518" cy="1463400"/>
          </a:xfrm>
          <a:prstGeom prst="rect">
            <a:avLst/>
          </a:prstGeom>
          <a:noFill/>
          <a:ln>
            <a:solidFill>
              <a:srgbClr val="08C8D6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1" i="0" u="none" strike="noStrike" cap="none" spc="0">
                <a:ln>
                  <a:noFill/>
                </a:ln>
                <a:solidFill>
                  <a:srgbClr val="08C8D6"/>
                </a:solidFill>
                <a:latin typeface="Arial"/>
                <a:ea typeface="Arial"/>
                <a:cs typeface="Arial"/>
              </a:rPr>
              <a:t>Партнёры: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ФГАОУ ВО «Тюменский государственный университет»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4" y="330200"/>
              <a:ext cx="4306649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492113" y="402364"/>
              <a:ext cx="423385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Arial"/>
                  <a:cs typeface="Arial"/>
                </a:rPr>
                <a:t>РЕСУРСЫ: ДИАГРАММА ГАНТА</a:t>
              </a:r>
              <a:endParaRPr/>
            </a:p>
          </p:txBody>
        </p:sp>
      </p:grpSp>
      <p:sp>
        <p:nvSpPr>
          <p:cNvPr id="6" name="TextBox 5"/>
          <p:cNvSpPr txBox="1"/>
          <p:nvPr/>
        </p:nvSpPr>
        <p:spPr bwMode="auto">
          <a:xfrm>
            <a:off x="345439" y="6076071"/>
            <a:ext cx="4782450" cy="3356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Общий срок реализации проекта:__</a:t>
            </a:r>
            <a:r>
              <a:rPr lang="ru-RU" sz="1600" b="0" i="1" u="sng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7</a:t>
            </a: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__ месяцев </a:t>
            </a:r>
            <a:endParaRPr/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/>
        </p:nvGraphicFramePr>
        <p:xfrm>
          <a:off x="345439" y="1127759"/>
          <a:ext cx="11272009" cy="4047602"/>
        </p:xfrm>
        <a:graphic>
          <a:graphicData uri="http://schemas.openxmlformats.org/drawingml/2006/table">
            <a:tbl>
              <a:tblPr/>
              <a:tblGrid>
                <a:gridCol w="280307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5692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70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20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300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300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0244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59957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413231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Задача</a:t>
                      </a:r>
                      <a:endParaRPr sz="1600"/>
                    </a:p>
                  </a:txBody>
                  <a:tcPr anchor="ctr">
                    <a:lnT w="6350" algn="ctr">
                      <a:solidFill>
                        <a:schemeClr val="tx1"/>
                      </a:solidFill>
                    </a:lnT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Дата начала</a:t>
                      </a:r>
                      <a:endParaRPr sz="1600"/>
                    </a:p>
                  </a:txBody>
                  <a:tcPr anchor="ctr">
                    <a:lnT w="6350" algn="ctr">
                      <a:solidFill>
                        <a:schemeClr val="tx1"/>
                      </a:solidFill>
                    </a:lnT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Дата завершения</a:t>
                      </a:r>
                      <a:endParaRPr sz="1600"/>
                    </a:p>
                  </a:txBody>
                  <a:tcPr anchor="ctr">
                    <a:lnT w="6350" algn="ctr">
                      <a:solidFill>
                        <a:schemeClr val="tx1"/>
                      </a:solidFill>
                    </a:lnT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Ответственный</a:t>
                      </a:r>
                      <a:endParaRPr sz="1600"/>
                    </a:p>
                  </a:txBody>
                  <a:tcPr anchor="ctr">
                    <a:lnT w="6350" algn="ctr">
                      <a:solidFill>
                        <a:schemeClr val="tx1"/>
                      </a:solidFill>
                    </a:lnT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20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октябрь 2023</a:t>
                      </a:r>
                    </a:p>
                  </a:txBody>
                  <a:tcPr marL="15250" marR="15250" marT="10167" marB="10167" anchor="ctr"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20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ноябрь 2023</a:t>
                      </a: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20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декабрь 2023</a:t>
                      </a: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20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январь 2024</a:t>
                      </a: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20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Февраль 2024</a:t>
                      </a: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20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март 2024</a:t>
                      </a: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20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апрель 2024</a:t>
                      </a: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6234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b="0">
                          <a:latin typeface="Arial"/>
                          <a:cs typeface="Arial"/>
                        </a:rPr>
                        <a:t>Разработка концепции проекта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05.10.2023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25.11.2023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Вся команда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6234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b="0" i="0" u="none" strike="noStrike" cap="none" spc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Разработка внешнего вида проекта, проектирование корпуса стойки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20.10.2023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25.11.2023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Анастасия П. / Ксения Н.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6234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b="0">
                          <a:latin typeface="Arial"/>
                          <a:cs typeface="Arial"/>
                        </a:rPr>
                        <a:t>Согласование проекта с руководством ИМиКН</a:t>
                      </a: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 i="1" u="none" strike="noStrike" cap="none" spc="0">
                          <a:solidFill>
                            <a:srgbClr val="44546A"/>
                          </a:solidFill>
                          <a:latin typeface="Arial"/>
                          <a:ea typeface="Arial"/>
                          <a:cs typeface="Arial"/>
                        </a:rPr>
                        <a:t>10.01.2024</a:t>
                      </a:r>
                      <a:endParaRPr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 i="1" u="none" strike="noStrike" cap="none" spc="0">
                          <a:solidFill>
                            <a:srgbClr val="44546A"/>
                          </a:solidFill>
                          <a:latin typeface="Arial"/>
                          <a:ea typeface="Arial"/>
                          <a:cs typeface="Arial"/>
                        </a:rPr>
                        <a:t>10.02.2024</a:t>
                      </a: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Иван Х. / Илья Ч.</a:t>
                      </a: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6234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b="0">
                          <a:latin typeface="Arial"/>
                          <a:cs typeface="Arial"/>
                        </a:rPr>
                        <a:t>Покупка компьютерных комплектующих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 i="1" u="none" strike="noStrike" cap="none" spc="0">
                          <a:solidFill>
                            <a:srgbClr val="44546A"/>
                          </a:solidFill>
                          <a:latin typeface="Arial"/>
                          <a:ea typeface="Arial"/>
                          <a:cs typeface="Arial"/>
                        </a:rPr>
                        <a:t>02.02.2024</a:t>
                      </a: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18.03.2024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Максим П. / Станислав Т.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6234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b="0">
                          <a:latin typeface="Arial"/>
                          <a:cs typeface="Arial"/>
                        </a:rPr>
                        <a:t>Заказ корпуса стойки и сенсорной панели</a:t>
                      </a: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4.02.2024</a:t>
                      </a: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19.03.2024</a:t>
                      </a: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 i="1" u="none" strike="noStrike" cap="none" spc="0">
                          <a:solidFill>
                            <a:srgbClr val="44546A"/>
                          </a:solidFill>
                          <a:latin typeface="Arial"/>
                          <a:ea typeface="Arial"/>
                          <a:cs typeface="Arial"/>
                        </a:rPr>
                        <a:t>Ксения Н. / Станислав Т.</a:t>
                      </a:r>
                      <a:endParaRPr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6234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b="0">
                          <a:latin typeface="Arial"/>
                          <a:cs typeface="Arial"/>
                        </a:rPr>
                        <a:t>Разработка программного обеспечения *Соединение backend и frontend для конкретных параметров стойки*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18.03.2024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7.04.2024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Максим П. / Ксения Н.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76234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b="0">
                          <a:latin typeface="Arial"/>
                          <a:cs typeface="Arial"/>
                        </a:rPr>
                        <a:t>Сборка и установка стойки 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2.03.2024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14.04.2024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Максим П. / Иван Д.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76234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b="0" i="0" u="none" strike="noStrike" cap="none" spc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Получение обратной связи от пользователей</a:t>
                      </a:r>
                      <a:endParaRPr sz="1200" b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01.04.2024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20.04.2024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Иван Х. / Анастасия П.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76234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b="0" i="0" u="none" strike="noStrike" cap="none" spc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Формирование итогового отчета о реализации проекта</a:t>
                      </a:r>
                      <a:endParaRPr sz="1200" b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23.04.2024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30.04.2024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Иван Х. / Иван Д.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4" y="330200"/>
              <a:ext cx="4466951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492113" y="402364"/>
              <a:ext cx="439415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Arial"/>
                  <a:cs typeface="Arial"/>
                </a:rPr>
                <a:t>РЕСУРСЫ: ФИНАНСОВЫЙ ПЛАН</a:t>
              </a:r>
              <a:endParaRPr/>
            </a:p>
          </p:txBody>
        </p:sp>
      </p:grpSp>
      <p:sp>
        <p:nvSpPr>
          <p:cNvPr id="6" name="TextBox 5"/>
          <p:cNvSpPr txBox="1"/>
          <p:nvPr/>
        </p:nvSpPr>
        <p:spPr bwMode="auto">
          <a:xfrm>
            <a:off x="345438" y="5970493"/>
            <a:ext cx="543610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Общая стоимость реализации проекта: 37</a:t>
            </a:r>
            <a:r>
              <a:rPr lang="ru-RU" sz="1600" dirty="0">
                <a:solidFill>
                  <a:prstClr val="black"/>
                </a:solidFill>
                <a:latin typeface="Arial"/>
                <a:ea typeface="Arial"/>
                <a:cs typeface="Arial"/>
              </a:rPr>
              <a:t>8</a:t>
            </a:r>
            <a:r>
              <a:rPr lang="ru-RU" sz="16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000 рублей</a:t>
            </a:r>
            <a:endParaRPr dirty="0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Период окупаемости: отсутствует</a:t>
            </a:r>
            <a:endParaRPr dirty="0"/>
          </a:p>
        </p:txBody>
      </p:sp>
      <p:graphicFrame>
        <p:nvGraphicFramePr>
          <p:cNvPr id="2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97922792"/>
              </p:ext>
            </p:extLst>
          </p:nvPr>
        </p:nvGraphicFramePr>
        <p:xfrm>
          <a:off x="419314" y="1069856"/>
          <a:ext cx="11335806" cy="38790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666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879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879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1879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1879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1879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1879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918791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918791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918791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513758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200" b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февраль</a:t>
                      </a:r>
                      <a:br>
                        <a:rPr lang="ru-RU" sz="12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</a:br>
                      <a:r>
                        <a:rPr lang="ru-RU" sz="12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(2/2)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март</a:t>
                      </a:r>
                      <a:br>
                        <a:rPr lang="ru-RU" sz="12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</a:br>
                      <a:r>
                        <a:rPr lang="ru-RU" sz="12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(1/2)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март</a:t>
                      </a:r>
                    </a:p>
                    <a:p>
                      <a:pPr algn="ctr">
                        <a:defRPr/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(2/2)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апрель</a:t>
                      </a:r>
                      <a:br>
                        <a:rPr lang="ru-RU" sz="12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</a:br>
                      <a:r>
                        <a:rPr lang="ru-RU" sz="12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(1/2)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апрель</a:t>
                      </a:r>
                      <a:br>
                        <a:rPr lang="ru-RU" sz="12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</a:br>
                      <a:r>
                        <a:rPr lang="ru-RU" sz="12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(2/2)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-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-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-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-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9293">
                <a:tc gridSpan="10">
                  <a:txBody>
                    <a:bodyPr/>
                    <a:lstStyle/>
                    <a:p>
                      <a:pPr marL="0" algn="l" defTabSz="914400">
                        <a:defRPr/>
                      </a:pPr>
                      <a:r>
                        <a:rPr lang="ru-RU" sz="1400" b="1">
                          <a:solidFill>
                            <a:schemeClr val="bg1"/>
                          </a:solidFill>
                          <a:latin typeface="Arial"/>
                          <a:ea typeface="Arial"/>
                          <a:cs typeface="Arial"/>
                        </a:rPr>
                        <a:t>Доходы: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30204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Инвестиции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i="0" u="none" strike="noStrike" cap="none" spc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latin typeface="Arial"/>
                          <a:ea typeface="Arial"/>
                          <a:cs typeface="Arial"/>
                        </a:rPr>
                        <a:t>373000</a:t>
                      </a:r>
                      <a:endParaRPr lang="ru-RU" sz="1400" dirty="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0022">
                <a:tc gridSpan="10"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1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Расходы: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190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9293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Материалы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60000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25000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9293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Оборудование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190000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49293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Программное обеспечение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75000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49293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Оплата услуг мастера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4000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3000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12000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49293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Иное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4000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1000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1000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1000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1000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1000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49293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1">
                          <a:latin typeface="Arial"/>
                          <a:cs typeface="Arial"/>
                        </a:rPr>
                        <a:t>ИТОГО (расходы)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60000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223000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78000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12000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1000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1000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1000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1000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1000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5" y="330200"/>
              <a:ext cx="2977096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928266" y="402364"/>
              <a:ext cx="195919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Arial"/>
                  <a:cs typeface="Arial"/>
                </a:rPr>
                <a:t>РЕЗУЛЬТАТЫ</a:t>
              </a:r>
              <a:endParaRPr/>
            </a:p>
          </p:txBody>
        </p:sp>
      </p:grpSp>
      <p:sp>
        <p:nvSpPr>
          <p:cNvPr id="9" name="TextBox 8"/>
          <p:cNvSpPr txBox="1"/>
          <p:nvPr/>
        </p:nvSpPr>
        <p:spPr bwMode="auto">
          <a:xfrm>
            <a:off x="325117" y="1209036"/>
            <a:ext cx="7090194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Количественные результаты:</a:t>
            </a:r>
          </a:p>
          <a:p>
            <a:pPr marL="283879" marR="0" lvl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Количество взаимодействий в день (сама стойка) – 150 (удовлетворительно)</a:t>
            </a:r>
            <a:r>
              <a:rPr lang="en-US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, </a:t>
            </a: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500 (отлично)</a:t>
            </a:r>
            <a:endParaRPr dirty="0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2. Соотношение позитивных отзывов о нашем продукте к негативным по итогам сбора обратной связи. – отличный показатель 80</a:t>
            </a:r>
            <a:r>
              <a:rPr lang="en-US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/20</a:t>
            </a: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3. Количество взаимодействий по каждому функционалу.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dirty="0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dirty="0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Качественные результаты:</a:t>
            </a:r>
            <a:endParaRPr dirty="0"/>
          </a:p>
          <a:p>
            <a:pPr lvl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1. Отсутствие затруднений у пользователей нашего продукта в навигации по </a:t>
            </a:r>
            <a:r>
              <a:rPr lang="ru-RU" sz="1800" b="0" i="0" u="none" strike="noStrike" cap="none" spc="0" dirty="0" err="1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ИМиКНу</a:t>
            </a:r>
            <a:endParaRPr dirty="0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2. Предложение от руководства ТюмГУ установить информационные стойки по нашему проекту в других корпусах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3. Студенты ТюмГУ перестали опаздывать на пары в </a:t>
            </a:r>
            <a:r>
              <a:rPr lang="ru-RU" sz="1800" b="0" i="0" u="none" strike="noStrike" cap="none" spc="0" dirty="0" err="1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ИМиКНе</a:t>
            </a: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4. Первокурсники быстрее адаптируются к навигации в корпусе </a:t>
            </a:r>
            <a:r>
              <a:rPr lang="ru-RU" sz="1800" b="0" i="0" u="none" strike="noStrike" cap="none" spc="0" dirty="0" err="1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ИМиКНа</a:t>
            </a: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5" y="330200"/>
              <a:ext cx="2977096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1192763" y="402364"/>
              <a:ext cx="143019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Arial"/>
                  <a:cs typeface="Arial"/>
                </a:rPr>
                <a:t>ВЫВОДЫ</a:t>
              </a:r>
              <a:endParaRPr/>
            </a:p>
          </p:txBody>
        </p:sp>
      </p:grpSp>
      <p:sp>
        <p:nvSpPr>
          <p:cNvPr id="9" name="TextBox 8"/>
          <p:cNvSpPr txBox="1"/>
          <p:nvPr/>
        </p:nvSpPr>
        <p:spPr bwMode="auto">
          <a:xfrm>
            <a:off x="325120" y="1209039"/>
            <a:ext cx="6733439" cy="22863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Проект целесообразен для реализации по следующим причинам:</a:t>
            </a:r>
            <a:endParaRPr dirty="0"/>
          </a:p>
          <a:p>
            <a:pPr marL="283879" marR="0" lvl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–"/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Упрощение в навигации студентов ТюмГУ;</a:t>
            </a:r>
            <a:endParaRPr dirty="0"/>
          </a:p>
          <a:p>
            <a:pPr marL="283879" marR="0" lvl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–"/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Реклама для ТюмГУ.</a:t>
            </a:r>
            <a:endParaRPr dirty="0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В среднесрочной перспективе (3-5 лет) мы планируем реализовать аналогичные информационные стойки в другие учебные корпуса ТюмГУ </a:t>
            </a:r>
            <a:endParaRPr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Стандартная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102</TotalTime>
  <Words>1435</Words>
  <Application>Microsoft Office PowerPoint</Application>
  <DocSecurity>0</DocSecurity>
  <PresentationFormat>Широкоэкранный</PresentationFormat>
  <Paragraphs>281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1" baseType="lpstr">
      <vt:lpstr>Arial</vt:lpstr>
      <vt:lpstr>Arial Black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Ермакова Ирина Игоревна</dc:creator>
  <cp:keywords/>
  <dc:description/>
  <cp:lastModifiedBy>Иван Хромов</cp:lastModifiedBy>
  <cp:revision>66</cp:revision>
  <dcterms:created xsi:type="dcterms:W3CDTF">2023-09-23T09:41:00Z</dcterms:created>
  <dcterms:modified xsi:type="dcterms:W3CDTF">2023-10-26T13:15:41Z</dcterms:modified>
  <cp:category/>
  <dc:identifier/>
  <cp:contentStatus/>
  <dc:language/>
  <cp:version/>
</cp:coreProperties>
</file>