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Poppi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80216A-9D7E-454C-AC38-222FBB443631}">
  <a:tblStyle styleId="{5180216A-9D7E-454C-AC38-222FBB44363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Poppi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Poppins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oppi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4b8a1e1bae_3_0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24b8a1e1bae_3_0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4b8a1e1bae_3_11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24b8a1e1bae_3_11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b8a1e1bae_3_28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24b8a1e1bae_3_28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b8a1e1bae_3_40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24b8a1e1bae_3_40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b8a1e1bae_3_46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24b8a1e1bae_3_46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b8a1e1bae_3_53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24b8a1e1bae_3_53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4b8a1e1bae_3_98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24b8a1e1bae_3_98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b8a1e1bae_3_114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24b8a1e1bae_3_114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4b8a1e1bae_3_148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24b8a1e1bae_3_148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4b8a1e1bae_3_153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24b8a1e1bae_3_153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4b8a1e1bae_3_163:notes"/>
          <p:cNvSpPr txBox="1"/>
          <p:nvPr>
            <p:ph idx="1" type="body"/>
          </p:nvPr>
        </p:nvSpPr>
        <p:spPr>
          <a:xfrm>
            <a:off x="685784" y="4343396"/>
            <a:ext cx="5486386" cy="4114791"/>
          </a:xfrm>
          <a:prstGeom prst="rect">
            <a:avLst/>
          </a:prstGeom>
        </p:spPr>
        <p:txBody>
          <a:bodyPr anchorCtr="0" anchor="t" bIns="81350" lIns="81350" spcFirstLastPara="1" rIns="81350" wrap="square" tIns="8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4b8a1e1bae_3_163:notes"/>
          <p:cNvSpPr/>
          <p:nvPr>
            <p:ph idx="2" type="sldImg"/>
          </p:nvPr>
        </p:nvSpPr>
        <p:spPr>
          <a:xfrm>
            <a:off x="1143128" y="685791"/>
            <a:ext cx="457237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172" y="1203299"/>
            <a:ext cx="8229090" cy="2982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indent="-228600" lvl="1" marL="914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2pPr>
            <a:lvl3pPr indent="-228600" lvl="2" marL="1371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4pPr>
            <a:lvl5pPr indent="-228600" lvl="4" marL="22860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5pPr>
            <a:lvl6pPr indent="-228600" lvl="5" marL="27432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6pPr>
            <a:lvl7pPr indent="-228600" lvl="6" marL="3200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7pPr>
            <a:lvl8pPr indent="-228600" lvl="7" marL="3657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8pPr>
            <a:lvl9pPr indent="-228600" lvl="8" marL="4114800">
              <a:spcBef>
                <a:spcPts val="1200"/>
              </a:spcBef>
              <a:spcAft>
                <a:spcPts val="120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457172" y="67267"/>
            <a:ext cx="8228437" cy="1134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457172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indent="-228600" lvl="1" marL="914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2pPr>
            <a:lvl3pPr indent="-228600" lvl="2" marL="1371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4pPr>
            <a:lvl5pPr indent="-228600" lvl="4" marL="22860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5pPr>
            <a:lvl6pPr indent="-228600" lvl="5" marL="27432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6pPr>
            <a:lvl7pPr indent="-228600" lvl="6" marL="3200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7pPr>
            <a:lvl8pPr indent="-228600" lvl="7" marL="3657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8pPr>
            <a:lvl9pPr indent="-228600" lvl="8" marL="4114800">
              <a:spcBef>
                <a:spcPts val="1200"/>
              </a:spcBef>
              <a:spcAft>
                <a:spcPts val="120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4673927" y="1203299"/>
            <a:ext cx="401560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indent="-228600" lvl="1" marL="914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2pPr>
            <a:lvl3pPr indent="-228600" lvl="2" marL="1371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4pPr>
            <a:lvl5pPr indent="-228600" lvl="4" marL="22860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5pPr>
            <a:lvl6pPr indent="-228600" lvl="5" marL="27432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6pPr>
            <a:lvl7pPr indent="-228600" lvl="6" marL="3200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7pPr>
            <a:lvl8pPr indent="-228600" lvl="7" marL="3657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8pPr>
            <a:lvl9pPr indent="-228600" lvl="8" marL="4114800">
              <a:spcBef>
                <a:spcPts val="1200"/>
              </a:spcBef>
              <a:spcAft>
                <a:spcPts val="120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57" name="Google Shape;57;p14"/>
          <p:cNvSpPr txBox="1"/>
          <p:nvPr>
            <p:ph idx="3" type="body"/>
          </p:nvPr>
        </p:nvSpPr>
        <p:spPr>
          <a:xfrm>
            <a:off x="457172" y="2761547"/>
            <a:ext cx="8229090" cy="1422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indent="-228600" lvl="1" marL="914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2pPr>
            <a:lvl3pPr indent="-228600" lvl="2" marL="1371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3pPr>
            <a:lvl4pPr indent="-228600" lvl="3" marL="18288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4pPr>
            <a:lvl5pPr indent="-228600" lvl="4" marL="22860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5pPr>
            <a:lvl6pPr indent="-228600" lvl="5" marL="27432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6pPr>
            <a:lvl7pPr indent="-228600" lvl="6" marL="32004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7pPr>
            <a:lvl8pPr indent="-228600" lvl="7" marL="3657600">
              <a:spcBef>
                <a:spcPts val="1200"/>
              </a:spcBef>
              <a:spcAft>
                <a:spcPts val="0"/>
              </a:spcAft>
              <a:buSzPts val="1300"/>
              <a:buNone/>
              <a:defRPr sz="1300"/>
            </a:lvl8pPr>
            <a:lvl9pPr indent="-228600" lvl="8" marL="4114800">
              <a:spcBef>
                <a:spcPts val="1200"/>
              </a:spcBef>
              <a:spcAft>
                <a:spcPts val="120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7.jpg"/><Relationship Id="rId5" Type="http://schemas.openxmlformats.org/officeDocument/2006/relationships/image" Target="../media/image6.png"/><Relationship Id="rId6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2.jp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1157275" y="2084636"/>
            <a:ext cx="4671900" cy="14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900">
                <a:solidFill>
                  <a:srgbClr val="008C9D"/>
                </a:solidFill>
                <a:latin typeface="Impact"/>
                <a:ea typeface="Impact"/>
                <a:cs typeface="Impact"/>
                <a:sym typeface="Impact"/>
              </a:rPr>
              <a:t>KeyBorg</a:t>
            </a:r>
            <a:endParaRPr b="1" sz="3200">
              <a:solidFill>
                <a:srgbClr val="008C9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300">
                <a:solidFill>
                  <a:srgbClr val="A4D4E2"/>
                </a:solidFill>
                <a:latin typeface="Impact"/>
                <a:ea typeface="Impact"/>
                <a:cs typeface="Impact"/>
                <a:sym typeface="Impact"/>
              </a:rPr>
              <a:t>Они были киборги</a:t>
            </a:r>
            <a:endParaRPr sz="3100">
              <a:solidFill>
                <a:srgbClr val="A4D4E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63" name="Google Shape;6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750" y="2163163"/>
            <a:ext cx="1243025" cy="12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2102175" y="317850"/>
            <a:ext cx="9151200" cy="8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018B9D"/>
                </a:solidFill>
                <a:latin typeface="Impact"/>
                <a:ea typeface="Impact"/>
                <a:cs typeface="Impact"/>
                <a:sym typeface="Impact"/>
              </a:rPr>
              <a:t>Команда проекта</a:t>
            </a:r>
            <a:endParaRPr b="1" sz="3600">
              <a:solidFill>
                <a:srgbClr val="018B9D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9" name="Google Shape;69;p16"/>
          <p:cNvSpPr txBox="1"/>
          <p:nvPr/>
        </p:nvSpPr>
        <p:spPr>
          <a:xfrm>
            <a:off x="645250" y="3009025"/>
            <a:ext cx="23994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203200" lvl="0" marL="17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Олег </a:t>
            </a: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Лялин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17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Программист- дизайнер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17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Ответственный за закупки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048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6"/>
          <p:cNvSpPr txBox="1"/>
          <p:nvPr/>
        </p:nvSpPr>
        <p:spPr>
          <a:xfrm>
            <a:off x="3268050" y="3009019"/>
            <a:ext cx="2615100" cy="13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Дмитрий Маркелов</a:t>
            </a:r>
            <a:endParaRPr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Работа с 3D графикой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Работа с рекламой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Инженер-технолог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" name="Google Shape;71;p16"/>
          <p:cNvSpPr txBox="1"/>
          <p:nvPr/>
        </p:nvSpPr>
        <p:spPr>
          <a:xfrm>
            <a:off x="6010250" y="3047999"/>
            <a:ext cx="2615100" cy="1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Никита Степанов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Программист</a:t>
            </a:r>
            <a:endParaRPr i="1" sz="17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03200" lvl="0" marL="26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CA0"/>
              </a:buClr>
              <a:buSzPts val="1700"/>
              <a:buFont typeface="Courier New"/>
              <a:buChar char="●"/>
            </a:pPr>
            <a:r>
              <a:rPr i="1" lang="en-GB" sz="17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Младший инженер</a:t>
            </a:r>
            <a:endParaRPr b="1" i="0" sz="1700" u="none" cap="none" strike="noStrike">
              <a:solidFill>
                <a:srgbClr val="1B14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 b="36628" l="27833" r="25607" t="27532"/>
          <a:stretch/>
        </p:blipFill>
        <p:spPr>
          <a:xfrm>
            <a:off x="1059476" y="1302036"/>
            <a:ext cx="1570950" cy="161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8601" y="1363425"/>
            <a:ext cx="1528822" cy="152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 rotWithShape="1">
          <a:blip r:embed="rId6">
            <a:alphaModFix/>
          </a:blip>
          <a:srcRect b="36004" l="35368" r="19962" t="-888"/>
          <a:stretch/>
        </p:blipFill>
        <p:spPr>
          <a:xfrm>
            <a:off x="3786525" y="1252575"/>
            <a:ext cx="1570950" cy="171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08150" y="3907650"/>
            <a:ext cx="1235850" cy="12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-324058" y="2921160"/>
            <a:ext cx="9131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3600" u="none" cap="none" strike="noStrike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Решение проблемы</a:t>
            </a:r>
            <a:endParaRPr sz="13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317712" y="3812739"/>
            <a:ext cx="80643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None/>
            </a:pPr>
            <a:r>
              <a:rPr i="1" lang="en-GB" sz="1300">
                <a:solidFill>
                  <a:srgbClr val="008C9D"/>
                </a:solidFill>
                <a:latin typeface="Courier New"/>
                <a:ea typeface="Courier New"/>
                <a:cs typeface="Courier New"/>
                <a:sym typeface="Courier New"/>
              </a:rPr>
              <a:t>Мы предлагаем настраиваемую клавиатуру, которую сможет настроить любой человек под свои нужды. Настройки будут включать в себя смену клавиш</a:t>
            </a:r>
            <a:r>
              <a:rPr i="1" lang="en-GB" sz="1300">
                <a:solidFill>
                  <a:srgbClr val="008C9D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i="1" lang="en-GB" sz="1300">
                <a:solidFill>
                  <a:srgbClr val="008C9D"/>
                </a:solidFill>
                <a:latin typeface="Courier New"/>
                <a:ea typeface="Courier New"/>
                <a:cs typeface="Courier New"/>
                <a:sym typeface="Courier New"/>
              </a:rPr>
              <a:t> изменение функций и </a:t>
            </a:r>
            <a:r>
              <a:rPr i="1" lang="en-GB" sz="1300">
                <a:solidFill>
                  <a:srgbClr val="008C9D"/>
                </a:solidFill>
                <a:latin typeface="Courier New"/>
                <a:ea typeface="Courier New"/>
                <a:cs typeface="Courier New"/>
                <a:sym typeface="Courier New"/>
              </a:rPr>
              <a:t>запуск программ,</a:t>
            </a:r>
            <a:r>
              <a:rPr i="1" lang="en-GB" sz="1300">
                <a:solidFill>
                  <a:srgbClr val="008C9D"/>
                </a:solidFill>
                <a:latin typeface="Courier New"/>
                <a:ea typeface="Courier New"/>
                <a:cs typeface="Courier New"/>
                <a:sym typeface="Courier New"/>
              </a:rPr>
              <a:t> которые будут выполнять клавиши.</a:t>
            </a:r>
            <a:endParaRPr i="0" sz="1300" u="none" cap="none" strike="noStrike">
              <a:solidFill>
                <a:srgbClr val="008C9D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6462" y="443670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  <a:t>Проблема</a:t>
            </a:r>
            <a:endParaRPr sz="1300">
              <a:solidFill>
                <a:srgbClr val="008CA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83" name="Google Shape;83;p17"/>
          <p:cNvGrpSpPr/>
          <p:nvPr/>
        </p:nvGrpSpPr>
        <p:grpSpPr>
          <a:xfrm>
            <a:off x="65093" y="1239255"/>
            <a:ext cx="8823601" cy="1512168"/>
            <a:chOff x="0" y="0"/>
            <a:chExt cx="9727407" cy="1667119"/>
          </a:xfrm>
        </p:grpSpPr>
        <p:sp>
          <p:nvSpPr>
            <p:cNvPr id="84" name="Google Shape;84;p17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4D4E2"/>
            </a:solidFill>
            <a:ln cap="flat" cmpd="sng" w="25400">
              <a:solidFill>
                <a:srgbClr val="A4D4E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7"/>
            <p:cNvSpPr txBox="1"/>
            <p:nvPr/>
          </p:nvSpPr>
          <p:spPr>
            <a:xfrm>
              <a:off x="3617007" y="231763"/>
              <a:ext cx="6110400" cy="120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2325" lIns="224625" spcFirstLastPara="1" rIns="224625" wrap="square" tIns="112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100">
                  <a:solidFill>
                    <a:srgbClr val="008C9D"/>
                  </a:solidFill>
                  <a:latin typeface="Impact"/>
                  <a:ea typeface="Impact"/>
                  <a:cs typeface="Impact"/>
                  <a:sym typeface="Impact"/>
                </a:rPr>
                <a:t>Неудобство использования специальных команд на обычных клавиатурах</a:t>
              </a:r>
              <a:endParaRPr sz="800">
                <a:solidFill>
                  <a:srgbClr val="008C9D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86" name="Google Shape;86;p17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fmla="val 16667" name="adj"/>
              </a:avLst>
            </a:prstGeom>
            <a:solidFill>
              <a:srgbClr val="008C9D"/>
            </a:solidFill>
            <a:ln cap="flat" cmpd="sng" w="254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82925" lIns="82925" spcFirstLastPara="1" rIns="82925" wrap="square" tIns="82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7"/>
            <p:cNvSpPr txBox="1"/>
            <p:nvPr/>
          </p:nvSpPr>
          <p:spPr>
            <a:xfrm>
              <a:off x="81394" y="81381"/>
              <a:ext cx="3432000" cy="150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125" lIns="138250" spcFirstLastPara="1" rIns="138250" wrap="square" tIns="69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Потенциальный покупатель</a:t>
              </a:r>
              <a:endParaRPr sz="700"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/>
          <p:nvPr/>
        </p:nvSpPr>
        <p:spPr>
          <a:xfrm>
            <a:off x="914220" y="72858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 txBox="1"/>
          <p:nvPr>
            <p:ph type="title"/>
          </p:nvPr>
        </p:nvSpPr>
        <p:spPr>
          <a:xfrm>
            <a:off x="-385400" y="542924"/>
            <a:ext cx="91338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  <a:t>О проекте</a:t>
            </a:r>
            <a:endParaRPr sz="1700">
              <a:solidFill>
                <a:srgbClr val="008CA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 rotWithShape="1">
          <a:blip r:embed="rId4">
            <a:alphaModFix/>
          </a:blip>
          <a:srcRect b="1022" l="9902" r="13091" t="9275"/>
          <a:stretch/>
        </p:blipFill>
        <p:spPr>
          <a:xfrm>
            <a:off x="5915025" y="2571750"/>
            <a:ext cx="3228976" cy="250744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66828" y="1396076"/>
            <a:ext cx="8520600" cy="29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rgbClr val="7F7F7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36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Что есть сейчас</a:t>
            </a:r>
            <a:endParaRPr sz="900">
              <a:solidFill>
                <a:srgbClr val="7F7F7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rgbClr val="7F7F7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300">
                <a:solidFill>
                  <a:srgbClr val="008CA0"/>
                </a:solidFill>
              </a:rPr>
              <a:t>Современная клавиатура, предназначенная для исполнения настраиваемых команд.</a:t>
            </a:r>
            <a:endParaRPr sz="1300">
              <a:solidFill>
                <a:srgbClr val="008CA0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008CA0"/>
                </a:solidFill>
              </a:rPr>
              <a:t>На данный момент у нас есть рабочий прототип</a:t>
            </a:r>
            <a:endParaRPr sz="1300">
              <a:solidFill>
                <a:srgbClr val="008C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008CA0"/>
                </a:solidFill>
              </a:rPr>
              <a:t>Мы готовы его продемонстрировать</a:t>
            </a:r>
            <a:endParaRPr sz="1300">
              <a:solidFill>
                <a:srgbClr val="008CA0"/>
              </a:solidFill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-186975" y="299852"/>
            <a:ext cx="88179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  <a:t>Роль проекта в обеспечении </a:t>
            </a:r>
            <a:br>
              <a:rPr lang="en-GB" sz="25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lang="en-GB" sz="25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  <a:t>технологического суверенитета страны</a:t>
            </a:r>
            <a:endParaRPr sz="2500">
              <a:solidFill>
                <a:srgbClr val="008CA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01" name="Google Shape;101;p19"/>
          <p:cNvGraphicFramePr/>
          <p:nvPr/>
        </p:nvGraphicFramePr>
        <p:xfrm>
          <a:off x="457272" y="13443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{5180216A-9D7E-454C-AC38-222FBB443631}</a:tableStyleId>
              </a:tblPr>
              <a:tblGrid>
                <a:gridCol w="2481825"/>
                <a:gridCol w="2939375"/>
                <a:gridCol w="2939375"/>
              </a:tblGrid>
              <a:tr h="326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Роль</a:t>
                      </a:r>
                      <a:endParaRPr sz="13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Оценка</a:t>
                      </a:r>
                      <a:endParaRPr sz="13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008C9D"/>
                    </a:solidFill>
                  </a:tcPr>
                </a:tc>
                <a:tc hMerge="1"/>
              </a:tr>
              <a:tr h="6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Инновационность </a:t>
                      </a:r>
                      <a:endParaRPr sz="1300">
                        <a:solidFill>
                          <a:srgbClr val="008CA0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•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Инновация мирового</a:t>
                      </a: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уровня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•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Россия</a:t>
                      </a:r>
                      <a:endParaRPr sz="13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•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Регион</a:t>
                      </a:r>
                      <a:endParaRPr sz="13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•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Импортозамещение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hMerge="1"/>
              </a:tr>
              <a:tr h="1084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18C9A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Рынок НТИ</a:t>
                      </a:r>
                      <a:endParaRPr sz="1300">
                        <a:solidFill>
                          <a:srgbClr val="018C9A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TechNet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SafeNet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NeuroNet 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A0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A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HomeNet</a:t>
                      </a:r>
                      <a:endParaRPr sz="1600">
                        <a:solidFill>
                          <a:srgbClr val="008CA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9D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9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HealthNet</a:t>
                      </a:r>
                      <a:endParaRPr sz="1600">
                        <a:solidFill>
                          <a:srgbClr val="008C9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9D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9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SportNet</a:t>
                      </a:r>
                      <a:endParaRPr sz="1600">
                        <a:solidFill>
                          <a:srgbClr val="008C9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9D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9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WearNet</a:t>
                      </a:r>
                      <a:endParaRPr sz="1600">
                        <a:solidFill>
                          <a:srgbClr val="008C9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-254000" lvl="0" marL="2540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8C9D"/>
                        </a:buClr>
                        <a:buSzPts val="1600"/>
                        <a:buFont typeface="Courier New"/>
                        <a:buChar char="❑"/>
                      </a:pPr>
                      <a:r>
                        <a:rPr lang="en-GB" sz="1600">
                          <a:solidFill>
                            <a:srgbClr val="008C9D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EduNet</a:t>
                      </a:r>
                      <a:endParaRPr sz="1600">
                        <a:solidFill>
                          <a:srgbClr val="008C9D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A4D4E2">
                        <a:alpha val="40784"/>
                      </a:srgbClr>
                    </a:solidFill>
                  </a:tcPr>
                </a:tc>
              </a:tr>
              <a:tr h="66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18B9A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Сквозные технологии</a:t>
                      </a:r>
                      <a:endParaRPr sz="1300">
                        <a:solidFill>
                          <a:srgbClr val="018B9A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08E9E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Не используем</a:t>
                      </a:r>
                      <a:endParaRPr sz="1600">
                        <a:solidFill>
                          <a:srgbClr val="008E9E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475" marB="41475" marR="82950" marL="82950">
                    <a:solidFill>
                      <a:srgbClr val="A4D4E2"/>
                    </a:solidFill>
                  </a:tcPr>
                </a:tc>
                <a:tc hMerge="1"/>
              </a:tr>
            </a:tbl>
          </a:graphicData>
        </a:graphic>
      </p:graphicFrame>
      <p:pic>
        <p:nvPicPr>
          <p:cNvPr id="102" name="Google Shape;1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100" y="2199525"/>
            <a:ext cx="245859" cy="2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100" y="1936300"/>
            <a:ext cx="245850" cy="219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300" y="3295175"/>
            <a:ext cx="178225" cy="1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300" y="3558100"/>
            <a:ext cx="178225" cy="15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715753" y="3002282"/>
            <a:ext cx="2288627" cy="2051446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1B146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6531524" y="2947513"/>
            <a:ext cx="2009842" cy="2052637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 txBox="1"/>
          <p:nvPr>
            <p:ph type="title"/>
          </p:nvPr>
        </p:nvSpPr>
        <p:spPr>
          <a:xfrm>
            <a:off x="-28900" y="780200"/>
            <a:ext cx="82284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8CA0"/>
                </a:solidFill>
                <a:latin typeface="Impact"/>
                <a:ea typeface="Impact"/>
                <a:cs typeface="Impact"/>
                <a:sym typeface="Impact"/>
              </a:rPr>
              <a:t>Целевая аудитория проекта</a:t>
            </a:r>
            <a:endParaRPr sz="3600">
              <a:solidFill>
                <a:srgbClr val="008CA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558450" y="1774825"/>
            <a:ext cx="8291100" cy="21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Наш продукт направлен на такую аудиторию, как программисты и заинтересованные в компьютерных </a:t>
            </a:r>
            <a:r>
              <a:rPr lang="en-GB" sz="33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технологиях</a:t>
            </a:r>
            <a:r>
              <a:rPr lang="en-GB" sz="3300">
                <a:solidFill>
                  <a:srgbClr val="008CA0"/>
                </a:solidFill>
                <a:latin typeface="Courier New"/>
                <a:ea typeface="Courier New"/>
                <a:cs typeface="Courier New"/>
                <a:sym typeface="Courier New"/>
              </a:rPr>
              <a:t> люди</a:t>
            </a:r>
            <a:endParaRPr sz="3300">
              <a:solidFill>
                <a:srgbClr val="008CA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/>
          <p:nvPr/>
        </p:nvSpPr>
        <p:spPr>
          <a:xfrm>
            <a:off x="979654" y="979619"/>
            <a:ext cx="7347075" cy="3101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900" lvl="0" marL="393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Noto Sans Symbols"/>
              <a:buNone/>
            </a:pPr>
            <a:r>
              <a:t/>
            </a:r>
            <a:endParaRPr b="0" sz="29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1"/>
          <p:cNvSpPr txBox="1"/>
          <p:nvPr>
            <p:ph type="title"/>
          </p:nvPr>
        </p:nvSpPr>
        <p:spPr>
          <a:xfrm>
            <a:off x="-57801" y="250349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008E9E"/>
                </a:solidFill>
                <a:latin typeface="Impact"/>
                <a:ea typeface="Impact"/>
                <a:cs typeface="Impact"/>
                <a:sym typeface="Impact"/>
              </a:rPr>
              <a:t>Бизнес-модель</a:t>
            </a:r>
            <a:endParaRPr sz="4000">
              <a:solidFill>
                <a:srgbClr val="008E9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718267" y="1924050"/>
            <a:ext cx="8064220" cy="2268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3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2" name="Google Shape;122;p21"/>
          <p:cNvGraphicFramePr/>
          <p:nvPr/>
        </p:nvGraphicFramePr>
        <p:xfrm>
          <a:off x="0" y="11748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{5180216A-9D7E-454C-AC38-222FBB443631}</a:tableStyleId>
              </a:tblPr>
              <a:tblGrid>
                <a:gridCol w="1828800"/>
                <a:gridCol w="2002175"/>
                <a:gridCol w="741025"/>
                <a:gridCol w="914400"/>
                <a:gridCol w="1828800"/>
                <a:gridCol w="1828800"/>
              </a:tblGrid>
              <a:tr h="14029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Ключевые партнёры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8CA0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Ключевые виды деятельности</a:t>
                      </a:r>
                      <a:endParaRPr sz="1300">
                        <a:solidFill>
                          <a:srgbClr val="008CA0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18B9A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Ценностные предложения</a:t>
                      </a:r>
                      <a:endParaRPr sz="1300">
                        <a:solidFill>
                          <a:srgbClr val="018B9A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Взаимоотношения с клиентами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Потребительские сегменты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02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Ключевые ресурсы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Каналы сбыта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14029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008E9E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Структура издержек</a:t>
                      </a:r>
                      <a:endParaRPr sz="1300">
                        <a:solidFill>
                          <a:srgbClr val="008E9E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008CA0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Потоки поступления доходов</a:t>
                      </a:r>
                      <a:endParaRPr sz="1300">
                        <a:solidFill>
                          <a:srgbClr val="008CA0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41475" marB="41475" marR="82950" marL="82950">
                    <a:lnL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18C9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23" name="Google Shape;123;p21"/>
          <p:cNvSpPr txBox="1"/>
          <p:nvPr/>
        </p:nvSpPr>
        <p:spPr>
          <a:xfrm>
            <a:off x="7345844" y="1854399"/>
            <a:ext cx="16980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Нишевой рынок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24" name="Google Shape;124;p21"/>
          <p:cNvSpPr txBox="1"/>
          <p:nvPr/>
        </p:nvSpPr>
        <p:spPr>
          <a:xfrm>
            <a:off x="3868538" y="1890504"/>
            <a:ext cx="1763700" cy="12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Изготовление на заказ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Дизайн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Цена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Доступность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Удобство при использовании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5550950" y="2868630"/>
            <a:ext cx="169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Прямые </a:t>
            </a: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(продажи через интернет)</a:t>
            </a:r>
            <a:endParaRPr sz="1100">
              <a:solidFill>
                <a:srgbClr val="7F7F7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5550950" y="1778641"/>
            <a:ext cx="1794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Сообщества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Совместное создание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4730924" y="4192212"/>
            <a:ext cx="4572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Разовые сделки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28" name="Google Shape;128;p21"/>
          <p:cNvSpPr txBox="1"/>
          <p:nvPr/>
        </p:nvSpPr>
        <p:spPr>
          <a:xfrm>
            <a:off x="1911749" y="2940650"/>
            <a:ext cx="19191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Интеллектуальные</a:t>
            </a: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ресурсы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Финансы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1911743" y="1778640"/>
            <a:ext cx="1794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Производство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81200" y="1385625"/>
            <a:ext cx="1698000" cy="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Партнёры(делаем </a:t>
            </a:r>
            <a:r>
              <a:rPr lang="en-GB" sz="15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вместе</a:t>
            </a:r>
            <a:r>
              <a:rPr lang="en-GB" sz="13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81190" y="3582913"/>
            <a:ext cx="4572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7F7F7F"/>
                </a:solidFill>
                <a:latin typeface="Courier New"/>
                <a:ea typeface="Courier New"/>
                <a:cs typeface="Courier New"/>
                <a:sym typeface="Courier New"/>
              </a:rPr>
              <a:t> Переменные издержки</a:t>
            </a:r>
            <a:endParaRPr sz="13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i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-425363" y="785643"/>
            <a:ext cx="91137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18B9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GB" sz="3600">
                <a:solidFill>
                  <a:srgbClr val="018B9A"/>
                </a:solidFill>
                <a:latin typeface="Impact"/>
                <a:ea typeface="Impact"/>
                <a:cs typeface="Impact"/>
                <a:sym typeface="Impact"/>
              </a:rPr>
              <a:t>Процесс производства товара </a:t>
            </a:r>
            <a:endParaRPr sz="3600">
              <a:solidFill>
                <a:srgbClr val="018B9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5437" y="1969625"/>
            <a:ext cx="2766802" cy="207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 rotWithShape="1">
          <a:blip r:embed="rId5">
            <a:alphaModFix/>
          </a:blip>
          <a:srcRect b="0" l="7206" r="9090" t="0"/>
          <a:stretch/>
        </p:blipFill>
        <p:spPr>
          <a:xfrm>
            <a:off x="5969194" y="1969613"/>
            <a:ext cx="2873142" cy="207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1662" y="1969613"/>
            <a:ext cx="2766802" cy="2075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-290525" y="728700"/>
            <a:ext cx="7427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8C9D"/>
                </a:solidFill>
                <a:latin typeface="Impact"/>
                <a:ea typeface="Impact"/>
                <a:cs typeface="Impact"/>
                <a:sym typeface="Impact"/>
              </a:rPr>
              <a:t>План реализации проекта</a:t>
            </a:r>
            <a:endParaRPr sz="3600">
              <a:solidFill>
                <a:srgbClr val="008C9D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365975"/>
            <a:ext cx="8839201" cy="129396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6" name="Google Shape;146;p23"/>
          <p:cNvSpPr txBox="1"/>
          <p:nvPr/>
        </p:nvSpPr>
        <p:spPr>
          <a:xfrm>
            <a:off x="295250" y="1584570"/>
            <a:ext cx="5546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00B7D0"/>
                </a:solidFill>
                <a:latin typeface="Impact"/>
                <a:ea typeface="Impact"/>
                <a:cs typeface="Impact"/>
                <a:sym typeface="Impact"/>
              </a:rPr>
              <a:t>График Ганта</a:t>
            </a:r>
            <a:endParaRPr sz="2300">
              <a:solidFill>
                <a:srgbClr val="00B7D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-1" y="464325"/>
            <a:ext cx="9144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531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8B9B"/>
                </a:solidFill>
                <a:latin typeface="Impact"/>
                <a:ea typeface="Impact"/>
                <a:cs typeface="Impact"/>
                <a:sym typeface="Impact"/>
              </a:rPr>
              <a:t>Координаты команды проекта</a:t>
            </a:r>
            <a:endParaRPr sz="3600">
              <a:solidFill>
                <a:srgbClr val="008B9B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708600" y="3302300"/>
            <a:ext cx="2060700" cy="20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Олег </a:t>
            </a:r>
            <a:r>
              <a:rPr b="1" lang="en-GB" sz="1300">
                <a:solidFill>
                  <a:srgbClr val="7F7F7F"/>
                </a:solidFill>
              </a:rPr>
              <a:t>Лялин</a:t>
            </a:r>
            <a:r>
              <a:rPr b="1" lang="en-GB" sz="13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+79124568299,</a:t>
            </a:r>
            <a:endParaRPr sz="1300"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moncuere@gmail.com, reddit: u/lapaigne</a:t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048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1"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6524374" y="3247538"/>
            <a:ext cx="20097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Никита Степанов,</a:t>
            </a:r>
            <a:endParaRPr b="1" sz="1300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+79120167157,</a:t>
            </a:r>
            <a:endParaRPr sz="1300"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tevermoon@gmail.com</a:t>
            </a:r>
            <a:endParaRPr sz="1300"/>
          </a:p>
          <a:p>
            <a:pPr indent="0" lvl="0" marL="76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3417000" y="3247550"/>
            <a:ext cx="26790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Дмитрий Маркелов</a:t>
            </a:r>
            <a:r>
              <a:rPr b="1" lang="en-GB" sz="13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GB" sz="1300">
                <a:solidFill>
                  <a:srgbClr val="7F7F7F"/>
                </a:solidFill>
              </a:rPr>
              <a:t>+79083413370</a:t>
            </a:r>
            <a:r>
              <a:rPr b="1" lang="en-GB" sz="13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300"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rgbClr val="7F7F7F"/>
                </a:solidFill>
              </a:rPr>
              <a:t>markelovdima408@gmail.com</a:t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0480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4"/>
          <p:cNvPicPr preferRelativeResize="0"/>
          <p:nvPr/>
        </p:nvPicPr>
        <p:blipFill rotWithShape="1">
          <a:blip r:embed="rId4">
            <a:alphaModFix/>
          </a:blip>
          <a:srcRect b="65223" l="0" r="89174" t="22206"/>
          <a:stretch/>
        </p:blipFill>
        <p:spPr>
          <a:xfrm>
            <a:off x="854875" y="1391125"/>
            <a:ext cx="1664901" cy="171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 rotWithShape="1">
          <a:blip r:embed="rId5">
            <a:alphaModFix/>
          </a:blip>
          <a:srcRect b="36004" l="35368" r="19962" t="-888"/>
          <a:stretch/>
        </p:blipFill>
        <p:spPr>
          <a:xfrm>
            <a:off x="3971025" y="1391125"/>
            <a:ext cx="1570950" cy="171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4200" y="1424150"/>
            <a:ext cx="1711524" cy="171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08150" y="3907650"/>
            <a:ext cx="1235850" cy="12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/>
          <p:nvPr/>
        </p:nvSpPr>
        <p:spPr>
          <a:xfrm>
            <a:off x="424843" y="3669980"/>
            <a:ext cx="4962925" cy="901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sz="3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988" y="1090851"/>
            <a:ext cx="3524650" cy="26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