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7.jpg" ContentType="image/pn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5" r:id="rId9"/>
  </p:sldIdLst>
  <p:sldSz cx="14630400" cy="8229600"/>
  <p:notesSz cx="8229600" cy="14630400"/>
  <p:embeddedFontLst>
    <p:embeddedFont>
      <p:font typeface="Bahnschrift Light" panose="020B0502040204020203" pitchFamily="34" charset="0"/>
      <p:regular r:id="rId11"/>
    </p:embeddedFont>
    <p:embeddedFont>
      <p:font typeface="Bahnschrift SemiBold" panose="020B0502040204020203" pitchFamily="34" charset="0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Spline Sans Bold" pitchFamily="2" charset="0"/>
      <p:bold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614"/>
    <a:srgbClr val="16FFBB"/>
    <a:srgbClr val="070617"/>
    <a:srgbClr val="073F4C"/>
    <a:srgbClr val="07093C"/>
    <a:srgbClr val="07061C"/>
    <a:srgbClr val="071E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749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2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11972C5-6707-4837-B08C-3F7680870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33575"/>
            <a:ext cx="17099483" cy="11399654"/>
          </a:xfrm>
          <a:prstGeom prst="rect">
            <a:avLst/>
          </a:prstGeom>
          <a:gradFill>
            <a:gsLst>
              <a:gs pos="0">
                <a:srgbClr val="070614">
                  <a:alpha val="39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7195AAA-54C4-4DD3-9945-1DDA76E642E9}"/>
              </a:ext>
            </a:extLst>
          </p:cNvPr>
          <p:cNvSpPr/>
          <p:nvPr/>
        </p:nvSpPr>
        <p:spPr>
          <a:xfrm>
            <a:off x="14630400" y="0"/>
            <a:ext cx="3035300" cy="822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F944D86-21A0-4DDB-9D5B-0374A6D72222}"/>
              </a:ext>
            </a:extLst>
          </p:cNvPr>
          <p:cNvSpPr/>
          <p:nvPr/>
        </p:nvSpPr>
        <p:spPr>
          <a:xfrm>
            <a:off x="0" y="0"/>
            <a:ext cx="16389663" cy="8229600"/>
          </a:xfrm>
          <a:prstGeom prst="rect">
            <a:avLst/>
          </a:prstGeom>
          <a:gradFill flip="none" rotWithShape="1">
            <a:gsLst>
              <a:gs pos="29527">
                <a:srgbClr val="073F4C"/>
              </a:gs>
              <a:gs pos="52000">
                <a:srgbClr val="161837">
                  <a:lumMod val="94000"/>
                </a:srgbClr>
              </a:gs>
              <a:gs pos="44000">
                <a:srgbClr val="040524"/>
              </a:gs>
              <a:gs pos="3000">
                <a:srgbClr val="070614">
                  <a:lumMod val="0"/>
                </a:srgb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 0"/>
          <p:cNvSpPr/>
          <p:nvPr/>
        </p:nvSpPr>
        <p:spPr>
          <a:xfrm>
            <a:off x="578163" y="593915"/>
            <a:ext cx="7590589" cy="2034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400"/>
              </a:lnSpc>
            </a:pPr>
            <a:r>
              <a:rPr lang="en-US" sz="4400" b="1" dirty="0">
                <a:solidFill>
                  <a:srgbClr val="F0FCFF"/>
                </a:solidFill>
                <a:latin typeface="Bahnschrift SemiBold" panose="020B0502040204020203" pitchFamily="34" charset="0"/>
              </a:rPr>
              <a:t>Телескопическое крыло для грузового БПЛА: Исследование и </a:t>
            </a:r>
            <a:r>
              <a:rPr lang="en-US" sz="4400" b="1" dirty="0" err="1">
                <a:solidFill>
                  <a:srgbClr val="F0FCFF"/>
                </a:solidFill>
                <a:latin typeface="Bahnschrift SemiBold" panose="020B0502040204020203" pitchFamily="34" charset="0"/>
              </a:rPr>
              <a:t>разработка</a:t>
            </a:r>
            <a:endParaRPr lang="en-US" sz="4400" b="1" dirty="0">
              <a:solidFill>
                <a:srgbClr val="F0FCFF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13A3E4-6A46-4809-B741-EA76D85FED3D}"/>
              </a:ext>
            </a:extLst>
          </p:cNvPr>
          <p:cNvSpPr txBox="1"/>
          <p:nvPr/>
        </p:nvSpPr>
        <p:spPr>
          <a:xfrm>
            <a:off x="490832" y="4114800"/>
            <a:ext cx="6544639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ru-RU" sz="2800" dirty="0">
                <a:solidFill>
                  <a:srgbClr val="F0FCFF"/>
                </a:solidFill>
                <a:latin typeface="Bahnschrift Light" panose="020B0502040204020203" pitchFamily="34" charset="0"/>
              </a:rPr>
              <a:t>Приволжский Государственный Университет путей сообщения (</a:t>
            </a:r>
            <a:r>
              <a:rPr lang="ru-RU" sz="2800" dirty="0" err="1">
                <a:solidFill>
                  <a:srgbClr val="F0FCFF"/>
                </a:solidFill>
                <a:latin typeface="Bahnschrift Light" panose="020B0502040204020203" pitchFamily="34" charset="0"/>
              </a:rPr>
              <a:t>ПривГУПС</a:t>
            </a:r>
            <a:r>
              <a:rPr lang="ru-RU" sz="2800" dirty="0">
                <a:solidFill>
                  <a:srgbClr val="F0FCFF"/>
                </a:solidFill>
                <a:latin typeface="Bahnschrift Light" panose="020B0502040204020203" pitchFamily="34" charset="0"/>
              </a:rPr>
              <a:t>)</a:t>
            </a:r>
            <a:endParaRPr lang="en-US" sz="28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78163" y="6195240"/>
            <a:ext cx="7415927" cy="1248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/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Заказчик: Филатов Дмитрий Владимирович</a:t>
            </a:r>
          </a:p>
          <a:p>
            <a:pPr algn="l"/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(Стартап «Филин»)</a:t>
            </a:r>
          </a:p>
          <a:p>
            <a:pPr algn="l"/>
            <a:endParaRPr lang="ru-RU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  <a:p>
            <a:pPr>
              <a:lnSpc>
                <a:spcPts val="3100"/>
              </a:lnSpc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Заказная разработка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33E8629-C516-436A-A9DA-60471CAA3DAB}"/>
              </a:ext>
            </a:extLst>
          </p:cNvPr>
          <p:cNvSpPr/>
          <p:nvPr/>
        </p:nvSpPr>
        <p:spPr>
          <a:xfrm>
            <a:off x="11791950" y="10355894"/>
            <a:ext cx="1390650" cy="1047750"/>
          </a:xfrm>
          <a:prstGeom prst="rect">
            <a:avLst/>
          </a:prstGeom>
          <a:solidFill>
            <a:srgbClr val="0709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1EAD3CE-BE4C-46D7-BC69-5B4B57A76585}"/>
              </a:ext>
            </a:extLst>
          </p:cNvPr>
          <p:cNvSpPr/>
          <p:nvPr/>
        </p:nvSpPr>
        <p:spPr>
          <a:xfrm>
            <a:off x="13639800" y="9163050"/>
            <a:ext cx="1390650" cy="1047750"/>
          </a:xfrm>
          <a:prstGeom prst="rect">
            <a:avLst/>
          </a:prstGeom>
          <a:solidFill>
            <a:srgbClr val="073F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758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853856"/>
            <a:ext cx="6298168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0FCFF"/>
                </a:solidFill>
                <a:latin typeface="Bahnschrift SemiBold" panose="020B0502040204020203" pitchFamily="34" charset="0"/>
                <a:ea typeface="Spline Sans Bold" pitchFamily="34" charset="-122"/>
                <a:cs typeface="Spline Sans Bold" pitchFamily="34" charset="-120"/>
              </a:rPr>
              <a:t>О заказчике и задаче</a:t>
            </a:r>
            <a:endParaRPr lang="en-US" sz="4300" dirty="0">
              <a:latin typeface="Bahnschrift SemiBold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82FFB0-BDD9-4DB7-9649-EAC6E909B7D2}"/>
              </a:ext>
            </a:extLst>
          </p:cNvPr>
          <p:cNvSpPr txBox="1"/>
          <p:nvPr/>
        </p:nvSpPr>
        <p:spPr>
          <a:xfrm>
            <a:off x="864037" y="2437021"/>
            <a:ext cx="11671300" cy="4344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Стартап «Филин» занимается разработкой инновационного грузового БПЛА планерного типа для транспортных компаний. </a:t>
            </a:r>
          </a:p>
          <a:p>
            <a:pPr>
              <a:lnSpc>
                <a:spcPts val="3100"/>
              </a:lnSpc>
            </a:pPr>
            <a:endParaRPr lang="ru-RU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  <a:p>
            <a:pPr>
              <a:lnSpc>
                <a:spcPts val="3100"/>
              </a:lnSpc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Цель — снизить затраты на доставку грузов за счёт использования стратостата для взлёта, солнечной энергии, статического электричества и планирующего режима полёта. </a:t>
            </a:r>
          </a:p>
          <a:p>
            <a:pPr>
              <a:lnSpc>
                <a:spcPts val="3100"/>
              </a:lnSpc>
            </a:pPr>
            <a:endParaRPr lang="ru-RU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  <a:p>
            <a:pPr>
              <a:lnSpc>
                <a:spcPts val="3100"/>
              </a:lnSpc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Наша задача — разработать концепцию телескопического крыла, которое обеспечит высокую аэродинамическую эффективность</a:t>
            </a:r>
          </a:p>
          <a:p>
            <a:pPr>
              <a:lnSpc>
                <a:spcPts val="3100"/>
              </a:lnSpc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на высотах до 20000 метров.</a:t>
            </a:r>
          </a:p>
          <a:p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A22500B-63CB-4B73-813D-4FA7C762AA2C}"/>
              </a:ext>
            </a:extLst>
          </p:cNvPr>
          <p:cNvSpPr/>
          <p:nvPr/>
        </p:nvSpPr>
        <p:spPr>
          <a:xfrm>
            <a:off x="15659100" y="6781800"/>
            <a:ext cx="1390650" cy="1047750"/>
          </a:xfrm>
          <a:prstGeom prst="rect">
            <a:avLst/>
          </a:prstGeom>
          <a:solidFill>
            <a:srgbClr val="073F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B543222-FD7C-4FF8-BB06-5B4E4214BED8}"/>
              </a:ext>
            </a:extLst>
          </p:cNvPr>
          <p:cNvSpPr/>
          <p:nvPr/>
        </p:nvSpPr>
        <p:spPr>
          <a:xfrm>
            <a:off x="12446000" y="7543800"/>
            <a:ext cx="2273300" cy="1047750"/>
          </a:xfrm>
          <a:prstGeom prst="rect">
            <a:avLst/>
          </a:prstGeom>
          <a:solidFill>
            <a:srgbClr val="070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56178" y="3374179"/>
            <a:ext cx="9693831" cy="679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400"/>
              </a:lnSpc>
            </a:pPr>
            <a:r>
              <a:rPr lang="ru" sz="4300" b="1" dirty="0">
                <a:solidFill>
                  <a:srgbClr val="F0FCFF"/>
                </a:solidFill>
                <a:latin typeface="Bahnschrift SemiBold" panose="020B0502040204020203" pitchFamily="34" charset="0"/>
              </a:rPr>
              <a:t>О пользователе заказчика</a:t>
            </a:r>
            <a:endParaRPr lang="en-US" sz="4300" b="1" dirty="0">
              <a:solidFill>
                <a:srgbClr val="F0FCFF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1712238" y="4970859"/>
            <a:ext cx="2098238" cy="679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21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AEB7A69-1B52-4F81-A102-982D80289A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530" t="21611" r="35902" b="23616"/>
          <a:stretch/>
        </p:blipFill>
        <p:spPr>
          <a:xfrm>
            <a:off x="6472544" y="4799806"/>
            <a:ext cx="1325541" cy="141087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917453B-B3F4-4FB9-8E35-CF9907908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981" y="4851733"/>
            <a:ext cx="1845916" cy="141087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D5D92B-3DF4-47BD-BBFC-2986FC7252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153" t="38331" r="45289" b="38878"/>
          <a:stretch/>
        </p:blipFill>
        <p:spPr>
          <a:xfrm>
            <a:off x="11401591" y="4851733"/>
            <a:ext cx="1399400" cy="147182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FF36266-2065-4C01-A30F-EBB79CBF39AC}"/>
              </a:ext>
            </a:extLst>
          </p:cNvPr>
          <p:cNvSpPr txBox="1"/>
          <p:nvPr/>
        </p:nvSpPr>
        <p:spPr>
          <a:xfrm>
            <a:off x="1096981" y="71260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E8EB3A-FBEA-4A5A-807A-3517C35389D3}"/>
              </a:ext>
            </a:extLst>
          </p:cNvPr>
          <p:cNvSpPr txBox="1"/>
          <p:nvPr/>
        </p:nvSpPr>
        <p:spPr>
          <a:xfrm>
            <a:off x="933403" y="6513640"/>
            <a:ext cx="2173072" cy="453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WILDBERRIES</a:t>
            </a:r>
            <a:endParaRPr lang="ru-RU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18B7B2-F25F-4D54-97DC-75D0DC8042F2}"/>
              </a:ext>
            </a:extLst>
          </p:cNvPr>
          <p:cNvSpPr txBox="1"/>
          <p:nvPr/>
        </p:nvSpPr>
        <p:spPr>
          <a:xfrm>
            <a:off x="6615450" y="6513463"/>
            <a:ext cx="1039727" cy="453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OZON</a:t>
            </a:r>
            <a:endParaRPr lang="ru-RU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B928C1-7456-4D79-B6D8-0F24E31346CE}"/>
              </a:ext>
            </a:extLst>
          </p:cNvPr>
          <p:cNvSpPr txBox="1"/>
          <p:nvPr/>
        </p:nvSpPr>
        <p:spPr>
          <a:xfrm>
            <a:off x="10712869" y="6513640"/>
            <a:ext cx="2776844" cy="453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100"/>
              </a:lnSpc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Яндекс Маркет 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F84DC99-0B6B-4E8F-BF96-A7FE023FCCB1}"/>
              </a:ext>
            </a:extLst>
          </p:cNvPr>
          <p:cNvSpPr/>
          <p:nvPr/>
        </p:nvSpPr>
        <p:spPr>
          <a:xfrm>
            <a:off x="12800991" y="7685070"/>
            <a:ext cx="2014344" cy="698642"/>
          </a:xfrm>
          <a:prstGeom prst="rect">
            <a:avLst/>
          </a:prstGeom>
          <a:solidFill>
            <a:srgbClr val="070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ADB3294-E101-417B-A8AB-F30C5E8D35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10342" y="-153457"/>
            <a:ext cx="15251084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B790865-4F1D-40EE-9C02-47A0AE64B1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1" t="13368" r="1476" b="3330"/>
          <a:stretch/>
        </p:blipFill>
        <p:spPr bwMode="auto">
          <a:xfrm>
            <a:off x="-977724" y="0"/>
            <a:ext cx="15608124" cy="894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8C585EB-E838-4511-AED4-C878A177BCAE}"/>
              </a:ext>
            </a:extLst>
          </p:cNvPr>
          <p:cNvSpPr/>
          <p:nvPr/>
        </p:nvSpPr>
        <p:spPr>
          <a:xfrm>
            <a:off x="-799212" y="0"/>
            <a:ext cx="787400" cy="822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FF54CD6-DEE7-47A3-AEE6-398881ABB8CF}"/>
              </a:ext>
            </a:extLst>
          </p:cNvPr>
          <p:cNvSpPr/>
          <p:nvPr/>
        </p:nvSpPr>
        <p:spPr>
          <a:xfrm>
            <a:off x="-11812" y="0"/>
            <a:ext cx="14642212" cy="8229600"/>
          </a:xfrm>
          <a:prstGeom prst="rect">
            <a:avLst/>
          </a:prstGeom>
          <a:gradFill flip="none" rotWithShape="1">
            <a:gsLst>
              <a:gs pos="30000">
                <a:srgbClr val="073F4C">
                  <a:lumMod val="80000"/>
                </a:srgbClr>
              </a:gs>
              <a:gs pos="52000">
                <a:srgbClr val="161837">
                  <a:lumMod val="94000"/>
                </a:srgbClr>
              </a:gs>
              <a:gs pos="44000">
                <a:srgbClr val="040524">
                  <a:lumMod val="100000"/>
                </a:srgbClr>
              </a:gs>
              <a:gs pos="3000">
                <a:srgbClr val="070614">
                  <a:lumMod val="0"/>
                </a:srgb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 0"/>
          <p:cNvSpPr/>
          <p:nvPr/>
        </p:nvSpPr>
        <p:spPr>
          <a:xfrm>
            <a:off x="6279237" y="260961"/>
            <a:ext cx="7588329" cy="123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400"/>
              </a:lnSpc>
            </a:pPr>
            <a:r>
              <a:rPr lang="ru" sz="4300" b="1" dirty="0">
                <a:solidFill>
                  <a:srgbClr val="F0FCFF"/>
                </a:solidFill>
                <a:latin typeface="Bahnschrift SemiBold" panose="020B0502040204020203" pitchFamily="34" charset="0"/>
              </a:rPr>
              <a:t>Пожелания и ограничения заказчика</a:t>
            </a:r>
            <a:endParaRPr lang="en-US" sz="4300" b="1" dirty="0">
              <a:solidFill>
                <a:srgbClr val="F0FCFF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79235" y="2138375"/>
            <a:ext cx="500063" cy="500063"/>
          </a:xfrm>
          <a:prstGeom prst="roundRect">
            <a:avLst>
              <a:gd name="adj" fmla="val 66671"/>
            </a:avLst>
          </a:prstGeom>
          <a:solidFill>
            <a:srgbClr val="0A081B"/>
          </a:solidFill>
          <a:ln w="22860">
            <a:solidFill>
              <a:srgbClr val="16FFB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81093" y="2287859"/>
            <a:ext cx="296347" cy="370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1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7125116" y="2215412"/>
            <a:ext cx="6727448" cy="1867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Оценить возможность создания 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телескопического крыла с изменяемой 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длиной для БПЛА, которое сохраняет 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аэродинамическое качество на высотах 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до 20 000 метров.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279236" y="4566138"/>
            <a:ext cx="500063" cy="500063"/>
          </a:xfrm>
          <a:prstGeom prst="roundRect">
            <a:avLst>
              <a:gd name="adj" fmla="val 66671"/>
            </a:avLst>
          </a:prstGeom>
          <a:solidFill>
            <a:srgbClr val="0A081B"/>
          </a:solidFill>
          <a:ln w="22860">
            <a:solidFill>
              <a:srgbClr val="29DDDA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9" name="Text 6"/>
          <p:cNvSpPr/>
          <p:nvPr/>
        </p:nvSpPr>
        <p:spPr>
          <a:xfrm>
            <a:off x="6381094" y="4695797"/>
            <a:ext cx="296347" cy="370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2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7125115" y="4679056"/>
            <a:ext cx="6561855" cy="987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Провести расчёты влияния изменения длины 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  <a:p>
            <a:pPr>
              <a:lnSpc>
                <a:spcPts val="2400"/>
              </a:lnSpc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крыла на подъёмную силу и сопротивление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  <a:p>
            <a:pPr>
              <a:lnSpc>
                <a:spcPts val="2400"/>
              </a:lnSpc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воздуха на высотах до 20 000 метров. 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279237" y="6120351"/>
            <a:ext cx="500063" cy="500063"/>
          </a:xfrm>
          <a:prstGeom prst="roundRect">
            <a:avLst>
              <a:gd name="adj" fmla="val 66671"/>
            </a:avLst>
          </a:prstGeom>
          <a:solidFill>
            <a:srgbClr val="0A081B"/>
          </a:solidFill>
          <a:ln w="22860">
            <a:solidFill>
              <a:srgbClr val="37A7E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81095" y="6263108"/>
            <a:ext cx="296347" cy="370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7101196" y="6263108"/>
            <a:ext cx="6144904" cy="987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Предложить материалы и механизмы для 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  <a:p>
            <a:pPr marL="0" indent="0" algn="l">
              <a:lnSpc>
                <a:spcPts val="2400"/>
              </a:lnSpc>
              <a:buNone/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реализации телескопической </a:t>
            </a:r>
            <a:endParaRPr lang="en-US" sz="2400" dirty="0">
              <a:solidFill>
                <a:srgbClr val="F0FCFF"/>
              </a:solidFill>
              <a:latin typeface="Bahnschrift Light" panose="020B0502040204020203" pitchFamily="34" charset="0"/>
            </a:endParaRPr>
          </a:p>
          <a:p>
            <a:pPr marL="0" indent="0" algn="l">
              <a:lnSpc>
                <a:spcPts val="2400"/>
              </a:lnSpc>
              <a:buNone/>
            </a:pP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конструкции крыла</a:t>
            </a:r>
            <a:r>
              <a:rPr lang="en-US" sz="2000" dirty="0">
                <a:solidFill>
                  <a:srgbClr val="F0FCFF"/>
                </a:solidFill>
                <a:latin typeface="Bahnschrift Light" panose="020B0502040204020203" pitchFamily="34" charset="0"/>
              </a:rPr>
              <a:t>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8B379AF-AEA3-41D7-B351-86754F8107C3}"/>
              </a:ext>
            </a:extLst>
          </p:cNvPr>
          <p:cNvSpPr/>
          <p:nvPr/>
        </p:nvSpPr>
        <p:spPr>
          <a:xfrm>
            <a:off x="12250056" y="7590971"/>
            <a:ext cx="2975429" cy="1277257"/>
          </a:xfrm>
          <a:prstGeom prst="rect">
            <a:avLst/>
          </a:prstGeom>
          <a:solidFill>
            <a:srgbClr val="070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C00F947-7665-4E70-A0A7-BE4BAB22A6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" t="27779" r="3125"/>
          <a:stretch/>
        </p:blipFill>
        <p:spPr bwMode="auto">
          <a:xfrm>
            <a:off x="0" y="0"/>
            <a:ext cx="14630400" cy="43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ED3CA0F-BB9D-4B10-A290-FE16F640566E}"/>
              </a:ext>
            </a:extLst>
          </p:cNvPr>
          <p:cNvSpPr/>
          <p:nvPr/>
        </p:nvSpPr>
        <p:spPr>
          <a:xfrm>
            <a:off x="0" y="-1"/>
            <a:ext cx="14630400" cy="8229600"/>
          </a:xfrm>
          <a:prstGeom prst="rect">
            <a:avLst/>
          </a:prstGeom>
          <a:gradFill>
            <a:gsLst>
              <a:gs pos="32000">
                <a:srgbClr val="16FFBB">
                  <a:lumMod val="14000"/>
                </a:srgbClr>
              </a:gs>
              <a:gs pos="50000">
                <a:srgbClr val="121323">
                  <a:alpha val="82000"/>
                </a:srgbClr>
              </a:gs>
              <a:gs pos="23000">
                <a:srgbClr val="070614">
                  <a:lumMod val="88000"/>
                </a:srgbClr>
              </a:gs>
              <a:gs pos="66000">
                <a:schemeClr val="accent1">
                  <a:lumMod val="45000"/>
                  <a:lumOff val="55000"/>
                  <a:alpha val="23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 0"/>
          <p:cNvSpPr/>
          <p:nvPr/>
        </p:nvSpPr>
        <p:spPr>
          <a:xfrm>
            <a:off x="797030" y="3274222"/>
            <a:ext cx="5743575" cy="662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400"/>
              </a:lnSpc>
            </a:pPr>
            <a:r>
              <a:rPr lang="ru-RU" sz="4300" b="1" dirty="0">
                <a:solidFill>
                  <a:srgbClr val="F0FCFF"/>
                </a:solidFill>
                <a:latin typeface="Bahnschrift SemiBold" panose="020B0502040204020203" pitchFamily="34" charset="0"/>
              </a:rPr>
              <a:t>Как уже решается проблема</a:t>
            </a:r>
            <a:endParaRPr lang="en-US" sz="4300" b="1" dirty="0">
              <a:solidFill>
                <a:srgbClr val="F0FCFF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52F72F-85FC-4765-9FAA-F36EEF02E65C}"/>
              </a:ext>
            </a:extLst>
          </p:cNvPr>
          <p:cNvSpPr txBox="1"/>
          <p:nvPr/>
        </p:nvSpPr>
        <p:spPr>
          <a:xfrm>
            <a:off x="732343" y="4456391"/>
            <a:ext cx="131657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На данный момент наша команда занимается изучением существующих конструкций </a:t>
            </a:r>
          </a:p>
          <a:p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телескопических крыльев, применяемых в авиации и космонавтике. Анализом уже существующих патентов и научных публикаций в области складных крыльев и крыльев </a:t>
            </a:r>
            <a:b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</a:b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с изменяемой геометрией. Также, рассматриваем примеры применения изменяемой геометрии крыла на самолетах.</a:t>
            </a:r>
          </a:p>
          <a:p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Особое внимание уделяем разработке инженера Ивана Махонина в области телескопического крыла и её применения на одномоторном моноплане Мак-123, где механизм приводился в действие собственным двигателем.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DF6A75D-3379-4918-852E-8085BCCDB398}"/>
              </a:ext>
            </a:extLst>
          </p:cNvPr>
          <p:cNvSpPr/>
          <p:nvPr/>
        </p:nvSpPr>
        <p:spPr>
          <a:xfrm>
            <a:off x="12569372" y="7692571"/>
            <a:ext cx="2394858" cy="725715"/>
          </a:xfrm>
          <a:prstGeom prst="rect">
            <a:avLst/>
          </a:prstGeom>
          <a:solidFill>
            <a:srgbClr val="070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Тень">
            <a:extLst>
              <a:ext uri="{FF2B5EF4-FFF2-40B4-BE49-F238E27FC236}">
                <a16:creationId xmlns:a16="http://schemas.microsoft.com/office/drawing/2014/main" id="{87A159FB-2036-45F5-8FC3-D0091B07C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346" y="-5065486"/>
            <a:ext cx="15633591" cy="1250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7F673A5-8B62-4494-8812-4E1EECA45FC3}"/>
              </a:ext>
            </a:extLst>
          </p:cNvPr>
          <p:cNvSpPr/>
          <p:nvPr/>
        </p:nvSpPr>
        <p:spPr>
          <a:xfrm>
            <a:off x="0" y="-20696"/>
            <a:ext cx="14820900" cy="8438982"/>
          </a:xfrm>
          <a:prstGeom prst="rect">
            <a:avLst/>
          </a:prstGeom>
          <a:gradFill>
            <a:gsLst>
              <a:gs pos="37000">
                <a:srgbClr val="16FFBB">
                  <a:lumMod val="14000"/>
                </a:srgbClr>
              </a:gs>
              <a:gs pos="48000">
                <a:srgbClr val="121323"/>
              </a:gs>
              <a:gs pos="23000">
                <a:srgbClr val="070614">
                  <a:lumMod val="88000"/>
                </a:srgbClr>
              </a:gs>
              <a:gs pos="78000">
                <a:schemeClr val="accent1">
                  <a:lumMod val="45000"/>
                  <a:lumOff val="55000"/>
                  <a:alpha val="43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D02783-5AF3-46B6-885C-1887F1846EBB}"/>
              </a:ext>
            </a:extLst>
          </p:cNvPr>
          <p:cNvSpPr txBox="1"/>
          <p:nvPr/>
        </p:nvSpPr>
        <p:spPr>
          <a:xfrm>
            <a:off x="635019" y="4150659"/>
            <a:ext cx="135508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В качестве прототипа взяли двухмоторный шестиместный самолет </a:t>
            </a:r>
            <a:r>
              <a:rPr lang="en-US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GENESIS</a:t>
            </a: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 от компании </a:t>
            </a:r>
          </a:p>
          <a:p>
            <a:r>
              <a:rPr lang="en-US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GEVERS AIRCRAFT</a:t>
            </a: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. </a:t>
            </a:r>
          </a:p>
          <a:p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В нашей разработке крыла телескопическая конструкция может применяться при планировании на больших высотах с целью экономии энергетических ресурсов при транспортировке грузов. </a:t>
            </a:r>
          </a:p>
          <a:p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При взлете и наборе высоты, а также при планировании и посадке, будут задействованы выдвижные профили на законцовках крыла для увеличения подъемной силы. При переходе на высокую скорость профили будут убираться, чтобы оставить высокоскоростное крыло </a:t>
            </a:r>
            <a:b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</a:br>
            <a:r>
              <a:rPr lang="ru-RU" sz="2400" dirty="0">
                <a:solidFill>
                  <a:srgbClr val="F0FCFF"/>
                </a:solidFill>
                <a:latin typeface="Bahnschrift Light" panose="020B0502040204020203" pitchFamily="34" charset="0"/>
              </a:rPr>
              <a:t>с низким лобовым сопротивлением, способное выдерживать большие перегрузки.</a:t>
            </a:r>
          </a:p>
        </p:txBody>
      </p:sp>
      <p:sp>
        <p:nvSpPr>
          <p:cNvPr id="3" name="Text 0"/>
          <p:cNvSpPr/>
          <p:nvPr/>
        </p:nvSpPr>
        <p:spPr>
          <a:xfrm>
            <a:off x="539770" y="3176368"/>
            <a:ext cx="4642128" cy="597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0FCFF"/>
                </a:solidFill>
                <a:latin typeface="Bahnschrift SemiBold" panose="020B0502040204020203" pitchFamily="34" charset="0"/>
              </a:rPr>
              <a:t>Решение</a:t>
            </a:r>
            <a:endParaRPr lang="en-US" sz="4300" b="1" dirty="0">
              <a:solidFill>
                <a:srgbClr val="F0FCFF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A199262-B14F-42D3-8439-D7B0509BA38E}"/>
              </a:ext>
            </a:extLst>
          </p:cNvPr>
          <p:cNvSpPr/>
          <p:nvPr/>
        </p:nvSpPr>
        <p:spPr>
          <a:xfrm>
            <a:off x="15659100" y="6781800"/>
            <a:ext cx="1390650" cy="1047750"/>
          </a:xfrm>
          <a:prstGeom prst="rect">
            <a:avLst/>
          </a:prstGeom>
          <a:solidFill>
            <a:srgbClr val="073F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5CA73F2-63F5-4B20-A2F8-DB671AA7AB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247" t="6198" r="10247" b="20810"/>
          <a:stretch>
            <a:fillRect/>
          </a:stretch>
        </p:blipFill>
        <p:spPr>
          <a:xfrm>
            <a:off x="5861177" y="2487905"/>
            <a:ext cx="2908045" cy="3585486"/>
          </a:xfrm>
          <a:custGeom>
            <a:avLst/>
            <a:gdLst>
              <a:gd name="connsiteX0" fmla="*/ 0 w 2908045"/>
              <a:gd name="connsiteY0" fmla="*/ 0 h 3585486"/>
              <a:gd name="connsiteX1" fmla="*/ 2908045 w 2908045"/>
              <a:gd name="connsiteY1" fmla="*/ 0 h 3585486"/>
              <a:gd name="connsiteX2" fmla="*/ 2908045 w 2908045"/>
              <a:gd name="connsiteY2" fmla="*/ 3585486 h 3585486"/>
              <a:gd name="connsiteX3" fmla="*/ 0 w 2908045"/>
              <a:gd name="connsiteY3" fmla="*/ 3585486 h 3585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8045" h="3585486">
                <a:moveTo>
                  <a:pt x="0" y="0"/>
                </a:moveTo>
                <a:lnTo>
                  <a:pt x="2908045" y="0"/>
                </a:lnTo>
                <a:lnTo>
                  <a:pt x="2908045" y="3585486"/>
                </a:lnTo>
                <a:lnTo>
                  <a:pt x="0" y="3585486"/>
                </a:lnTo>
                <a:close/>
              </a:path>
            </a:pathLst>
          </a:cu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420797B-A065-4A9C-9B2E-1B60B6641B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34" t="2861" r="12555" b="15068"/>
          <a:stretch>
            <a:fillRect/>
          </a:stretch>
        </p:blipFill>
        <p:spPr>
          <a:xfrm>
            <a:off x="10522716" y="2487905"/>
            <a:ext cx="2792415" cy="3585486"/>
          </a:xfrm>
          <a:custGeom>
            <a:avLst/>
            <a:gdLst>
              <a:gd name="connsiteX0" fmla="*/ 0 w 2792415"/>
              <a:gd name="connsiteY0" fmla="*/ 0 h 3585486"/>
              <a:gd name="connsiteX1" fmla="*/ 2792415 w 2792415"/>
              <a:gd name="connsiteY1" fmla="*/ 0 h 3585486"/>
              <a:gd name="connsiteX2" fmla="*/ 2792415 w 2792415"/>
              <a:gd name="connsiteY2" fmla="*/ 3585486 h 3585486"/>
              <a:gd name="connsiteX3" fmla="*/ 0 w 2792415"/>
              <a:gd name="connsiteY3" fmla="*/ 3585486 h 3585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2415" h="3585486">
                <a:moveTo>
                  <a:pt x="0" y="0"/>
                </a:moveTo>
                <a:lnTo>
                  <a:pt x="2792415" y="0"/>
                </a:lnTo>
                <a:lnTo>
                  <a:pt x="2792415" y="3585486"/>
                </a:lnTo>
                <a:lnTo>
                  <a:pt x="0" y="3585486"/>
                </a:lnTo>
                <a:close/>
              </a:path>
            </a:pathLst>
          </a:cu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2378323-1C90-406A-A91B-D80C7C5C8D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30" t="1875" r="1729" b="5520"/>
          <a:stretch>
            <a:fillRect/>
          </a:stretch>
        </p:blipFill>
        <p:spPr>
          <a:xfrm>
            <a:off x="1269477" y="2487905"/>
            <a:ext cx="2908045" cy="3585486"/>
          </a:xfrm>
          <a:custGeom>
            <a:avLst/>
            <a:gdLst>
              <a:gd name="connsiteX0" fmla="*/ 0 w 2908045"/>
              <a:gd name="connsiteY0" fmla="*/ 0 h 3585486"/>
              <a:gd name="connsiteX1" fmla="*/ 2908045 w 2908045"/>
              <a:gd name="connsiteY1" fmla="*/ 0 h 3585486"/>
              <a:gd name="connsiteX2" fmla="*/ 2908045 w 2908045"/>
              <a:gd name="connsiteY2" fmla="*/ 3585486 h 3585486"/>
              <a:gd name="connsiteX3" fmla="*/ 0 w 2908045"/>
              <a:gd name="connsiteY3" fmla="*/ 3585486 h 3585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8045" h="3585486">
                <a:moveTo>
                  <a:pt x="0" y="0"/>
                </a:moveTo>
                <a:lnTo>
                  <a:pt x="2908045" y="0"/>
                </a:lnTo>
                <a:lnTo>
                  <a:pt x="2908045" y="3585486"/>
                </a:lnTo>
                <a:lnTo>
                  <a:pt x="0" y="3585486"/>
                </a:lnTo>
                <a:close/>
              </a:path>
            </a:pathLst>
          </a:custGeom>
        </p:spPr>
      </p:pic>
      <p:sp>
        <p:nvSpPr>
          <p:cNvPr id="2" name="Text 0"/>
          <p:cNvSpPr/>
          <p:nvPr/>
        </p:nvSpPr>
        <p:spPr>
          <a:xfrm>
            <a:off x="864037" y="1267063"/>
            <a:ext cx="9204841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400"/>
              </a:lnSpc>
            </a:pPr>
            <a:r>
              <a:rPr lang="ru-RU" sz="4400" b="1" dirty="0">
                <a:solidFill>
                  <a:srgbClr val="F0FCFF"/>
                </a:solidFill>
                <a:latin typeface="Bahnschrift SemiBold" panose="020B0502040204020203" pitchFamily="34" charset="0"/>
              </a:rPr>
              <a:t>Команда</a:t>
            </a:r>
            <a:endParaRPr lang="en-US" sz="4400" b="1" dirty="0">
              <a:solidFill>
                <a:srgbClr val="F0FCFF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116EB9-AE7D-4894-A328-701BCAA0D291}"/>
              </a:ext>
            </a:extLst>
          </p:cNvPr>
          <p:cNvSpPr txBox="1"/>
          <p:nvPr/>
        </p:nvSpPr>
        <p:spPr>
          <a:xfrm>
            <a:off x="1529903" y="6500872"/>
            <a:ext cx="2387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0FCFF"/>
                </a:solidFill>
                <a:latin typeface="Bahnschrift SemiBold" panose="020B0502040204020203" pitchFamily="34" charset="0"/>
              </a:rPr>
              <a:t>Даниил Костин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760FAB-1426-42DB-9850-4F7831444C51}"/>
              </a:ext>
            </a:extLst>
          </p:cNvPr>
          <p:cNvSpPr txBox="1"/>
          <p:nvPr/>
        </p:nvSpPr>
        <p:spPr>
          <a:xfrm>
            <a:off x="6003783" y="6500871"/>
            <a:ext cx="2661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2400" dirty="0">
                <a:solidFill>
                  <a:srgbClr val="F0FCFF"/>
                </a:solidFill>
                <a:latin typeface="Bahnschrift SemiBold" panose="020B0502040204020203" pitchFamily="34" charset="0"/>
              </a:rPr>
              <a:t>Денис Григорьев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5834F9-82F0-49B8-B171-FB9F7452A88F}"/>
              </a:ext>
            </a:extLst>
          </p:cNvPr>
          <p:cNvSpPr txBox="1"/>
          <p:nvPr/>
        </p:nvSpPr>
        <p:spPr>
          <a:xfrm>
            <a:off x="10713305" y="6500870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0FCFF"/>
                </a:solidFill>
                <a:latin typeface="Bahnschrift SemiBold" panose="020B0502040204020203" pitchFamily="34" charset="0"/>
              </a:rPr>
              <a:t>Макар Ходырев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2C0FFCE-D391-4D4C-8940-32831550AEA9}"/>
              </a:ext>
            </a:extLst>
          </p:cNvPr>
          <p:cNvSpPr/>
          <p:nvPr/>
        </p:nvSpPr>
        <p:spPr>
          <a:xfrm>
            <a:off x="12569371" y="7532914"/>
            <a:ext cx="2307772" cy="1349829"/>
          </a:xfrm>
          <a:prstGeom prst="rect">
            <a:avLst/>
          </a:prstGeom>
          <a:solidFill>
            <a:srgbClr val="070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164EE4-5BEC-43B1-92E4-67DA4217EE27}"/>
              </a:ext>
            </a:extLst>
          </p:cNvPr>
          <p:cNvSpPr txBox="1"/>
          <p:nvPr/>
        </p:nvSpPr>
        <p:spPr>
          <a:xfrm>
            <a:off x="1275766" y="7016535"/>
            <a:ext cx="2901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F0FCFF"/>
                </a:solidFill>
                <a:latin typeface="Bahnschrift Light" panose="020B0502040204020203" pitchFamily="34" charset="0"/>
              </a:rPr>
              <a:t>Руководитель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6656BE-318C-4744-AE2B-A0E94A78139E}"/>
              </a:ext>
            </a:extLst>
          </p:cNvPr>
          <p:cNvSpPr txBox="1"/>
          <p:nvPr/>
        </p:nvSpPr>
        <p:spPr>
          <a:xfrm>
            <a:off x="6154464" y="7016892"/>
            <a:ext cx="2321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F0FCFF"/>
                </a:solidFill>
                <a:latin typeface="Bahnschrift Light" panose="020B0502040204020203" pitchFamily="34" charset="0"/>
              </a:rPr>
              <a:t>Инженер механик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65F90B-E683-400F-AA90-8978C5028EAB}"/>
              </a:ext>
            </a:extLst>
          </p:cNvPr>
          <p:cNvSpPr txBox="1"/>
          <p:nvPr/>
        </p:nvSpPr>
        <p:spPr>
          <a:xfrm>
            <a:off x="9927833" y="7016892"/>
            <a:ext cx="3982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F0FCFF"/>
                </a:solidFill>
                <a:latin typeface="Bahnschrift Light" panose="020B0502040204020203" pitchFamily="34" charset="0"/>
              </a:rPr>
              <a:t>Специалист по моделированию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952476" y="3771900"/>
            <a:ext cx="6725448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ts val="5400"/>
              </a:lnSpc>
              <a:buNone/>
            </a:pPr>
            <a:r>
              <a:rPr lang="ru-RU" sz="4400" b="1" dirty="0">
                <a:solidFill>
                  <a:srgbClr val="F0FCFF"/>
                </a:solidFill>
                <a:latin typeface="Bahnschrift SemiBold" panose="020B0502040204020203" pitchFamily="34" charset="0"/>
              </a:rPr>
              <a:t>Благодарим за внимание!</a:t>
            </a:r>
            <a:endParaRPr lang="en-US" sz="4400" b="1" dirty="0">
              <a:solidFill>
                <a:srgbClr val="F0FCFF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CF38C2-C255-441D-BDC4-DE3628565C25}"/>
              </a:ext>
            </a:extLst>
          </p:cNvPr>
          <p:cNvSpPr/>
          <p:nvPr/>
        </p:nvSpPr>
        <p:spPr>
          <a:xfrm>
            <a:off x="12845143" y="7620000"/>
            <a:ext cx="1915886" cy="870857"/>
          </a:xfrm>
          <a:prstGeom prst="rect">
            <a:avLst/>
          </a:prstGeom>
          <a:solidFill>
            <a:srgbClr val="070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554</TotalTime>
  <Words>345</Words>
  <Application>Microsoft Office PowerPoint</Application>
  <PresentationFormat>Произвольный</PresentationFormat>
  <Paragraphs>57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Bahnschrift Light</vt:lpstr>
      <vt:lpstr>Spline Sans Bold</vt:lpstr>
      <vt:lpstr>Bahnschrift SemiBold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Данил Даниил</cp:lastModifiedBy>
  <cp:revision>12</cp:revision>
  <dcterms:created xsi:type="dcterms:W3CDTF">2025-04-16T16:32:13Z</dcterms:created>
  <dcterms:modified xsi:type="dcterms:W3CDTF">2025-04-18T17:06:08Z</dcterms:modified>
</cp:coreProperties>
</file>