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3"/>
  </p:notesMasterIdLst>
  <p:sldIdLst>
    <p:sldId id="256" r:id="rId4"/>
    <p:sldId id="297" r:id="rId5"/>
    <p:sldId id="285" r:id="rId6"/>
    <p:sldId id="288" r:id="rId7"/>
    <p:sldId id="309" r:id="rId8"/>
    <p:sldId id="303" r:id="rId9"/>
    <p:sldId id="263" r:id="rId10"/>
    <p:sldId id="287" r:id="rId11"/>
    <p:sldId id="299" r:id="rId12"/>
    <p:sldId id="304" r:id="rId13"/>
    <p:sldId id="301" r:id="rId14"/>
    <p:sldId id="300" r:id="rId15"/>
    <p:sldId id="305" r:id="rId16"/>
    <p:sldId id="308" r:id="rId17"/>
    <p:sldId id="290" r:id="rId18"/>
    <p:sldId id="291" r:id="rId19"/>
    <p:sldId id="302" r:id="rId20"/>
    <p:sldId id="306" r:id="rId21"/>
    <p:sldId id="264" r:id="rId22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40AA80-4307-EBA4-CDC4-C0B9C9491E7B}" name="shiju" initials="s" userId="shiju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05" autoAdjust="0"/>
    <p:restoredTop sz="94269" autoAdjust="0"/>
  </p:normalViewPr>
  <p:slideViewPr>
    <p:cSldViewPr>
      <p:cViewPr varScale="1">
        <p:scale>
          <a:sx n="98" d="100"/>
          <a:sy n="98" d="100"/>
        </p:scale>
        <p:origin x="854" y="77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4000" spc="-200" baseline="0" dirty="0"/>
            <a:t>Действующий проект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4000" dirty="0"/>
            <a:t>Логотип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-13993" custLinFactNeighborY="19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Оформление дизайна сайтов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sz="2300" dirty="0" smtClean="0"/>
            <a:t>Art. </a:t>
          </a:r>
          <a:r>
            <a:rPr lang="en-US" sz="2300" dirty="0" err="1" smtClean="0"/>
            <a:t>Lebedev</a:t>
          </a:r>
          <a:r>
            <a:rPr lang="en-US" sz="2300" dirty="0" smtClean="0"/>
            <a:t> Studio</a:t>
          </a:r>
          <a:endParaRPr lang="ru-RU" sz="2300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Удешевление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Адаптивность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221941ED-2EA7-4078-9E89-3A497FF011D9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Оперативное внесение правок</a:t>
          </a:r>
        </a:p>
      </dgm:t>
    </dgm:pt>
    <dgm:pt modelId="{6CF3FC13-BC72-4193-8011-1C01A003091B}" type="parTrans" cxnId="{C744101A-7F1A-48D6-AE10-68C9556B2C9A}">
      <dgm:prSet/>
      <dgm:spPr/>
      <dgm:t>
        <a:bodyPr/>
        <a:lstStyle/>
        <a:p>
          <a:endParaRPr lang="ru-RU"/>
        </a:p>
      </dgm:t>
    </dgm:pt>
    <dgm:pt modelId="{F5E0E010-A886-4DDA-8B31-E13C476575DA}" type="sibTrans" cxnId="{C744101A-7F1A-48D6-AE10-68C9556B2C9A}">
      <dgm:prSet/>
      <dgm:spPr/>
      <dgm:t>
        <a:bodyPr/>
        <a:lstStyle/>
        <a:p>
          <a:endParaRPr lang="ru-RU"/>
        </a:p>
      </dgm:t>
    </dgm:pt>
    <dgm:pt modelId="{C8E10B28-E8A5-4692-BD50-1CF41ECD2331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Создание логотипов компаний</a:t>
          </a:r>
        </a:p>
      </dgm:t>
    </dgm:pt>
    <dgm:pt modelId="{40B482F2-1011-4496-9163-9629075D11E6}" type="parTrans" cxnId="{CB273608-6638-4FC2-9C88-C6AC85AE9451}">
      <dgm:prSet/>
      <dgm:spPr/>
      <dgm:t>
        <a:bodyPr/>
        <a:lstStyle/>
        <a:p>
          <a:endParaRPr lang="ru-RU"/>
        </a:p>
      </dgm:t>
    </dgm:pt>
    <dgm:pt modelId="{C48EDBEB-B59A-4EA4-86B5-62E5B165FEF4}" type="sibTrans" cxnId="{CB273608-6638-4FC2-9C88-C6AC85AE9451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sz="2300" dirty="0" err="1"/>
            <a:t>Nevo</a:t>
          </a:r>
          <a:r>
            <a:rPr lang="en-US" sz="2300" dirty="0"/>
            <a:t> Branding</a:t>
          </a:r>
          <a:endParaRPr lang="ru-RU" sz="2300" dirty="0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FE4C7F1-9D53-4520-A38B-F11BCBA4D71D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300" dirty="0" smtClean="0"/>
            <a:t>ООО</a:t>
          </a:r>
          <a:r>
            <a:rPr lang="en-US" sz="2300" dirty="0" smtClean="0"/>
            <a:t> "</a:t>
          </a:r>
          <a:r>
            <a:rPr lang="ru-RU" sz="2300" dirty="0" smtClean="0"/>
            <a:t>ЛЕМОН МЕДИА</a:t>
          </a:r>
          <a:r>
            <a:rPr lang="en-US" sz="2300" dirty="0" smtClean="0"/>
            <a:t>"</a:t>
          </a:r>
          <a:endParaRPr lang="ru-RU" sz="2300" dirty="0"/>
        </a:p>
      </dgm:t>
    </dgm:pt>
    <dgm:pt modelId="{060E02B4-1161-4617-A5F2-1F336731096C}" type="parTrans" cxnId="{5760EDB5-AD5C-4BC5-941E-DFDFABE06F34}">
      <dgm:prSet/>
      <dgm:spPr/>
      <dgm:t>
        <a:bodyPr/>
        <a:lstStyle/>
        <a:p>
          <a:endParaRPr lang="ru-RU"/>
        </a:p>
      </dgm:t>
    </dgm:pt>
    <dgm:pt modelId="{2CCB00A7-49AA-425C-B851-01E7F5F41204}" type="sibTrans" cxnId="{5760EDB5-AD5C-4BC5-941E-DFDFABE06F34}">
      <dgm:prSet/>
      <dgm:spPr/>
      <dgm:t>
        <a:bodyPr/>
        <a:lstStyle/>
        <a:p>
          <a:endParaRPr lang="ru-RU"/>
        </a:p>
      </dgm:t>
    </dgm:pt>
    <dgm:pt modelId="{58131D33-51F1-4774-82E1-9F312CC7CCB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300" dirty="0" smtClean="0"/>
            <a:t>Дизайн студия</a:t>
          </a:r>
          <a:r>
            <a:rPr lang="en-US" sz="2300" dirty="0" smtClean="0"/>
            <a:t> Logo-</a:t>
          </a:r>
          <a:r>
            <a:rPr lang="en-US" sz="2300" dirty="0" err="1" smtClean="0"/>
            <a:t>monstr</a:t>
          </a:r>
          <a:endParaRPr lang="ru-RU" sz="2300" dirty="0"/>
        </a:p>
      </dgm:t>
    </dgm:pt>
    <dgm:pt modelId="{FF2F8C64-34D9-4AC9-BF4B-7C8C1B925C58}" type="parTrans" cxnId="{384E1A64-F84C-433F-AA66-8ED7B7581E7E}">
      <dgm:prSet/>
      <dgm:spPr/>
      <dgm:t>
        <a:bodyPr/>
        <a:lstStyle/>
        <a:p>
          <a:endParaRPr lang="ru-RU"/>
        </a:p>
      </dgm:t>
    </dgm:pt>
    <dgm:pt modelId="{C64A581C-BC7C-4215-ACF6-2FB163A53078}" type="sibTrans" cxnId="{384E1A64-F84C-433F-AA66-8ED7B7581E7E}">
      <dgm:prSet/>
      <dgm:spPr/>
      <dgm:t>
        <a:bodyPr/>
        <a:lstStyle/>
        <a:p>
          <a:endParaRPr lang="ru-RU"/>
        </a:p>
      </dgm:t>
    </dgm:pt>
    <dgm:pt modelId="{F2EEC174-5D80-42E4-9B5E-0500EDFB666D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2300" b="0" i="0" dirty="0" smtClean="0"/>
            <a:t>Студия «</a:t>
          </a:r>
          <a:r>
            <a:rPr lang="en-US" sz="2300" b="0" i="0" dirty="0" err="1" smtClean="0"/>
            <a:t>RElabel</a:t>
          </a:r>
          <a:r>
            <a:rPr lang="en-US" sz="2300" b="0" i="0" dirty="0" smtClean="0"/>
            <a:t>.»</a:t>
          </a:r>
          <a:endParaRPr lang="ru-RU" sz="2300" dirty="0"/>
        </a:p>
      </dgm:t>
    </dgm:pt>
    <dgm:pt modelId="{55A5CB9B-586D-4E49-8A33-0ECF68D4AB66}" type="parTrans" cxnId="{9CCA1714-A836-4848-8AC8-428B5EBB40FC}">
      <dgm:prSet/>
      <dgm:spPr/>
      <dgm:t>
        <a:bodyPr/>
        <a:lstStyle/>
        <a:p>
          <a:endParaRPr lang="ru-RU"/>
        </a:p>
      </dgm:t>
    </dgm:pt>
    <dgm:pt modelId="{7F029FC3-C13A-48E1-A35D-61BE1EE6F8DC}" type="sibTrans" cxnId="{9CCA1714-A836-4848-8AC8-428B5EBB40FC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 custScaleX="1047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 custScaleX="1035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9CCA1714-A836-4848-8AC8-428B5EBB40FC}" srcId="{FD45624C-83CF-47B9-8EDE-C4DE60E9F279}" destId="{F2EEC174-5D80-42E4-9B5E-0500EDFB666D}" srcOrd="4" destOrd="0" parTransId="{55A5CB9B-586D-4E49-8A33-0ECF68D4AB66}" sibTransId="{7F029FC3-C13A-48E1-A35D-61BE1EE6F8DC}"/>
    <dgm:cxn modelId="{C744101A-7F1A-48D6-AE10-68C9556B2C9A}" srcId="{C1DCF8D2-41C8-416E-B988-A9BFE3AC37E6}" destId="{221941ED-2EA7-4078-9E89-3A497FF011D9}" srcOrd="2" destOrd="0" parTransId="{6CF3FC13-BC72-4193-8011-1C01A003091B}" sibTransId="{F5E0E010-A886-4DDA-8B31-E13C476575DA}"/>
    <dgm:cxn modelId="{40D958AC-09B0-4750-AB5F-B806701900C5}" type="presOf" srcId="{221941ED-2EA7-4078-9E89-3A497FF011D9}" destId="{0C85A15E-56D2-44B3-8E52-7FFFB1AE2983}" srcOrd="0" destOrd="2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4672F4DE-6A1D-451A-A2DF-C9A0BCA0E6D1}" type="presOf" srcId="{C8E10B28-E8A5-4692-BD50-1CF41ECD2331}" destId="{B206DAC4-D1DF-4053-8506-5DE426BC8BEF}" srcOrd="0" destOrd="1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C0678F62-D371-4EF0-B3B9-EA2759704B6B}" type="presOf" srcId="{58131D33-51F1-4774-82E1-9F312CC7CCBA}" destId="{400F4E5D-F016-41EA-97FB-BF5BA36522C2}" srcOrd="0" destOrd="3" presId="urn:microsoft.com/office/officeart/2005/8/layout/hList1"/>
    <dgm:cxn modelId="{2CFCF5C8-E2F4-4D41-B7FF-D92DE1B05E69}" type="presOf" srcId="{F2EEC174-5D80-42E4-9B5E-0500EDFB666D}" destId="{400F4E5D-F016-41EA-97FB-BF5BA36522C2}" srcOrd="0" destOrd="4" presId="urn:microsoft.com/office/officeart/2005/8/layout/hList1"/>
    <dgm:cxn modelId="{CB273608-6638-4FC2-9C88-C6AC85AE9451}" srcId="{861A968E-9660-4770-82EB-9C2FFC889440}" destId="{C8E10B28-E8A5-4692-BD50-1CF41ECD2331}" srcOrd="1" destOrd="0" parTransId="{40B482F2-1011-4496-9163-9629075D11E6}" sibTransId="{C48EDBEB-B59A-4EA4-86B5-62E5B165FEF4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3DB45815-5246-41DF-8FA8-91439695C204}" type="presOf" srcId="{9FE4C7F1-9D53-4520-A38B-F11BCBA4D71D}" destId="{400F4E5D-F016-41EA-97FB-BF5BA36522C2}" srcOrd="0" destOrd="2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5760EDB5-AD5C-4BC5-941E-DFDFABE06F34}" srcId="{FD45624C-83CF-47B9-8EDE-C4DE60E9F279}" destId="{9FE4C7F1-9D53-4520-A38B-F11BCBA4D71D}" srcOrd="2" destOrd="0" parTransId="{060E02B4-1161-4617-A5F2-1F336731096C}" sibTransId="{2CCB00A7-49AA-425C-B851-01E7F5F41204}"/>
    <dgm:cxn modelId="{384E1A64-F84C-433F-AA66-8ED7B7581E7E}" srcId="{FD45624C-83CF-47B9-8EDE-C4DE60E9F279}" destId="{58131D33-51F1-4774-82E1-9F312CC7CCBA}" srcOrd="3" destOrd="0" parTransId="{FF2F8C64-34D9-4AC9-BF4B-7C8C1B925C58}" sibTransId="{C64A581C-BC7C-4215-ACF6-2FB163A53078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4521" y="-2254143"/>
          <a:ext cx="1333695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/>
            <a:t>Логотип</a:t>
          </a:r>
        </a:p>
      </dsp:txBody>
      <dsp:txXfrm rot="-5400000">
        <a:off x="3473666" y="231818"/>
        <a:ext cx="6110300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473665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spc="-200" baseline="0" dirty="0"/>
            <a:t>Действующий проект</a:t>
          </a:r>
        </a:p>
      </dsp:txBody>
      <dsp:txXfrm>
        <a:off x="81382" y="81382"/>
        <a:ext cx="3310901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981" y="455218"/>
          <a:ext cx="3015046" cy="90596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981" y="455218"/>
        <a:ext cx="3015046" cy="905968"/>
      </dsp:txXfrm>
    </dsp:sp>
    <dsp:sp modelId="{B206DAC4-D1DF-4053-8506-5DE426BC8BEF}">
      <dsp:nvSpPr>
        <dsp:cNvPr id="0" name=""/>
        <dsp:cNvSpPr/>
      </dsp:nvSpPr>
      <dsp:spPr>
        <a:xfrm>
          <a:off x="876" y="1315526"/>
          <a:ext cx="3015046" cy="2944012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Оформление дизайна сайтов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Создание логотипов компаний</a:t>
          </a:r>
        </a:p>
      </dsp:txBody>
      <dsp:txXfrm>
        <a:off x="876" y="1315526"/>
        <a:ext cx="3015046" cy="2944012"/>
      </dsp:txXfrm>
    </dsp:sp>
    <dsp:sp modelId="{34E68AF3-FEED-4A3D-869A-6E2B7BBFBA4D}">
      <dsp:nvSpPr>
        <dsp:cNvPr id="0" name=""/>
        <dsp:cNvSpPr/>
      </dsp:nvSpPr>
      <dsp:spPr>
        <a:xfrm>
          <a:off x="3441134" y="455218"/>
          <a:ext cx="3158080" cy="90596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41134" y="455218"/>
        <a:ext cx="3158080" cy="905968"/>
      </dsp:txXfrm>
    </dsp:sp>
    <dsp:sp modelId="{400F4E5D-F016-41EA-97FB-BF5BA36522C2}">
      <dsp:nvSpPr>
        <dsp:cNvPr id="0" name=""/>
        <dsp:cNvSpPr/>
      </dsp:nvSpPr>
      <dsp:spPr>
        <a:xfrm>
          <a:off x="3458848" y="1361187"/>
          <a:ext cx="3122653" cy="2944012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Art. </a:t>
          </a:r>
          <a:r>
            <a:rPr lang="en-US" sz="2300" kern="1200" dirty="0" err="1" smtClean="0"/>
            <a:t>Lebedev</a:t>
          </a:r>
          <a:r>
            <a:rPr lang="en-US" sz="2300" kern="1200" dirty="0" smtClean="0"/>
            <a:t> Studio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/>
            <a:t>Nevo</a:t>
          </a:r>
          <a:r>
            <a:rPr lang="en-US" sz="2300" kern="1200" dirty="0"/>
            <a:t> Branding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ООО</a:t>
          </a:r>
          <a:r>
            <a:rPr lang="en-US" sz="2300" kern="1200" dirty="0" smtClean="0"/>
            <a:t> "</a:t>
          </a:r>
          <a:r>
            <a:rPr lang="ru-RU" sz="2300" kern="1200" dirty="0" smtClean="0"/>
            <a:t>ЛЕМОН МЕДИА</a:t>
          </a:r>
          <a:r>
            <a:rPr lang="en-US" sz="2300" kern="1200" dirty="0" smtClean="0"/>
            <a:t>"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Дизайн студия</a:t>
          </a:r>
          <a:r>
            <a:rPr lang="en-US" sz="2300" kern="1200" dirty="0" smtClean="0"/>
            <a:t> Logo-</a:t>
          </a:r>
          <a:r>
            <a:rPr lang="en-US" sz="2300" kern="1200" dirty="0" err="1" smtClean="0"/>
            <a:t>monstr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b="0" i="0" kern="1200" dirty="0" smtClean="0"/>
            <a:t>Студия «</a:t>
          </a:r>
          <a:r>
            <a:rPr lang="en-US" sz="2300" b="0" i="0" kern="1200" dirty="0" err="1" smtClean="0"/>
            <a:t>RElabel</a:t>
          </a:r>
          <a:r>
            <a:rPr lang="en-US" sz="2300" b="0" i="0" kern="1200" dirty="0" smtClean="0"/>
            <a:t>.»</a:t>
          </a:r>
          <a:endParaRPr lang="ru-RU" sz="2300" kern="1200" dirty="0"/>
        </a:p>
      </dsp:txBody>
      <dsp:txXfrm>
        <a:off x="3458848" y="1361187"/>
        <a:ext cx="3122653" cy="2944012"/>
      </dsp:txXfrm>
    </dsp:sp>
    <dsp:sp modelId="{869E6585-1C72-4E82-914E-39E2C4E28665}">
      <dsp:nvSpPr>
        <dsp:cNvPr id="0" name=""/>
        <dsp:cNvSpPr/>
      </dsp:nvSpPr>
      <dsp:spPr>
        <a:xfrm>
          <a:off x="7025303" y="447717"/>
          <a:ext cx="3015046" cy="905968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7025303" y="447717"/>
        <a:ext cx="3015046" cy="905968"/>
      </dsp:txXfrm>
    </dsp:sp>
    <dsp:sp modelId="{0C85A15E-56D2-44B3-8E52-7FFFB1AE2983}">
      <dsp:nvSpPr>
        <dsp:cNvPr id="0" name=""/>
        <dsp:cNvSpPr/>
      </dsp:nvSpPr>
      <dsp:spPr>
        <a:xfrm>
          <a:off x="7021321" y="1361187"/>
          <a:ext cx="3015046" cy="2944012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Удешевление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Адаптивность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Оперативное внесение правок</a:t>
          </a:r>
        </a:p>
      </dsp:txBody>
      <dsp:txXfrm>
        <a:off x="7021321" y="1361187"/>
        <a:ext cx="3015046" cy="2944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89BD8-9D86-4B9A-8AB4-18B16ECB6751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03E2D-DB7B-4D57-9DBF-DC8592AD82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048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3E2D-DB7B-4D57-9DBF-DC8592AD82D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821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3E2D-DB7B-4D57-9DBF-DC8592AD82D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543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3E2D-DB7B-4D57-9DBF-DC8592AD82D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621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215776" y="1323107"/>
            <a:ext cx="7776864" cy="17281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dirty="0" smtClean="0"/>
              <a:t>Создание логотипов с использованием </a:t>
            </a:r>
            <a:r>
              <a:rPr lang="ru-RU" sz="4000" b="1" dirty="0" err="1" smtClean="0"/>
              <a:t>нейросетей</a:t>
            </a:r>
            <a:endParaRPr lang="ru-RU" sz="4000" b="1" dirty="0"/>
          </a:p>
          <a:p>
            <a:pPr algn="ctr">
              <a:lnSpc>
                <a:spcPct val="100000"/>
              </a:lnSpc>
            </a:pPr>
            <a:r>
              <a:rPr lang="en-US" sz="2800" dirty="0"/>
              <a:t>AI Emblem Studio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501" y="4307863"/>
            <a:ext cx="3292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ИМИТиФ</a:t>
            </a:r>
            <a:r>
              <a:rPr lang="ru-RU" dirty="0" smtClean="0"/>
              <a:t>, ПИ – 11</a:t>
            </a:r>
          </a:p>
          <a:p>
            <a:r>
              <a:rPr lang="ru-RU" dirty="0" smtClean="0"/>
              <a:t>Сухоплюев Э. А.</a:t>
            </a:r>
          </a:p>
          <a:p>
            <a:r>
              <a:rPr lang="ru-RU" dirty="0" err="1" smtClean="0"/>
              <a:t>Лустина</a:t>
            </a:r>
            <a:r>
              <a:rPr lang="ru-RU" dirty="0" smtClean="0"/>
              <a:t> У. </a:t>
            </a:r>
            <a:r>
              <a:rPr lang="ru-RU" smtClean="0"/>
              <a:t>А.</a:t>
            </a:r>
            <a:endParaRPr lang="ru-RU" dirty="0" smtClean="0"/>
          </a:p>
          <a:p>
            <a:r>
              <a:rPr lang="ru-RU" dirty="0" err="1" smtClean="0"/>
              <a:t>Сабирова</a:t>
            </a:r>
            <a:r>
              <a:rPr lang="ru-RU" dirty="0" smtClean="0"/>
              <a:t> А. 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6" y="3843387"/>
            <a:ext cx="2159075" cy="132555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Ульяна </a:t>
            </a:r>
            <a:r>
              <a:rPr lang="ru-RU" sz="1400" dirty="0" err="1"/>
              <a:t>Лустина</a:t>
            </a: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Работа в команде, креативность, дизайнерские навыки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 smtClean="0"/>
              <a:t>Поддержка клиентов, аналитик данных, дизайнер</a:t>
            </a:r>
            <a:endParaRPr lang="ru-RU" sz="1400" dirty="0"/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EF6B91-3CE3-4FB4-21DE-22BC78F980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92" t="13822" r="22909" b="25872"/>
          <a:stretch/>
        </p:blipFill>
        <p:spPr>
          <a:xfrm>
            <a:off x="789067" y="819051"/>
            <a:ext cx="2159075" cy="2942548"/>
          </a:xfrm>
          <a:prstGeom prst="rect">
            <a:avLst/>
          </a:prstGeom>
        </p:spPr>
      </p:pic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AE72C93F-32E0-F4EC-8408-255E58C16C22}"/>
              </a:ext>
            </a:extLst>
          </p:cNvPr>
          <p:cNvSpPr txBox="1">
            <a:spLocks/>
          </p:cNvSpPr>
          <p:nvPr/>
        </p:nvSpPr>
        <p:spPr>
          <a:xfrm>
            <a:off x="3960191" y="4131419"/>
            <a:ext cx="2159075" cy="144016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Алсу Сабирова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 smtClean="0"/>
              <a:t>Работа </a:t>
            </a:r>
            <a:r>
              <a:rPr lang="ru-RU" sz="1400" dirty="0"/>
              <a:t>в команде, креативность, </a:t>
            </a:r>
            <a:r>
              <a:rPr lang="ru-RU" sz="1400" dirty="0" smtClean="0"/>
              <a:t>ответственность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 smtClean="0"/>
              <a:t>Специалист по маркетингу, администратор системы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/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26E2BCEA-3F59-3BD1-93BE-D17F4187FB6D}"/>
              </a:ext>
            </a:extLst>
          </p:cNvPr>
          <p:cNvSpPr txBox="1">
            <a:spLocks/>
          </p:cNvSpPr>
          <p:nvPr/>
        </p:nvSpPr>
        <p:spPr>
          <a:xfrm>
            <a:off x="7131316" y="4347443"/>
            <a:ext cx="2304256" cy="132555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Эдуард Сухоплюев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Владение английским языком, опыт работы с графическими и текстовыми редакторами, </a:t>
            </a:r>
            <a:r>
              <a:rPr lang="en-US" sz="1400" dirty="0"/>
              <a:t>soft skills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Лидер проекта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1A0D2ED-A91C-94B0-4501-35EA96647B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30" t="29682" r="8374" b="20649"/>
          <a:stretch/>
        </p:blipFill>
        <p:spPr>
          <a:xfrm>
            <a:off x="3960192" y="1179091"/>
            <a:ext cx="2159075" cy="281649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2E73DAF-B789-5366-FA44-A7FCD8E9AA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445" r="16045" b="14444"/>
          <a:stretch/>
        </p:blipFill>
        <p:spPr>
          <a:xfrm>
            <a:off x="7173278" y="1427028"/>
            <a:ext cx="2220331" cy="2816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9" y="844363"/>
            <a:ext cx="9649072" cy="982800"/>
          </a:xfrm>
        </p:spPr>
        <p:txBody>
          <a:bodyPr/>
          <a:lstStyle/>
          <a:p>
            <a:pPr algn="just"/>
            <a:r>
              <a:rPr lang="ru-RU" sz="2400" dirty="0">
                <a:ea typeface="MS Gothic" pitchFamily="49" charset="-128"/>
              </a:rPr>
              <a:t>Многие проекты имеют устаревшие, непривлекательные, а иногда даже отталкивающие логотипы. Затрачивается большое количество ресурсов для создания дизайна логотипа</a:t>
            </a:r>
            <a:endParaRPr sz="2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364643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44264" y="26963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3938782"/>
              </p:ext>
            </p:extLst>
          </p:nvPr>
        </p:nvGraphicFramePr>
        <p:xfrm>
          <a:off x="71760" y="1888236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68563-3274-5559-2BE0-EF3F12CF5DDA}"/>
              </a:ext>
            </a:extLst>
          </p:cNvPr>
          <p:cNvSpPr txBox="1">
            <a:spLocks/>
          </p:cNvSpPr>
          <p:nvPr/>
        </p:nvSpPr>
        <p:spPr>
          <a:xfrm>
            <a:off x="155489" y="4300747"/>
            <a:ext cx="9649072" cy="982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2400" kern="0" dirty="0">
                <a:solidFill>
                  <a:sysClr val="windowText" lastClr="000000"/>
                </a:solidFill>
                <a:ea typeface="MS Gothic" pitchFamily="49" charset="-128"/>
              </a:rPr>
              <a:t>Использование нейросети для создания актуальной, привлекательной основы логотипа для последующей доработки руками человека. Упрощение процесса создания дизайна.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2400" kern="0" dirty="0"/>
              <a:t>Данный проект направлен на улучшение состояния логотипов проектов малого и среднего </a:t>
            </a:r>
            <a:r>
              <a:rPr lang="ru-RU" sz="2400" kern="0" dirty="0" smtClean="0"/>
              <a:t>бизнеса.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2400" kern="0" dirty="0" smtClean="0"/>
              <a:t>Страница проекта в нескольких соц. сетях, с примерами готовых работ, прайс-листом и возможностью связаться.</a:t>
            </a:r>
            <a:endParaRPr lang="ru-RU" sz="2400" kern="0" dirty="0"/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/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marR="0" lvl="0" indent="-323640" algn="ctr" defTabSz="914400" rtl="0" eaLnBrk="1" fontAlgn="auto" latinLnBrk="0" hangingPunct="1">
              <a:lnSpc>
                <a:spcPct val="100000"/>
              </a:lnSpc>
              <a:spcBef>
                <a:spcPts val="1414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endParaRPr kumimoji="0" lang="ru-RU" sz="3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 smtClean="0">
                <a:latin typeface="+mn-lt"/>
              </a:rPr>
              <a:t>Метод Шеррингтона 5 </a:t>
            </a:r>
            <a:r>
              <a:rPr lang="en-US" sz="4400" dirty="0" smtClean="0">
                <a:latin typeface="+mn-lt"/>
              </a:rPr>
              <a:t>W</a:t>
            </a:r>
            <a:endParaRPr lang="ru-RU" sz="4400" dirty="0">
              <a:latin typeface="+mn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048120"/>
              </p:ext>
            </p:extLst>
          </p:nvPr>
        </p:nvGraphicFramePr>
        <p:xfrm>
          <a:off x="233148" y="1283236"/>
          <a:ext cx="9649072" cy="430587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33904">
                  <a:extLst>
                    <a:ext uri="{9D8B030D-6E8A-4147-A177-3AD203B41FA5}">
                      <a16:colId xmlns:a16="http://schemas.microsoft.com/office/drawing/2014/main" val="3588077729"/>
                    </a:ext>
                  </a:extLst>
                </a:gridCol>
                <a:gridCol w="6915168">
                  <a:extLst>
                    <a:ext uri="{9D8B030D-6E8A-4147-A177-3AD203B41FA5}">
                      <a16:colId xmlns:a16="http://schemas.microsoft.com/office/drawing/2014/main" val="1338666843"/>
                    </a:ext>
                  </a:extLst>
                </a:gridCol>
              </a:tblGrid>
              <a:tr h="6225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 </a:t>
                      </a:r>
                      <a:r>
                        <a:rPr lang="ru-RU" dirty="0" smtClean="0"/>
                        <a:t>вопросов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Ответы, которые дают понимание целей интересов аудитории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225331"/>
                  </a:ext>
                </a:extLst>
              </a:tr>
              <a:tr h="790122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What?</a:t>
                      </a:r>
                      <a:r>
                        <a:rPr lang="ru-RU" dirty="0" smtClean="0"/>
                        <a:t>(Что?)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Рукотворные логотипы на основе </a:t>
                      </a:r>
                      <a:r>
                        <a:rPr lang="ru-RU" b="0" i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ассетов</a:t>
                      </a:r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нейросети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11418"/>
                  </a:ext>
                </a:extLst>
              </a:tr>
              <a:tr h="664837">
                <a:tc>
                  <a:txBody>
                    <a:bodyPr/>
                    <a:lstStyle/>
                    <a:p>
                      <a:r>
                        <a:rPr lang="en-US" dirty="0" smtClean="0"/>
                        <a:t>Who?</a:t>
                      </a:r>
                      <a:r>
                        <a:rPr lang="ru-RU" dirty="0" smtClean="0"/>
                        <a:t>(Кто?)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Малые и средние предприятия, </a:t>
                      </a:r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частники, типа мелких магазинов на маркетплейсах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405733"/>
                  </a:ext>
                </a:extLst>
              </a:tr>
              <a:tr h="790122">
                <a:tc>
                  <a:txBody>
                    <a:bodyPr/>
                    <a:lstStyle/>
                    <a:p>
                      <a:r>
                        <a:rPr lang="en-US" dirty="0" smtClean="0"/>
                        <a:t>Why?</a:t>
                      </a:r>
                      <a:r>
                        <a:rPr lang="ru-RU" dirty="0" smtClean="0"/>
                        <a:t>(Почему?)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Устаревание, непрофессиональный непривлекательный логотип, созданный на старте проекта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80253"/>
                  </a:ext>
                </a:extLst>
              </a:tr>
              <a:tr h="630590">
                <a:tc>
                  <a:txBody>
                    <a:bodyPr/>
                    <a:lstStyle/>
                    <a:p>
                      <a:r>
                        <a:rPr lang="en-US" dirty="0" smtClean="0"/>
                        <a:t>When?</a:t>
                      </a:r>
                      <a:r>
                        <a:rPr lang="ru-RU" dirty="0" smtClean="0"/>
                        <a:t>(Когда?)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течение всего года, независимо от сезона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76590"/>
                  </a:ext>
                </a:extLst>
              </a:tr>
              <a:tr h="790122">
                <a:tc>
                  <a:txBody>
                    <a:bodyPr/>
                    <a:lstStyle/>
                    <a:p>
                      <a:r>
                        <a:rPr lang="en-US" dirty="0" smtClean="0"/>
                        <a:t>Where?</a:t>
                      </a:r>
                      <a:r>
                        <a:rPr lang="ru-RU" dirty="0" smtClean="0"/>
                        <a:t>(Где?)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Соц. сети, возможно сайт, площадки для продажи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405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84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330409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6480968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</a:t>
                      </a:r>
                      <a:endParaRPr lang="en-US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Нейротехнологии и искусственный интеллект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4997" y="1518704"/>
            <a:ext cx="87877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Малые и средние предприятия: компании, которые нуждаются в создании уникального и качественного логотипа для своего бренда, но не имеют достаточных ресурсов или опыта для разработки собственного дизайна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Стартапы: новые компании, которые только начинают свою деятельность и хотят иметь профессиональный и запоминающийся логотип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Люди без опыта в дизайне: люди, которые хотят создать логотип для своего личного использования, таких как блогеры, владельцы онлайн-магазинов или малого бизнеса.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18737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64248" y="1639236"/>
            <a:ext cx="5616377" cy="33123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600" b="1" dirty="0">
                <a:effectLst/>
              </a:rPr>
              <a:t>PAM (</a:t>
            </a:r>
            <a:r>
              <a:rPr lang="ru-RU" sz="1600" b="1" dirty="0" err="1">
                <a:effectLst/>
              </a:rPr>
              <a:t>Potential</a:t>
            </a:r>
            <a:r>
              <a:rPr lang="ru-RU" sz="1600" b="1" dirty="0">
                <a:effectLst/>
              </a:rPr>
              <a:t> </a:t>
            </a:r>
            <a:r>
              <a:rPr lang="ru-RU" sz="1600" b="1" dirty="0" err="1">
                <a:effectLst/>
              </a:rPr>
              <a:t>Available</a:t>
            </a:r>
            <a:r>
              <a:rPr lang="ru-RU" sz="1600" b="1" dirty="0">
                <a:effectLst/>
              </a:rPr>
              <a:t> Market) </a:t>
            </a:r>
            <a:r>
              <a:rPr lang="ru-RU" sz="1600" b="1" dirty="0" smtClean="0">
                <a:effectLst/>
              </a:rPr>
              <a:t>–7,1 млн. предприятий; 1,7 трлн. </a:t>
            </a:r>
            <a:r>
              <a:rPr lang="ru-RU" sz="1600" b="1" dirty="0"/>
              <a:t>Руб.</a:t>
            </a:r>
            <a:endParaRPr lang="ru-RU" sz="1600" b="1" dirty="0" smtClean="0">
              <a:effectLst/>
            </a:endParaRPr>
          </a:p>
          <a:p>
            <a:endParaRPr lang="ru-RU" sz="1600" b="1" dirty="0"/>
          </a:p>
          <a:p>
            <a:r>
              <a:rPr lang="ru-RU" sz="1600" b="1" dirty="0" smtClean="0">
                <a:effectLst/>
              </a:rPr>
              <a:t>TAM </a:t>
            </a:r>
            <a:r>
              <a:rPr lang="ru-RU" sz="1600" b="1" dirty="0">
                <a:effectLst/>
              </a:rPr>
              <a:t>(Total </a:t>
            </a:r>
            <a:r>
              <a:rPr lang="ru-RU" sz="1600" b="1" dirty="0" err="1">
                <a:effectLst/>
              </a:rPr>
              <a:t>Addressable</a:t>
            </a:r>
            <a:r>
              <a:rPr lang="ru-RU" sz="1600" b="1" dirty="0">
                <a:effectLst/>
              </a:rPr>
              <a:t> Market) – </a:t>
            </a:r>
            <a:r>
              <a:rPr lang="ru-RU" sz="1600" b="1" dirty="0" smtClean="0">
                <a:effectLst/>
              </a:rPr>
              <a:t> </a:t>
            </a:r>
            <a:r>
              <a:rPr lang="ru-RU" sz="1600" b="1" dirty="0" smtClean="0"/>
              <a:t>5,9 млн. </a:t>
            </a:r>
            <a:r>
              <a:rPr lang="ru-RU" sz="1600" b="1" dirty="0"/>
              <a:t>предприятий</a:t>
            </a:r>
            <a:r>
              <a:rPr lang="ru-RU" sz="1600" b="1" dirty="0" smtClean="0"/>
              <a:t>; </a:t>
            </a:r>
            <a:r>
              <a:rPr lang="ru-RU" sz="1600" b="1" dirty="0"/>
              <a:t>1,4 трлн. </a:t>
            </a:r>
            <a:r>
              <a:rPr lang="ru-RU" sz="1600" b="1" dirty="0" smtClean="0"/>
              <a:t>Руб.</a:t>
            </a:r>
            <a:endParaRPr lang="ru-RU" sz="1600" b="1" dirty="0"/>
          </a:p>
          <a:p>
            <a:pPr algn="l"/>
            <a:endParaRPr lang="ru-RU" sz="1600" b="1" dirty="0" smtClean="0"/>
          </a:p>
          <a:p>
            <a:r>
              <a:rPr lang="ru-RU" sz="1600" b="1" dirty="0" smtClean="0">
                <a:effectLst/>
              </a:rPr>
              <a:t>SAM </a:t>
            </a:r>
            <a:r>
              <a:rPr lang="ru-RU" sz="1600" b="1" dirty="0">
                <a:effectLst/>
              </a:rPr>
              <a:t>(</a:t>
            </a:r>
            <a:r>
              <a:rPr lang="ru-RU" sz="1600" b="1" dirty="0" err="1">
                <a:effectLst/>
              </a:rPr>
              <a:t>Serviceable</a:t>
            </a:r>
            <a:r>
              <a:rPr lang="ru-RU" sz="1600" b="1" dirty="0">
                <a:effectLst/>
              </a:rPr>
              <a:t> </a:t>
            </a:r>
            <a:r>
              <a:rPr lang="ru-RU" sz="1600" b="1" dirty="0" err="1">
                <a:effectLst/>
              </a:rPr>
              <a:t>Available</a:t>
            </a:r>
            <a:r>
              <a:rPr lang="ru-RU" sz="1600" b="1" dirty="0">
                <a:effectLst/>
              </a:rPr>
              <a:t> Market) </a:t>
            </a:r>
            <a:r>
              <a:rPr lang="ru-RU" sz="1600" b="1" dirty="0" smtClean="0">
                <a:effectLst/>
              </a:rPr>
              <a:t>– </a:t>
            </a:r>
            <a:r>
              <a:rPr lang="ru-RU" sz="1600" b="1" dirty="0"/>
              <a:t>1,77 </a:t>
            </a:r>
            <a:r>
              <a:rPr lang="ru-RU" sz="1600" b="1" dirty="0" smtClean="0"/>
              <a:t>млн. </a:t>
            </a:r>
            <a:r>
              <a:rPr lang="ru-RU" sz="1600" b="1" dirty="0"/>
              <a:t>предприятий; </a:t>
            </a:r>
            <a:r>
              <a:rPr lang="ru-RU" sz="1600" b="1" dirty="0" smtClean="0">
                <a:effectLst/>
              </a:rPr>
              <a:t>212 млрд. </a:t>
            </a:r>
            <a:r>
              <a:rPr lang="ru-RU" sz="1600" b="1" dirty="0"/>
              <a:t>Руб.</a:t>
            </a:r>
            <a:endParaRPr lang="ru-RU" sz="1600" b="1" dirty="0" smtClean="0">
              <a:effectLst/>
            </a:endParaRPr>
          </a:p>
          <a:p>
            <a:pPr algn="l"/>
            <a:endParaRPr lang="ru-RU" sz="1600" b="1" dirty="0">
              <a:effectLst/>
            </a:endParaRPr>
          </a:p>
          <a:p>
            <a:r>
              <a:rPr lang="ru-RU" sz="1600" b="1" dirty="0">
                <a:effectLst/>
              </a:rPr>
              <a:t>SOM (</a:t>
            </a:r>
            <a:r>
              <a:rPr lang="ru-RU" sz="1600" b="1" dirty="0" err="1">
                <a:effectLst/>
              </a:rPr>
              <a:t>Serviceable</a:t>
            </a:r>
            <a:r>
              <a:rPr lang="ru-RU" sz="1600" b="1" dirty="0">
                <a:effectLst/>
              </a:rPr>
              <a:t> &amp; </a:t>
            </a:r>
            <a:r>
              <a:rPr lang="ru-RU" sz="1600" b="1" dirty="0" err="1">
                <a:effectLst/>
              </a:rPr>
              <a:t>Obtainable</a:t>
            </a:r>
            <a:r>
              <a:rPr lang="ru-RU" sz="1600" b="1" dirty="0">
                <a:effectLst/>
              </a:rPr>
              <a:t> Market) – </a:t>
            </a:r>
            <a:r>
              <a:rPr lang="ru-RU" sz="1600" b="1" dirty="0" smtClean="0">
                <a:effectLst/>
              </a:rPr>
              <a:t>177 тыс. предприятий; </a:t>
            </a:r>
            <a:r>
              <a:rPr lang="ru-RU" sz="1600" b="1" dirty="0" smtClean="0"/>
              <a:t>21 млрд. </a:t>
            </a:r>
            <a:r>
              <a:rPr lang="ru-RU" sz="1600" b="1" dirty="0"/>
              <a:t>Руб.</a:t>
            </a:r>
            <a:endParaRPr lang="ru-RU" sz="1600" b="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8461558"/>
              </p:ext>
            </p:extLst>
          </p:nvPr>
        </p:nvGraphicFramePr>
        <p:xfrm>
          <a:off x="20137" y="50725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834334"/>
              </p:ext>
            </p:extLst>
          </p:nvPr>
        </p:nvGraphicFramePr>
        <p:xfrm>
          <a:off x="0" y="891059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870758219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1057073797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31409221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67981925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24444221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424055942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6059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593048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1776911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/>
              <a:t>Производительность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/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/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/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/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/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/>
              <a:t>Удобство при использовании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Партнёры (делаем вместе)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Производство и улучшение логотипов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Сайты, брендинг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776041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Персонал</a:t>
            </a:r>
          </a:p>
          <a:p>
            <a:endParaRPr lang="ru-RU" sz="1200" i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22802" y="1424137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/>
              <a:t>Совместное создание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/>
              <a:t>Прямые </a:t>
            </a:r>
            <a:r>
              <a:rPr lang="ru-RU" sz="1200" i="1" dirty="0"/>
              <a:t>(продажи через интернет)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Нишевой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Многопрофильное предприятие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Многопрофильные платформы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66318" y="4341034"/>
            <a:ext cx="4803925" cy="10800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Регулярные доходы </a:t>
            </a:r>
            <a:r>
              <a:rPr lang="ru-RU" sz="1400" dirty="0" smtClean="0"/>
              <a:t>от периодических </a:t>
            </a:r>
            <a:r>
              <a:rPr lang="ru-RU" sz="1400" dirty="0"/>
              <a:t>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Продажа продукта / актива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/>
              <a:t>Лицензия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AAE959-A94B-9560-8028-A5F208B6DEDA}"/>
              </a:ext>
            </a:extLst>
          </p:cNvPr>
          <p:cNvSpPr txBox="1"/>
          <p:nvPr/>
        </p:nvSpPr>
        <p:spPr>
          <a:xfrm>
            <a:off x="53007" y="4192899"/>
            <a:ext cx="28119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Фиксированные издержки:</a:t>
            </a:r>
          </a:p>
          <a:p>
            <a:r>
              <a:rPr lang="ru-RU" sz="1400" dirty="0"/>
              <a:t>Плата по процентам, начисленным в рамках кредитования</a:t>
            </a:r>
          </a:p>
          <a:p>
            <a:r>
              <a:rPr lang="ru-RU" sz="1400" dirty="0"/>
              <a:t>Начисления от амортизации</a:t>
            </a:r>
          </a:p>
          <a:p>
            <a:r>
              <a:rPr lang="ru-RU" sz="1400" dirty="0"/>
              <a:t>Оплата аренды оборудования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77F7A6E-CE7C-DE7E-ABED-C00E53ECB770}"/>
              </a:ext>
            </a:extLst>
          </p:cNvPr>
          <p:cNvSpPr txBox="1"/>
          <p:nvPr/>
        </p:nvSpPr>
        <p:spPr>
          <a:xfrm>
            <a:off x="2805264" y="4233525"/>
            <a:ext cx="22350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Переменные издержки:</a:t>
            </a:r>
          </a:p>
          <a:p>
            <a:r>
              <a:rPr lang="ru-RU" sz="1400" dirty="0"/>
              <a:t>оплата труда</a:t>
            </a:r>
          </a:p>
          <a:p>
            <a:r>
              <a:rPr lang="ru-RU" sz="1400" dirty="0"/>
              <a:t>приобретение лицензий для использования ПО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</a:t>
            </a:r>
            <a:r>
              <a:rPr lang="ru-RU" sz="4000" dirty="0" smtClean="0">
                <a:ea typeface="MS Gothic" pitchFamily="49" charset="-128"/>
              </a:rPr>
              <a:t>оказания услуги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136ACF-DFA6-ABC3-2F3C-E2D019BC479B}"/>
              </a:ext>
            </a:extLst>
          </p:cNvPr>
          <p:cNvSpPr txBox="1"/>
          <p:nvPr/>
        </p:nvSpPr>
        <p:spPr>
          <a:xfrm>
            <a:off x="503807" y="1539131"/>
            <a:ext cx="90010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После получения заказа на актуализацию или разработку логотипа за основу берётся существующий логотип, его тематика, соответствие занятию заказчика, привлекательность и текущие тренды в логотипах. После разрабатывается несколько черновиков, при помощи нейросети, а полученные идеи дорабатываются и превращаются в готовый логотип.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E4DBDA-D078-9862-CFD3-3FA150F78F18}"/>
              </a:ext>
            </a:extLst>
          </p:cNvPr>
          <p:cNvSpPr txBox="1"/>
          <p:nvPr/>
        </p:nvSpPr>
        <p:spPr>
          <a:xfrm>
            <a:off x="900986" y="1605503"/>
            <a:ext cx="8099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24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920376"/>
              </p:ext>
            </p:extLst>
          </p:nvPr>
        </p:nvGraphicFramePr>
        <p:xfrm>
          <a:off x="382954" y="916645"/>
          <a:ext cx="9463390" cy="45778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30231">
                  <a:extLst>
                    <a:ext uri="{9D8B030D-6E8A-4147-A177-3AD203B41FA5}">
                      <a16:colId xmlns:a16="http://schemas.microsoft.com/office/drawing/2014/main" val="503338985"/>
                    </a:ext>
                  </a:extLst>
                </a:gridCol>
                <a:gridCol w="7133159">
                  <a:extLst>
                    <a:ext uri="{9D8B030D-6E8A-4147-A177-3AD203B41FA5}">
                      <a16:colId xmlns:a16="http://schemas.microsoft.com/office/drawing/2014/main" val="1574205062"/>
                    </a:ext>
                  </a:extLst>
                </a:gridCol>
              </a:tblGrid>
              <a:tr h="42509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Свойство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Содержание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813954"/>
                  </a:ext>
                </a:extLst>
              </a:tr>
              <a:tr h="6758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</a:t>
                      </a:r>
                    </a:p>
                    <a:p>
                      <a:pPr algn="ctr"/>
                      <a:r>
                        <a:rPr lang="ru-RU" sz="1600" dirty="0" smtClean="0"/>
                        <a:t>конкретность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продаж продукта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451562"/>
                  </a:ext>
                </a:extLst>
              </a:tr>
              <a:tr h="6155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</a:t>
                      </a:r>
                    </a:p>
                    <a:p>
                      <a:pPr algn="ctr"/>
                      <a:r>
                        <a:rPr lang="ru-RU" sz="1600" dirty="0" smtClean="0"/>
                        <a:t>измеримость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Результат</a:t>
                      </a:r>
                      <a:r>
                        <a:rPr lang="ru-RU" sz="1600" baseline="0" dirty="0" smtClean="0"/>
                        <a:t> будет измеряться в количестве заработанных денег, конкретно – не менее 500 000 рублей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316017"/>
                  </a:ext>
                </a:extLst>
              </a:tr>
              <a:tr h="78672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достижимость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Для достижения цели нам необходимо</a:t>
                      </a:r>
                      <a:r>
                        <a:rPr lang="ru-RU" sz="1600" baseline="0" dirty="0" smtClean="0"/>
                        <a:t> активно рекламировать свой проект, с помощью чего привлечь необходимое кол-во клиентов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308957"/>
                  </a:ext>
                </a:extLst>
              </a:tr>
              <a:tr h="6419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</a:t>
                      </a:r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актуальность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Визуальное представление бренда является одним из ключевых элементов его идентификации и успешного продвижения на рынке.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021423"/>
                  </a:ext>
                </a:extLst>
              </a:tr>
              <a:tr h="609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</a:t>
                      </a:r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время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31.08.2024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080672"/>
                  </a:ext>
                </a:extLst>
              </a:tr>
              <a:tr h="81739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Итог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после открытия проекта 10 декабря, мы хотим увеличить продажи на 30% до 31 августа 2024 года и заработать не менее полумиллиона рублей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855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7902167"/>
              </p:ext>
            </p:extLst>
          </p:nvPr>
        </p:nvGraphicFramePr>
        <p:xfrm>
          <a:off x="143768" y="1467123"/>
          <a:ext cx="9793089" cy="2516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Создание веб-сайта и его продвижение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514">
                <a:tc>
                  <a:txBody>
                    <a:bodyPr/>
                    <a:lstStyle/>
                    <a:p>
                      <a:r>
                        <a:rPr lang="ru-RU" sz="2300" dirty="0"/>
                        <a:t>Закупка ПО графического дизайна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40000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90000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Общество с ограниченной ответственностью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 smtClean="0">
                <a:ea typeface="MS Gothic" pitchFamily="49" charset="-128"/>
              </a:rPr>
              <a:t>упрощенная </a:t>
            </a:r>
            <a:r>
              <a:rPr lang="ru-RU" sz="3200" dirty="0">
                <a:ea typeface="MS Gothic" pitchFamily="49" charset="-128"/>
              </a:rPr>
              <a:t>система </a:t>
            </a:r>
            <a:r>
              <a:rPr lang="ru-RU" sz="3200" dirty="0" smtClean="0">
                <a:ea typeface="MS Gothic" pitchFamily="49" charset="-128"/>
              </a:rPr>
              <a:t>налогообложения, 6% 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-86441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849567"/>
              </p:ext>
            </p:extLst>
          </p:nvPr>
        </p:nvGraphicFramePr>
        <p:xfrm>
          <a:off x="287782" y="1035069"/>
          <a:ext cx="9433053" cy="4536508"/>
        </p:xfrm>
        <a:graphic>
          <a:graphicData uri="http://schemas.openxmlformats.org/drawingml/2006/table">
            <a:tbl>
              <a:tblPr/>
              <a:tblGrid>
                <a:gridCol w="517501">
                  <a:extLst>
                    <a:ext uri="{9D8B030D-6E8A-4147-A177-3AD203B41FA5}">
                      <a16:colId xmlns:a16="http://schemas.microsoft.com/office/drawing/2014/main" val="3655932667"/>
                    </a:ext>
                  </a:extLst>
                </a:gridCol>
                <a:gridCol w="1543424">
                  <a:extLst>
                    <a:ext uri="{9D8B030D-6E8A-4147-A177-3AD203B41FA5}">
                      <a16:colId xmlns:a16="http://schemas.microsoft.com/office/drawing/2014/main" val="1441821101"/>
                    </a:ext>
                  </a:extLst>
                </a:gridCol>
                <a:gridCol w="880658">
                  <a:extLst>
                    <a:ext uri="{9D8B030D-6E8A-4147-A177-3AD203B41FA5}">
                      <a16:colId xmlns:a16="http://schemas.microsoft.com/office/drawing/2014/main" val="3269929283"/>
                    </a:ext>
                  </a:extLst>
                </a:gridCol>
                <a:gridCol w="544739">
                  <a:extLst>
                    <a:ext uri="{9D8B030D-6E8A-4147-A177-3AD203B41FA5}">
                      <a16:colId xmlns:a16="http://schemas.microsoft.com/office/drawing/2014/main" val="763693232"/>
                    </a:ext>
                  </a:extLst>
                </a:gridCol>
                <a:gridCol w="517501">
                  <a:extLst>
                    <a:ext uri="{9D8B030D-6E8A-4147-A177-3AD203B41FA5}">
                      <a16:colId xmlns:a16="http://schemas.microsoft.com/office/drawing/2014/main" val="1834415023"/>
                    </a:ext>
                  </a:extLst>
                </a:gridCol>
                <a:gridCol w="444870">
                  <a:extLst>
                    <a:ext uri="{9D8B030D-6E8A-4147-A177-3AD203B41FA5}">
                      <a16:colId xmlns:a16="http://schemas.microsoft.com/office/drawing/2014/main" val="1749342769"/>
                    </a:ext>
                  </a:extLst>
                </a:gridCol>
                <a:gridCol w="444870">
                  <a:extLst>
                    <a:ext uri="{9D8B030D-6E8A-4147-A177-3AD203B41FA5}">
                      <a16:colId xmlns:a16="http://schemas.microsoft.com/office/drawing/2014/main" val="1541590413"/>
                    </a:ext>
                  </a:extLst>
                </a:gridCol>
                <a:gridCol w="444870">
                  <a:extLst>
                    <a:ext uri="{9D8B030D-6E8A-4147-A177-3AD203B41FA5}">
                      <a16:colId xmlns:a16="http://schemas.microsoft.com/office/drawing/2014/main" val="2157906603"/>
                    </a:ext>
                  </a:extLst>
                </a:gridCol>
                <a:gridCol w="444870">
                  <a:extLst>
                    <a:ext uri="{9D8B030D-6E8A-4147-A177-3AD203B41FA5}">
                      <a16:colId xmlns:a16="http://schemas.microsoft.com/office/drawing/2014/main" val="3705190653"/>
                    </a:ext>
                  </a:extLst>
                </a:gridCol>
                <a:gridCol w="444870">
                  <a:extLst>
                    <a:ext uri="{9D8B030D-6E8A-4147-A177-3AD203B41FA5}">
                      <a16:colId xmlns:a16="http://schemas.microsoft.com/office/drawing/2014/main" val="3970485838"/>
                    </a:ext>
                  </a:extLst>
                </a:gridCol>
                <a:gridCol w="444870">
                  <a:extLst>
                    <a:ext uri="{9D8B030D-6E8A-4147-A177-3AD203B41FA5}">
                      <a16:colId xmlns:a16="http://schemas.microsoft.com/office/drawing/2014/main" val="3486750756"/>
                    </a:ext>
                  </a:extLst>
                </a:gridCol>
                <a:gridCol w="444870">
                  <a:extLst>
                    <a:ext uri="{9D8B030D-6E8A-4147-A177-3AD203B41FA5}">
                      <a16:colId xmlns:a16="http://schemas.microsoft.com/office/drawing/2014/main" val="1437246644"/>
                    </a:ext>
                  </a:extLst>
                </a:gridCol>
                <a:gridCol w="444870">
                  <a:extLst>
                    <a:ext uri="{9D8B030D-6E8A-4147-A177-3AD203B41FA5}">
                      <a16:colId xmlns:a16="http://schemas.microsoft.com/office/drawing/2014/main" val="406596552"/>
                    </a:ext>
                  </a:extLst>
                </a:gridCol>
                <a:gridCol w="444870">
                  <a:extLst>
                    <a:ext uri="{9D8B030D-6E8A-4147-A177-3AD203B41FA5}">
                      <a16:colId xmlns:a16="http://schemas.microsoft.com/office/drawing/2014/main" val="644380988"/>
                    </a:ext>
                  </a:extLst>
                </a:gridCol>
                <a:gridCol w="444870">
                  <a:extLst>
                    <a:ext uri="{9D8B030D-6E8A-4147-A177-3AD203B41FA5}">
                      <a16:colId xmlns:a16="http://schemas.microsoft.com/office/drawing/2014/main" val="2113723395"/>
                    </a:ext>
                  </a:extLst>
                </a:gridCol>
                <a:gridCol w="444870">
                  <a:extLst>
                    <a:ext uri="{9D8B030D-6E8A-4147-A177-3AD203B41FA5}">
                      <a16:colId xmlns:a16="http://schemas.microsoft.com/office/drawing/2014/main" val="3352659692"/>
                    </a:ext>
                  </a:extLst>
                </a:gridCol>
                <a:gridCol w="535660">
                  <a:extLst>
                    <a:ext uri="{9D8B030D-6E8A-4147-A177-3AD203B41FA5}">
                      <a16:colId xmlns:a16="http://schemas.microsoft.com/office/drawing/2014/main" val="199207907"/>
                    </a:ext>
                  </a:extLst>
                </a:gridCol>
              </a:tblGrid>
              <a:tr h="2031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№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Статья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Ед. изм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Месяц (за 1 год/либо до срока окупаемости)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ИТОГО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781237"/>
                  </a:ext>
                </a:extLst>
              </a:tr>
              <a:tr h="209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2342" marR="2342" marT="2342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851878"/>
                  </a:ext>
                </a:extLst>
              </a:tr>
              <a:tr h="209885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БЮДЖЕТ ОПЕРАЦИОННОЙ ДЕЯТЕЛЬНОСТИ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496414"/>
                  </a:ext>
                </a:extLst>
              </a:tr>
              <a:tr h="27110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188494"/>
                  </a:ext>
                </a:extLst>
              </a:tr>
              <a:tr h="399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1.1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Создание одного логотипа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630749"/>
                  </a:ext>
                </a:extLst>
              </a:tr>
              <a:tr h="20311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463646"/>
                  </a:ext>
                </a:extLst>
              </a:tr>
              <a:tr h="209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2.1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Постоянные расходы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557653"/>
                  </a:ext>
                </a:extLst>
              </a:tr>
              <a:tr h="209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2.1.1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Интернет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970573"/>
                  </a:ext>
                </a:extLst>
              </a:tr>
              <a:tr h="209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2.2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Переменные расходы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653384"/>
                  </a:ext>
                </a:extLst>
              </a:tr>
              <a:tr h="399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2.2.1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Лицензии для использования ПО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969974"/>
                  </a:ext>
                </a:extLst>
              </a:tr>
              <a:tr h="399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3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ПРИБЫЛЬ ДО НАЛОГООБЛОЖЕНИ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956241"/>
                  </a:ext>
                </a:extLst>
              </a:tr>
              <a:tr h="399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3.1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Создание одного логотипа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120000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440416"/>
                  </a:ext>
                </a:extLst>
              </a:tr>
              <a:tr h="20311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4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НАЛОГИ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306669"/>
                  </a:ext>
                </a:extLst>
              </a:tr>
              <a:tr h="20311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5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ЧИСТАЯ ПРИБЫЛЬ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252191"/>
                  </a:ext>
                </a:extLst>
              </a:tr>
              <a:tr h="399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5.1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Создание одного логотипа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9400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112800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261374"/>
                  </a:ext>
                </a:extLst>
              </a:tr>
              <a:tr h="203115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БЮДЖЕТ ИНВЕСТИЦИОННОЙ ДЕЯТЕЛЬНОСТИ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044327"/>
                  </a:ext>
                </a:extLst>
              </a:tr>
              <a:tr h="20311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Стартовые инвестиции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ru-RU" sz="1100" dirty="0" smtClean="0"/>
                        <a:t>90000</a:t>
                      </a:r>
                      <a:endParaRPr lang="ru-RU" sz="1100" dirty="0"/>
                    </a:p>
                  </a:txBody>
                  <a:tcPr marL="2342" marR="2342" marT="2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1023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r>
              <a:rPr lang="ru-RU" sz="4000" dirty="0">
                <a:ea typeface="MS Gothic" pitchFamily="49" charset="-128"/>
              </a:rPr>
              <a:t/>
            </a:r>
            <a:br>
              <a:rPr lang="ru-RU" sz="4000" dirty="0">
                <a:ea typeface="MS Gothic" pitchFamily="49" charset="-128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показатели за период окупаемости 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06339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196600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6,77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086151"/>
              </p:ext>
            </p:extLst>
          </p:nvPr>
        </p:nvGraphicFramePr>
        <p:xfrm>
          <a:off x="431800" y="962798"/>
          <a:ext cx="8856983" cy="4437008"/>
        </p:xfrm>
        <a:graphic>
          <a:graphicData uri="http://schemas.openxmlformats.org/drawingml/2006/table">
            <a:tbl>
              <a:tblPr/>
              <a:tblGrid>
                <a:gridCol w="2941474">
                  <a:extLst>
                    <a:ext uri="{9D8B030D-6E8A-4147-A177-3AD203B41FA5}">
                      <a16:colId xmlns:a16="http://schemas.microsoft.com/office/drawing/2014/main" val="3137947341"/>
                    </a:ext>
                  </a:extLst>
                </a:gridCol>
                <a:gridCol w="651248">
                  <a:extLst>
                    <a:ext uri="{9D8B030D-6E8A-4147-A177-3AD203B41FA5}">
                      <a16:colId xmlns:a16="http://schemas.microsoft.com/office/drawing/2014/main" val="2130250744"/>
                    </a:ext>
                  </a:extLst>
                </a:gridCol>
                <a:gridCol w="651248">
                  <a:extLst>
                    <a:ext uri="{9D8B030D-6E8A-4147-A177-3AD203B41FA5}">
                      <a16:colId xmlns:a16="http://schemas.microsoft.com/office/drawing/2014/main" val="4218225414"/>
                    </a:ext>
                  </a:extLst>
                </a:gridCol>
                <a:gridCol w="672512">
                  <a:extLst>
                    <a:ext uri="{9D8B030D-6E8A-4147-A177-3AD203B41FA5}">
                      <a16:colId xmlns:a16="http://schemas.microsoft.com/office/drawing/2014/main" val="2319755020"/>
                    </a:ext>
                  </a:extLst>
                </a:gridCol>
                <a:gridCol w="629988">
                  <a:extLst>
                    <a:ext uri="{9D8B030D-6E8A-4147-A177-3AD203B41FA5}">
                      <a16:colId xmlns:a16="http://schemas.microsoft.com/office/drawing/2014/main" val="753650122"/>
                    </a:ext>
                  </a:extLst>
                </a:gridCol>
                <a:gridCol w="651248">
                  <a:extLst>
                    <a:ext uri="{9D8B030D-6E8A-4147-A177-3AD203B41FA5}">
                      <a16:colId xmlns:a16="http://schemas.microsoft.com/office/drawing/2014/main" val="2725456373"/>
                    </a:ext>
                  </a:extLst>
                </a:gridCol>
                <a:gridCol w="651248">
                  <a:extLst>
                    <a:ext uri="{9D8B030D-6E8A-4147-A177-3AD203B41FA5}">
                      <a16:colId xmlns:a16="http://schemas.microsoft.com/office/drawing/2014/main" val="2478218153"/>
                    </a:ext>
                  </a:extLst>
                </a:gridCol>
                <a:gridCol w="651248">
                  <a:extLst>
                    <a:ext uri="{9D8B030D-6E8A-4147-A177-3AD203B41FA5}">
                      <a16:colId xmlns:a16="http://schemas.microsoft.com/office/drawing/2014/main" val="1313097216"/>
                    </a:ext>
                  </a:extLst>
                </a:gridCol>
                <a:gridCol w="651248">
                  <a:extLst>
                    <a:ext uri="{9D8B030D-6E8A-4147-A177-3AD203B41FA5}">
                      <a16:colId xmlns:a16="http://schemas.microsoft.com/office/drawing/2014/main" val="525360590"/>
                    </a:ext>
                  </a:extLst>
                </a:gridCol>
                <a:gridCol w="705521">
                  <a:extLst>
                    <a:ext uri="{9D8B030D-6E8A-4147-A177-3AD203B41FA5}">
                      <a16:colId xmlns:a16="http://schemas.microsoft.com/office/drawing/2014/main" val="1514948580"/>
                    </a:ext>
                  </a:extLst>
                </a:gridCol>
              </a:tblGrid>
              <a:tr h="14401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01.11.2023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15.11.2023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01.12.2023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15.12.2023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01.01.2024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15.01.2024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01.02.2024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15.02.2024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20.02.2024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486295"/>
                  </a:ext>
                </a:extLst>
              </a:tr>
              <a:tr h="4320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Определение требований и анализ рынка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-Изучение рынка и конкурентов.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-Определение основных требований заказчиков.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04034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Планирование и подготовка ресурсов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Найм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специалистов по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нейросетям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и дизайну.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-Приобретение необходимого оборудования и программного обеспечения.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15926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Разработка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нейросети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-Обучение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нейросети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на образцах логотипов 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флаеров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-Оптимизация работы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нейросети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для генерации дизайнов.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715020"/>
                  </a:ext>
                </a:extLst>
              </a:tr>
              <a:tr h="57606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Создание интерфейса для заказчиков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-Разработка веб-платформы или мобильного приложения.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-Возможность заказа и настройки дизайнов.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756626"/>
                  </a:ext>
                </a:extLst>
              </a:tr>
              <a:tr h="57606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Тестирование и отладка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-Проведение тестовых заказов и анализ результата.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-Исправление ошибок и улучшение производительности нейросети.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960703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Маркетинг и продвижение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-Разработка стратегии маркетинга.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-Продвижение сервиса среди потенциальных клиентов.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246180"/>
                  </a:ext>
                </a:extLst>
              </a:tr>
              <a:tr h="28803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Запуск и мониторинг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-Запуск проекта для клиентов.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176" marR="2176" marT="2176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791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85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97724" y="3847478"/>
            <a:ext cx="2059340" cy="136406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Ульяна </a:t>
            </a:r>
            <a:r>
              <a:rPr lang="ru-RU" sz="1400" b="1" dirty="0" err="1"/>
              <a:t>Лустина</a:t>
            </a:r>
            <a:r>
              <a:rPr lang="ru-RU" sz="1400" b="1" dirty="0"/>
              <a:t>, </a:t>
            </a:r>
            <a:endParaRPr lang="en-US" sz="1400" b="1" dirty="0"/>
          </a:p>
          <a:p>
            <a:pPr algn="ctr">
              <a:lnSpc>
                <a:spcPct val="110000"/>
              </a:lnSpc>
            </a:pPr>
            <a:r>
              <a:rPr lang="ru-RU" sz="1400" b="1" dirty="0"/>
              <a:t>+79635447324, </a:t>
            </a:r>
          </a:p>
          <a:p>
            <a:pPr algn="ctr">
              <a:lnSpc>
                <a:spcPct val="110000"/>
              </a:lnSpc>
            </a:pPr>
            <a:r>
              <a:rPr lang="en-US" sz="1400" b="1" smtClean="0"/>
              <a:t>ulanalustina88@gmail.com</a:t>
            </a:r>
            <a:r>
              <a:rPr lang="ru-RU" sz="1400" b="1" smtClean="0"/>
              <a:t>, </a:t>
            </a: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en-US" sz="1400" b="1" dirty="0"/>
              <a:t>https://t.me/Uliqesss</a:t>
            </a:r>
            <a:endParaRPr lang="ru-RU" sz="14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/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081959" y="4499640"/>
            <a:ext cx="2448273" cy="107193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Эдуард Сухоплюев, +79225120429,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/>
              <a:t>apotoleon@mail.ru</a:t>
            </a:r>
            <a:r>
              <a:rPr lang="ru-RU" sz="1400" b="1" dirty="0"/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/>
              <a:t>https://t.me/thatwhocries</a:t>
            </a:r>
            <a:endParaRPr lang="ru-RU" sz="1400" dirty="0"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3790216" y="4075647"/>
            <a:ext cx="2499022" cy="135204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Алсу Сабирова, </a:t>
            </a:r>
            <a:r>
              <a:rPr lang="ru-RU" sz="1400" b="1" dirty="0" smtClean="0"/>
              <a:t>+79679191394, </a:t>
            </a: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en-US" sz="1400" b="1" dirty="0"/>
              <a:t>a</a:t>
            </a:r>
            <a:r>
              <a:rPr lang="en-US" sz="1400" b="1" dirty="0" smtClean="0"/>
              <a:t>lsu.sabirova.05@mail.ru</a:t>
            </a:r>
            <a:r>
              <a:rPr lang="ru-RU" sz="1400" b="1" dirty="0" smtClean="0"/>
              <a:t>, </a:t>
            </a: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en-US" sz="1400" b="1" dirty="0"/>
              <a:t>https://vk.com/id591615226</a:t>
            </a:r>
            <a:endParaRPr lang="ru-RU" sz="1400" b="1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57430DA-3937-8730-E9CF-C5526FAA2946}"/>
              </a:ext>
            </a:extLst>
          </p:cNvPr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6198B46-1D26-75C7-A6F0-150AC7ED36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92" t="13822" r="22909" b="25872"/>
          <a:stretch/>
        </p:blipFill>
        <p:spPr>
          <a:xfrm>
            <a:off x="789067" y="819051"/>
            <a:ext cx="2159075" cy="294254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E98FC5F-B272-8DB6-5CA7-9A6EAA7588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30" t="29682" r="8374" b="20649"/>
          <a:stretch/>
        </p:blipFill>
        <p:spPr>
          <a:xfrm>
            <a:off x="3960192" y="1179091"/>
            <a:ext cx="2159075" cy="281649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2786C29-E774-D5AE-085C-CB010EC358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445" r="16045" b="14444"/>
          <a:stretch/>
        </p:blipFill>
        <p:spPr>
          <a:xfrm>
            <a:off x="7195931" y="1547044"/>
            <a:ext cx="2220331" cy="281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10455</TotalTime>
  <Words>1070</Words>
  <Application>Microsoft Office PowerPoint</Application>
  <PresentationFormat>Произвольный</PresentationFormat>
  <Paragraphs>547</Paragraphs>
  <Slides>19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MS Gothic</vt:lpstr>
      <vt:lpstr>Arial</vt:lpstr>
      <vt:lpstr>Calibri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Многие проекты имеют устаревшие, непривлекательные, а иногда даже отталкивающие логотипы. Затрачивается большое количество ресурсов для создания дизайна логотипа</vt:lpstr>
      <vt:lpstr>О проекте.  Что есть сейчас.</vt:lpstr>
      <vt:lpstr>Метод Шеррингтона 5 W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alsus</cp:lastModifiedBy>
  <cp:revision>68</cp:revision>
  <dcterms:created xsi:type="dcterms:W3CDTF">2022-10-14T10:42:52Z</dcterms:created>
  <dcterms:modified xsi:type="dcterms:W3CDTF">2023-11-22T11:55:53Z</dcterms:modified>
  <dc:language>ru-RU</dc:language>
</cp:coreProperties>
</file>