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91" r:id="rId2"/>
    <p:sldId id="278" r:id="rId3"/>
    <p:sldId id="294" r:id="rId4"/>
    <p:sldId id="293" r:id="rId5"/>
    <p:sldId id="286" r:id="rId6"/>
    <p:sldId id="292" r:id="rId7"/>
    <p:sldId id="289" r:id="rId8"/>
    <p:sldId id="295" r:id="rId9"/>
    <p:sldId id="288" r:id="rId10"/>
    <p:sldId id="290" r:id="rId11"/>
    <p:sldId id="27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FBA918"/>
    <a:srgbClr val="FFFFFF"/>
    <a:srgbClr val="58267E"/>
    <a:srgbClr val="DE0000"/>
    <a:srgbClr val="FFCC00"/>
    <a:srgbClr val="E6AF00"/>
    <a:srgbClr val="612A8A"/>
    <a:srgbClr val="FFC301"/>
    <a:srgbClr val="DEE7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23" autoAdjust="0"/>
  </p:normalViewPr>
  <p:slideViewPr>
    <p:cSldViewPr snapToGrid="0">
      <p:cViewPr varScale="1">
        <p:scale>
          <a:sx n="59" d="100"/>
          <a:sy n="59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/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</a:ln>
          </p:spPr>
          <p:txBody>
            <a:bodyPr lIns="27212" tIns="27212" rIns="27212" bIns="27212" anchor="ctr"/>
            <a:lstStyle/>
            <a:p>
              <a:pPr algn="ctr" defTabSz="1304290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220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220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220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220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220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/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/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/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/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/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5" name="Прямоугольник"/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/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/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/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/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38528" y="6495428"/>
            <a:ext cx="2209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Абрамов Денис</a:t>
            </a:r>
          </a:p>
        </p:txBody>
      </p:sp>
      <p:sp>
        <p:nvSpPr>
          <p:cNvPr id="28" name="Прямоугольник"/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/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/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/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algn="ctr" defTabSz="1304290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b="8718"/>
          <a:stretch>
            <a:fillRect/>
          </a:stretch>
        </p:blipFill>
        <p:spPr>
          <a:xfrm>
            <a:off x="6921029" y="497732"/>
            <a:ext cx="5082139" cy="578099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87011" y="2001738"/>
            <a:ext cx="8208912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Справочник 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ts val="2900"/>
              </a:lnSpc>
            </a:pPr>
            <a:endParaRPr lang="en-US" sz="400" b="1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ts val="2900"/>
              </a:lnSpc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по питанию ХБП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7011" y="5411763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Алсу Альмухаметова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7011" y="3831649"/>
            <a:ext cx="8208912" cy="1165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Разработка электронного справочника </a:t>
            </a:r>
          </a:p>
          <a:p>
            <a:pPr>
              <a:lnSpc>
                <a:spcPts val="2900"/>
              </a:lnSpc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по клинически рекомендованным диетам </a:t>
            </a:r>
          </a:p>
          <a:p>
            <a:pPr>
              <a:lnSpc>
                <a:spcPts val="2900"/>
              </a:lnSpc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для пациентов с хронической болезнью почек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grpSp>
        <p:nvGrpSpPr>
          <p:cNvPr id="2" name="Google Shape;102;p16"/>
          <p:cNvGrpSpPr/>
          <p:nvPr/>
        </p:nvGrpSpPr>
        <p:grpSpPr>
          <a:xfrm>
            <a:off x="702945" y="2470785"/>
            <a:ext cx="4670425" cy="3336290"/>
            <a:chOff x="2429967" y="695688"/>
            <a:chExt cx="4298315" cy="3259039"/>
          </a:xfrm>
        </p:grpSpPr>
        <p:sp>
          <p:nvSpPr>
            <p:cNvPr id="25" name="Google Shape;133;p16"/>
            <p:cNvSpPr txBox="1"/>
            <p:nvPr/>
          </p:nvSpPr>
          <p:spPr>
            <a:xfrm>
              <a:off x="3360242" y="695688"/>
              <a:ext cx="3368040" cy="6254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Хроническая болезнь почек</a:t>
              </a:r>
              <a:endParaRPr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39" name="Google Shape;167;p16"/>
            <p:cNvGrpSpPr/>
            <p:nvPr/>
          </p:nvGrpSpPr>
          <p:grpSpPr>
            <a:xfrm>
              <a:off x="3358250" y="1533525"/>
              <a:ext cx="2421202" cy="2421202"/>
              <a:chOff x="6904139" y="1164168"/>
              <a:chExt cx="1784100" cy="1784100"/>
            </a:xfrm>
          </p:grpSpPr>
          <p:sp>
            <p:nvSpPr>
              <p:cNvPr id="41" name="Google Shape;168;p16"/>
              <p:cNvSpPr/>
              <p:nvPr/>
            </p:nvSpPr>
            <p:spPr>
              <a:xfrm>
                <a:off x="6905400" y="1165425"/>
                <a:ext cx="1781400" cy="1781400"/>
              </a:xfrm>
              <a:prstGeom prst="donut">
                <a:avLst>
                  <a:gd name="adj" fmla="val 17968"/>
                </a:avLst>
              </a:prstGeom>
              <a:solidFill>
                <a:srgbClr val="EE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69;p16"/>
              <p:cNvSpPr/>
              <p:nvPr/>
            </p:nvSpPr>
            <p:spPr>
              <a:xfrm>
                <a:off x="6904139" y="1164168"/>
                <a:ext cx="1784100" cy="1784100"/>
              </a:xfrm>
              <a:prstGeom prst="blockArc">
                <a:avLst>
                  <a:gd name="adj1" fmla="val 10800000"/>
                  <a:gd name="adj2" fmla="val 7427683"/>
                  <a:gd name="adj3" fmla="val 1844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0" name="Google Shape;172;p16"/>
            <p:cNvSpPr txBox="1"/>
            <p:nvPr/>
          </p:nvSpPr>
          <p:spPr>
            <a:xfrm>
              <a:off x="2429967" y="3177921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10-18%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grpSp>
        <p:nvGrpSpPr>
          <p:cNvPr id="2" name="Google Shape;102;p16"/>
          <p:cNvGrpSpPr/>
          <p:nvPr/>
        </p:nvGrpSpPr>
        <p:grpSpPr>
          <a:xfrm>
            <a:off x="335981" y="2134728"/>
            <a:ext cx="4005580" cy="3466684"/>
            <a:chOff x="1911172" y="488043"/>
            <a:chExt cx="4005580" cy="3466684"/>
          </a:xfrm>
        </p:grpSpPr>
        <p:sp>
          <p:nvSpPr>
            <p:cNvPr id="25" name="Google Shape;133;p16"/>
            <p:cNvSpPr txBox="1"/>
            <p:nvPr/>
          </p:nvSpPr>
          <p:spPr>
            <a:xfrm>
              <a:off x="3005912" y="488043"/>
              <a:ext cx="2910840" cy="781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Хроническая болезнь почек</a:t>
              </a:r>
              <a:endParaRPr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39" name="Google Shape;167;p16"/>
            <p:cNvGrpSpPr/>
            <p:nvPr/>
          </p:nvGrpSpPr>
          <p:grpSpPr>
            <a:xfrm>
              <a:off x="3358250" y="1533525"/>
              <a:ext cx="2421202" cy="2421202"/>
              <a:chOff x="6904139" y="1164168"/>
              <a:chExt cx="1784100" cy="1784100"/>
            </a:xfrm>
          </p:grpSpPr>
          <p:sp>
            <p:nvSpPr>
              <p:cNvPr id="41" name="Google Shape;168;p16"/>
              <p:cNvSpPr/>
              <p:nvPr/>
            </p:nvSpPr>
            <p:spPr>
              <a:xfrm>
                <a:off x="6905400" y="1165425"/>
                <a:ext cx="1781400" cy="1781400"/>
              </a:xfrm>
              <a:prstGeom prst="donut">
                <a:avLst>
                  <a:gd name="adj" fmla="val 17968"/>
                </a:avLst>
              </a:prstGeom>
              <a:solidFill>
                <a:srgbClr val="EE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69;p16"/>
              <p:cNvSpPr/>
              <p:nvPr/>
            </p:nvSpPr>
            <p:spPr>
              <a:xfrm>
                <a:off x="6904139" y="1164168"/>
                <a:ext cx="1784100" cy="1784100"/>
              </a:xfrm>
              <a:prstGeom prst="blockArc">
                <a:avLst>
                  <a:gd name="adj1" fmla="val 10800000"/>
                  <a:gd name="adj2" fmla="val 7427683"/>
                  <a:gd name="adj3" fmla="val 1844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0" name="Google Shape;172;p16"/>
            <p:cNvSpPr txBox="1"/>
            <p:nvPr/>
          </p:nvSpPr>
          <p:spPr>
            <a:xfrm>
              <a:off x="1911172" y="3177903"/>
              <a:ext cx="1743075" cy="6045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10-18%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9" name="Google Shape;102;p16"/>
          <p:cNvGrpSpPr/>
          <p:nvPr/>
        </p:nvGrpSpPr>
        <p:grpSpPr>
          <a:xfrm>
            <a:off x="4596098" y="889990"/>
            <a:ext cx="6686345" cy="3803161"/>
            <a:chOff x="1159626" y="754108"/>
            <a:chExt cx="6686345" cy="3803161"/>
          </a:xfrm>
        </p:grpSpPr>
        <p:sp>
          <p:nvSpPr>
            <p:cNvPr id="100" name="Google Shape;133;p16"/>
            <p:cNvSpPr txBox="1"/>
            <p:nvPr/>
          </p:nvSpPr>
          <p:spPr>
            <a:xfrm>
              <a:off x="2876031" y="754108"/>
              <a:ext cx="3895090" cy="781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Информация о диетах</a:t>
              </a:r>
              <a:endParaRPr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01" name="Google Shape;167;p16"/>
            <p:cNvGrpSpPr/>
            <p:nvPr/>
          </p:nvGrpSpPr>
          <p:grpSpPr>
            <a:xfrm>
              <a:off x="3358250" y="1533525"/>
              <a:ext cx="2421202" cy="2421202"/>
              <a:chOff x="6904139" y="1164168"/>
              <a:chExt cx="1784100" cy="1784100"/>
            </a:xfrm>
          </p:grpSpPr>
          <p:sp>
            <p:nvSpPr>
              <p:cNvPr id="103" name="Google Shape;168;p16"/>
              <p:cNvSpPr/>
              <p:nvPr/>
            </p:nvSpPr>
            <p:spPr>
              <a:xfrm>
                <a:off x="6905400" y="1165425"/>
                <a:ext cx="1781400" cy="1781400"/>
              </a:xfrm>
              <a:prstGeom prst="donut">
                <a:avLst>
                  <a:gd name="adj" fmla="val 17968"/>
                </a:avLst>
              </a:prstGeom>
              <a:solidFill>
                <a:srgbClr val="EE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69;p16"/>
              <p:cNvSpPr/>
              <p:nvPr/>
            </p:nvSpPr>
            <p:spPr>
              <a:xfrm>
                <a:off x="6904139" y="1164168"/>
                <a:ext cx="1784100" cy="1784100"/>
              </a:xfrm>
              <a:prstGeom prst="blockArc">
                <a:avLst>
                  <a:gd name="adj1" fmla="val 5377580"/>
                  <a:gd name="adj2" fmla="val 15712798"/>
                  <a:gd name="adj3" fmla="val 1849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2" name="Google Shape;172;p16"/>
            <p:cNvSpPr txBox="1"/>
            <p:nvPr/>
          </p:nvSpPr>
          <p:spPr>
            <a:xfrm>
              <a:off x="5793861" y="3395460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47</a:t>
              </a: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5" name="Google Shape;172;p16"/>
            <p:cNvSpPr txBox="1"/>
            <p:nvPr/>
          </p:nvSpPr>
          <p:spPr>
            <a:xfrm>
              <a:off x="4858484" y="3821098"/>
              <a:ext cx="2987487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Рекомендации врача</a:t>
              </a:r>
              <a:endParaRPr sz="20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6" name="Google Shape;172;p16"/>
            <p:cNvSpPr txBox="1"/>
            <p:nvPr/>
          </p:nvSpPr>
          <p:spPr>
            <a:xfrm>
              <a:off x="2095002" y="3395460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53</a:t>
              </a: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" name="Google Shape;172;p16"/>
            <p:cNvSpPr txBox="1"/>
            <p:nvPr/>
          </p:nvSpPr>
          <p:spPr>
            <a:xfrm>
              <a:off x="1159626" y="3952769"/>
              <a:ext cx="2987487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Статьи в интернете, ток-шоу и т.д.</a:t>
              </a:r>
              <a:endParaRPr sz="20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grpSp>
        <p:nvGrpSpPr>
          <p:cNvPr id="2" name="Google Shape;102;p16"/>
          <p:cNvGrpSpPr/>
          <p:nvPr/>
        </p:nvGrpSpPr>
        <p:grpSpPr>
          <a:xfrm>
            <a:off x="915736" y="2610343"/>
            <a:ext cx="3349485" cy="3259039"/>
            <a:chOff x="2429967" y="695688"/>
            <a:chExt cx="3349485" cy="3259039"/>
          </a:xfrm>
        </p:grpSpPr>
        <p:sp>
          <p:nvSpPr>
            <p:cNvPr id="25" name="Google Shape;133;p16"/>
            <p:cNvSpPr txBox="1"/>
            <p:nvPr/>
          </p:nvSpPr>
          <p:spPr>
            <a:xfrm>
              <a:off x="2429967" y="695688"/>
              <a:ext cx="3347720" cy="781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Хроническая болезнь почек</a:t>
              </a:r>
              <a:endParaRPr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39" name="Google Shape;167;p16"/>
            <p:cNvGrpSpPr/>
            <p:nvPr/>
          </p:nvGrpSpPr>
          <p:grpSpPr>
            <a:xfrm>
              <a:off x="3358250" y="1533525"/>
              <a:ext cx="2421202" cy="2421202"/>
              <a:chOff x="6904139" y="1164168"/>
              <a:chExt cx="1784100" cy="1784100"/>
            </a:xfrm>
          </p:grpSpPr>
          <p:sp>
            <p:nvSpPr>
              <p:cNvPr id="41" name="Google Shape;168;p16"/>
              <p:cNvSpPr/>
              <p:nvPr/>
            </p:nvSpPr>
            <p:spPr>
              <a:xfrm>
                <a:off x="6905400" y="1165425"/>
                <a:ext cx="1781400" cy="1781400"/>
              </a:xfrm>
              <a:prstGeom prst="donut">
                <a:avLst>
                  <a:gd name="adj" fmla="val 17968"/>
                </a:avLst>
              </a:prstGeom>
              <a:solidFill>
                <a:srgbClr val="EE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69;p16"/>
              <p:cNvSpPr/>
              <p:nvPr/>
            </p:nvSpPr>
            <p:spPr>
              <a:xfrm>
                <a:off x="6904139" y="1164168"/>
                <a:ext cx="1784100" cy="1784100"/>
              </a:xfrm>
              <a:prstGeom prst="blockArc">
                <a:avLst>
                  <a:gd name="adj1" fmla="val 10800000"/>
                  <a:gd name="adj2" fmla="val 7427683"/>
                  <a:gd name="adj3" fmla="val 1844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0" name="Google Shape;172;p16"/>
            <p:cNvSpPr txBox="1"/>
            <p:nvPr/>
          </p:nvSpPr>
          <p:spPr>
            <a:xfrm>
              <a:off x="2429967" y="3177921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10-18%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9" name="Google Shape;102;p16"/>
          <p:cNvGrpSpPr/>
          <p:nvPr/>
        </p:nvGrpSpPr>
        <p:grpSpPr>
          <a:xfrm>
            <a:off x="4596098" y="831570"/>
            <a:ext cx="6891655" cy="5673090"/>
            <a:chOff x="1159626" y="695688"/>
            <a:chExt cx="6891655" cy="5673090"/>
          </a:xfrm>
        </p:grpSpPr>
        <p:sp>
          <p:nvSpPr>
            <p:cNvPr id="100" name="Google Shape;133;p16"/>
            <p:cNvSpPr txBox="1"/>
            <p:nvPr/>
          </p:nvSpPr>
          <p:spPr>
            <a:xfrm>
              <a:off x="3360099" y="695688"/>
              <a:ext cx="24174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Информация о диетах</a:t>
              </a:r>
              <a:endParaRPr sz="25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01" name="Google Shape;167;p16"/>
            <p:cNvGrpSpPr/>
            <p:nvPr/>
          </p:nvGrpSpPr>
          <p:grpSpPr>
            <a:xfrm>
              <a:off x="3358250" y="1533525"/>
              <a:ext cx="2421202" cy="2421202"/>
              <a:chOff x="6904139" y="1164168"/>
              <a:chExt cx="1784100" cy="1784100"/>
            </a:xfrm>
          </p:grpSpPr>
          <p:sp>
            <p:nvSpPr>
              <p:cNvPr id="103" name="Google Shape;168;p16"/>
              <p:cNvSpPr/>
              <p:nvPr/>
            </p:nvSpPr>
            <p:spPr>
              <a:xfrm>
                <a:off x="6905400" y="1165425"/>
                <a:ext cx="1781400" cy="1781400"/>
              </a:xfrm>
              <a:prstGeom prst="donut">
                <a:avLst>
                  <a:gd name="adj" fmla="val 17968"/>
                </a:avLst>
              </a:prstGeom>
              <a:solidFill>
                <a:srgbClr val="EE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69;p16"/>
              <p:cNvSpPr/>
              <p:nvPr/>
            </p:nvSpPr>
            <p:spPr>
              <a:xfrm>
                <a:off x="6904139" y="1164168"/>
                <a:ext cx="1784100" cy="1784100"/>
              </a:xfrm>
              <a:prstGeom prst="blockArc">
                <a:avLst>
                  <a:gd name="adj1" fmla="val 5377580"/>
                  <a:gd name="adj2" fmla="val 15712798"/>
                  <a:gd name="adj3" fmla="val 1849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2" name="Google Shape;172;p16"/>
            <p:cNvSpPr txBox="1"/>
            <p:nvPr/>
          </p:nvSpPr>
          <p:spPr>
            <a:xfrm>
              <a:off x="5793861" y="3395460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47</a:t>
              </a: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5" name="Google Shape;172;p16"/>
            <p:cNvSpPr txBox="1"/>
            <p:nvPr/>
          </p:nvSpPr>
          <p:spPr>
            <a:xfrm>
              <a:off x="4858484" y="3821098"/>
              <a:ext cx="2987487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Рекомендации врача</a:t>
              </a:r>
              <a:endParaRPr sz="20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6" name="Google Shape;172;p16"/>
            <p:cNvSpPr txBox="1"/>
            <p:nvPr/>
          </p:nvSpPr>
          <p:spPr>
            <a:xfrm>
              <a:off x="2095002" y="3395460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53</a:t>
              </a: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" name="Google Shape;172;p16"/>
            <p:cNvSpPr txBox="1"/>
            <p:nvPr/>
          </p:nvSpPr>
          <p:spPr>
            <a:xfrm>
              <a:off x="1159626" y="3952769"/>
              <a:ext cx="2987487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Статьи в интернете, ток-шоу и т.д.</a:t>
              </a:r>
              <a:endParaRPr sz="20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1" name="Google Shape;172;p16"/>
            <p:cNvSpPr txBox="1"/>
            <p:nvPr/>
          </p:nvSpPr>
          <p:spPr>
            <a:xfrm>
              <a:off x="5777499" y="5128907"/>
              <a:ext cx="12240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39</a:t>
              </a:r>
              <a:r>
                <a:rPr lang="en-GB" sz="2300" dirty="0">
                  <a:solidFill>
                    <a:schemeClr val="tx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23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2" name="Google Shape;172;p16"/>
            <p:cNvSpPr txBox="1"/>
            <p:nvPr/>
          </p:nvSpPr>
          <p:spPr>
            <a:xfrm>
              <a:off x="4147301" y="5764258"/>
              <a:ext cx="3903980" cy="6045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Повторный прием у врача для уточнения</a:t>
              </a:r>
              <a:endParaRPr sz="2000" dirty="0">
                <a:solidFill>
                  <a:schemeClr val="tx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10" name="Arrow: Down 109"/>
          <p:cNvSpPr/>
          <p:nvPr/>
        </p:nvSpPr>
        <p:spPr>
          <a:xfrm>
            <a:off x="9638703" y="4693151"/>
            <a:ext cx="299994" cy="5716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Решение/продукт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grpSp>
        <p:nvGrpSpPr>
          <p:cNvPr id="2" name="Google Shape;455;p25"/>
          <p:cNvGrpSpPr/>
          <p:nvPr/>
        </p:nvGrpSpPr>
        <p:grpSpPr>
          <a:xfrm>
            <a:off x="5977209" y="2396347"/>
            <a:ext cx="3379425" cy="2290461"/>
            <a:chOff x="4960173" y="1911155"/>
            <a:chExt cx="3379425" cy="2290461"/>
          </a:xfrm>
        </p:grpSpPr>
        <p:sp>
          <p:nvSpPr>
            <p:cNvPr id="3" name="Google Shape;456;p25"/>
            <p:cNvSpPr/>
            <p:nvPr/>
          </p:nvSpPr>
          <p:spPr>
            <a:xfrm>
              <a:off x="4960173" y="1911155"/>
              <a:ext cx="821624" cy="663288"/>
            </a:xfrm>
            <a:custGeom>
              <a:avLst/>
              <a:gdLst/>
              <a:ahLst/>
              <a:cxnLst/>
              <a:rect l="l" t="t" r="r" b="b"/>
              <a:pathLst>
                <a:path w="13445" h="10854" extrusionOk="0">
                  <a:moveTo>
                    <a:pt x="3128" y="1"/>
                  </a:moveTo>
                  <a:cubicBezTo>
                    <a:pt x="3127" y="2"/>
                    <a:pt x="3126" y="4"/>
                    <a:pt x="3126" y="5"/>
                  </a:cubicBezTo>
                  <a:lnTo>
                    <a:pt x="3126" y="5"/>
                  </a:lnTo>
                  <a:lnTo>
                    <a:pt x="3128" y="1"/>
                  </a:lnTo>
                  <a:close/>
                  <a:moveTo>
                    <a:pt x="3126" y="5"/>
                  </a:moveTo>
                  <a:lnTo>
                    <a:pt x="0" y="6158"/>
                  </a:lnTo>
                  <a:cubicBezTo>
                    <a:pt x="264" y="5642"/>
                    <a:pt x="955" y="5398"/>
                    <a:pt x="1901" y="5398"/>
                  </a:cubicBezTo>
                  <a:cubicBezTo>
                    <a:pt x="3274" y="5398"/>
                    <a:pt x="5194" y="5915"/>
                    <a:pt x="7142" y="6908"/>
                  </a:cubicBezTo>
                  <a:cubicBezTo>
                    <a:pt x="9470" y="8087"/>
                    <a:pt x="11224" y="9607"/>
                    <a:pt x="11838" y="10854"/>
                  </a:cubicBezTo>
                  <a:lnTo>
                    <a:pt x="11838" y="7746"/>
                  </a:lnTo>
                  <a:lnTo>
                    <a:pt x="13445" y="6820"/>
                  </a:lnTo>
                  <a:lnTo>
                    <a:pt x="13445" y="6820"/>
                  </a:lnTo>
                  <a:cubicBezTo>
                    <a:pt x="13367" y="6830"/>
                    <a:pt x="13280" y="6830"/>
                    <a:pt x="13192" y="6830"/>
                  </a:cubicBezTo>
                  <a:cubicBezTo>
                    <a:pt x="11818" y="6830"/>
                    <a:pt x="9909" y="6304"/>
                    <a:pt x="7950" y="5311"/>
                  </a:cubicBezTo>
                  <a:cubicBezTo>
                    <a:pt x="4652" y="3646"/>
                    <a:pt x="2491" y="1264"/>
                    <a:pt x="3126" y="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57;p25"/>
            <p:cNvSpPr/>
            <p:nvPr/>
          </p:nvSpPr>
          <p:spPr>
            <a:xfrm>
              <a:off x="5683531" y="2164213"/>
              <a:ext cx="763875" cy="881756"/>
            </a:xfrm>
            <a:custGeom>
              <a:avLst/>
              <a:gdLst/>
              <a:ahLst/>
              <a:cxnLst/>
              <a:rect l="l" t="t" r="r" b="b"/>
              <a:pathLst>
                <a:path w="12500" h="14429" extrusionOk="0">
                  <a:moveTo>
                    <a:pt x="6255" y="0"/>
                  </a:moveTo>
                  <a:lnTo>
                    <a:pt x="1" y="3605"/>
                  </a:lnTo>
                  <a:lnTo>
                    <a:pt x="1" y="10824"/>
                  </a:lnTo>
                  <a:lnTo>
                    <a:pt x="6255" y="14429"/>
                  </a:lnTo>
                  <a:lnTo>
                    <a:pt x="12500" y="10824"/>
                  </a:lnTo>
                  <a:lnTo>
                    <a:pt x="12500" y="3605"/>
                  </a:lnTo>
                  <a:lnTo>
                    <a:pt x="62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58;p25"/>
            <p:cNvSpPr txBox="1"/>
            <p:nvPr/>
          </p:nvSpPr>
          <p:spPr>
            <a:xfrm>
              <a:off x="6058098" y="2999816"/>
              <a:ext cx="2281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Инструменты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" name="Google Shape;459;p25"/>
            <p:cNvSpPr txBox="1"/>
            <p:nvPr/>
          </p:nvSpPr>
          <p:spPr>
            <a:xfrm>
              <a:off x="6058075" y="3272216"/>
              <a:ext cx="2281500" cy="92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Полезные инструменты для автоматического расчета граммовки, ХЕ и т.д.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" name="Google Shape;460;p25"/>
          <p:cNvGrpSpPr/>
          <p:nvPr/>
        </p:nvGrpSpPr>
        <p:grpSpPr>
          <a:xfrm>
            <a:off x="4444249" y="2848808"/>
            <a:ext cx="2281510" cy="2294001"/>
            <a:chOff x="3427213" y="2363616"/>
            <a:chExt cx="2281510" cy="2294001"/>
          </a:xfrm>
        </p:grpSpPr>
        <p:sp>
          <p:nvSpPr>
            <p:cNvPr id="20" name="Google Shape;461;p25"/>
            <p:cNvSpPr/>
            <p:nvPr/>
          </p:nvSpPr>
          <p:spPr>
            <a:xfrm>
              <a:off x="4357079" y="2363616"/>
              <a:ext cx="429909" cy="779397"/>
            </a:xfrm>
            <a:custGeom>
              <a:avLst/>
              <a:gdLst/>
              <a:ahLst/>
              <a:cxnLst/>
              <a:rect l="l" t="t" r="r" b="b"/>
              <a:pathLst>
                <a:path w="7035" h="12754" extrusionOk="0">
                  <a:moveTo>
                    <a:pt x="1" y="1"/>
                  </a:moveTo>
                  <a:cubicBezTo>
                    <a:pt x="1443" y="1"/>
                    <a:pt x="2612" y="2856"/>
                    <a:pt x="2612" y="6372"/>
                  </a:cubicBezTo>
                  <a:cubicBezTo>
                    <a:pt x="2612" y="9899"/>
                    <a:pt x="1443" y="12754"/>
                    <a:pt x="1" y="12754"/>
                  </a:cubicBezTo>
                  <a:lnTo>
                    <a:pt x="7035" y="12754"/>
                  </a:lnTo>
                  <a:cubicBezTo>
                    <a:pt x="5593" y="12754"/>
                    <a:pt x="4424" y="9899"/>
                    <a:pt x="4424" y="6372"/>
                  </a:cubicBezTo>
                  <a:cubicBezTo>
                    <a:pt x="4424" y="2856"/>
                    <a:pt x="5593" y="1"/>
                    <a:pt x="7035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62;p25"/>
            <p:cNvSpPr/>
            <p:nvPr/>
          </p:nvSpPr>
          <p:spPr>
            <a:xfrm>
              <a:off x="4190371" y="2970318"/>
              <a:ext cx="763875" cy="881756"/>
            </a:xfrm>
            <a:custGeom>
              <a:avLst/>
              <a:gdLst/>
              <a:ahLst/>
              <a:cxnLst/>
              <a:rect l="l" t="t" r="r" b="b"/>
              <a:pathLst>
                <a:path w="12500" h="14429" extrusionOk="0">
                  <a:moveTo>
                    <a:pt x="6245" y="1"/>
                  </a:moveTo>
                  <a:lnTo>
                    <a:pt x="1" y="3605"/>
                  </a:lnTo>
                  <a:lnTo>
                    <a:pt x="1" y="10824"/>
                  </a:lnTo>
                  <a:lnTo>
                    <a:pt x="6245" y="14429"/>
                  </a:lnTo>
                  <a:lnTo>
                    <a:pt x="12500" y="10824"/>
                  </a:lnTo>
                  <a:lnTo>
                    <a:pt x="12500" y="3605"/>
                  </a:lnTo>
                  <a:lnTo>
                    <a:pt x="62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63;p25"/>
            <p:cNvSpPr txBox="1"/>
            <p:nvPr/>
          </p:nvSpPr>
          <p:spPr>
            <a:xfrm>
              <a:off x="3427223" y="3805916"/>
              <a:ext cx="2281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FAQ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3" name="Google Shape;464;p25"/>
            <p:cNvSpPr txBox="1"/>
            <p:nvPr/>
          </p:nvSpPr>
          <p:spPr>
            <a:xfrm>
              <a:off x="3427213" y="4078316"/>
              <a:ext cx="2281500" cy="57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Автоматизированный за счет встроенного бота блок ответов на часто задаваемые вопросы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" name="Google Shape;465;p25"/>
          <p:cNvGrpSpPr/>
          <p:nvPr/>
        </p:nvGrpSpPr>
        <p:grpSpPr>
          <a:xfrm>
            <a:off x="709557" y="2396347"/>
            <a:ext cx="4491373" cy="2290461"/>
            <a:chOff x="-307479" y="1911155"/>
            <a:chExt cx="4491373" cy="2290461"/>
          </a:xfrm>
        </p:grpSpPr>
        <p:sp>
          <p:nvSpPr>
            <p:cNvPr id="25" name="Google Shape;466;p25"/>
            <p:cNvSpPr/>
            <p:nvPr/>
          </p:nvSpPr>
          <p:spPr>
            <a:xfrm>
              <a:off x="3362209" y="1911155"/>
              <a:ext cx="821685" cy="663288"/>
            </a:xfrm>
            <a:custGeom>
              <a:avLst/>
              <a:gdLst/>
              <a:ahLst/>
              <a:cxnLst/>
              <a:rect l="l" t="t" r="r" b="b"/>
              <a:pathLst>
                <a:path w="13446" h="10854" extrusionOk="0">
                  <a:moveTo>
                    <a:pt x="10318" y="1"/>
                  </a:moveTo>
                  <a:lnTo>
                    <a:pt x="10321" y="6"/>
                  </a:lnTo>
                  <a:lnTo>
                    <a:pt x="10321" y="6"/>
                  </a:lnTo>
                  <a:cubicBezTo>
                    <a:pt x="10320" y="4"/>
                    <a:pt x="10319" y="2"/>
                    <a:pt x="10318" y="1"/>
                  </a:cubicBezTo>
                  <a:close/>
                  <a:moveTo>
                    <a:pt x="10321" y="6"/>
                  </a:moveTo>
                  <a:lnTo>
                    <a:pt x="10321" y="6"/>
                  </a:lnTo>
                  <a:cubicBezTo>
                    <a:pt x="10956" y="1264"/>
                    <a:pt x="8794" y="3646"/>
                    <a:pt x="5496" y="5311"/>
                  </a:cubicBezTo>
                  <a:cubicBezTo>
                    <a:pt x="3547" y="6304"/>
                    <a:pt x="1628" y="6830"/>
                    <a:pt x="254" y="6830"/>
                  </a:cubicBezTo>
                  <a:cubicBezTo>
                    <a:pt x="167" y="6830"/>
                    <a:pt x="79" y="6830"/>
                    <a:pt x="1" y="6820"/>
                  </a:cubicBezTo>
                  <a:lnTo>
                    <a:pt x="1" y="6820"/>
                  </a:lnTo>
                  <a:lnTo>
                    <a:pt x="1609" y="7746"/>
                  </a:lnTo>
                  <a:lnTo>
                    <a:pt x="1609" y="10854"/>
                  </a:lnTo>
                  <a:cubicBezTo>
                    <a:pt x="2222" y="9607"/>
                    <a:pt x="3986" y="8087"/>
                    <a:pt x="6305" y="6908"/>
                  </a:cubicBezTo>
                  <a:cubicBezTo>
                    <a:pt x="8262" y="5915"/>
                    <a:pt x="10172" y="5398"/>
                    <a:pt x="11546" y="5398"/>
                  </a:cubicBezTo>
                  <a:cubicBezTo>
                    <a:pt x="12491" y="5398"/>
                    <a:pt x="13183" y="5642"/>
                    <a:pt x="13445" y="6158"/>
                  </a:cubicBezTo>
                  <a:lnTo>
                    <a:pt x="10321" y="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67;p25"/>
            <p:cNvSpPr/>
            <p:nvPr/>
          </p:nvSpPr>
          <p:spPr>
            <a:xfrm>
              <a:off x="2696600" y="2164213"/>
              <a:ext cx="763936" cy="881756"/>
            </a:xfrm>
            <a:custGeom>
              <a:avLst/>
              <a:gdLst/>
              <a:ahLst/>
              <a:cxnLst/>
              <a:rect l="l" t="t" r="r" b="b"/>
              <a:pathLst>
                <a:path w="12501" h="14429" extrusionOk="0">
                  <a:moveTo>
                    <a:pt x="6255" y="0"/>
                  </a:moveTo>
                  <a:lnTo>
                    <a:pt x="1" y="3605"/>
                  </a:lnTo>
                  <a:lnTo>
                    <a:pt x="1" y="10824"/>
                  </a:lnTo>
                  <a:lnTo>
                    <a:pt x="6255" y="14429"/>
                  </a:lnTo>
                  <a:lnTo>
                    <a:pt x="12501" y="10824"/>
                  </a:lnTo>
                  <a:lnTo>
                    <a:pt x="12501" y="3605"/>
                  </a:lnTo>
                  <a:lnTo>
                    <a:pt x="62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68;p25"/>
            <p:cNvSpPr txBox="1"/>
            <p:nvPr/>
          </p:nvSpPr>
          <p:spPr>
            <a:xfrm>
              <a:off x="796373" y="2999816"/>
              <a:ext cx="2281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Справочник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" name="Google Shape;469;p25"/>
            <p:cNvSpPr txBox="1"/>
            <p:nvPr/>
          </p:nvSpPr>
          <p:spPr>
            <a:xfrm>
              <a:off x="-307479" y="3272216"/>
              <a:ext cx="3385329" cy="92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latin typeface="Roboto"/>
                  <a:ea typeface="Roboto"/>
                  <a:cs typeface="Roboto"/>
                  <a:sym typeface="Roboto"/>
                </a:rPr>
                <a:t>Иллюстрированный справочник, представляющий специализированный медицинский текст в доступной форме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9" name="Google Shape;471;p25"/>
          <p:cNvSpPr/>
          <p:nvPr/>
        </p:nvSpPr>
        <p:spPr>
          <a:xfrm>
            <a:off x="4987167" y="1620614"/>
            <a:ext cx="1203867" cy="1389641"/>
          </a:xfrm>
          <a:custGeom>
            <a:avLst/>
            <a:gdLst/>
            <a:ahLst/>
            <a:cxnLst/>
            <a:rect l="l" t="t" r="r" b="b"/>
            <a:pathLst>
              <a:path w="19700" h="22740" extrusionOk="0">
                <a:moveTo>
                  <a:pt x="9849" y="1"/>
                </a:moveTo>
                <a:lnTo>
                  <a:pt x="0" y="5680"/>
                </a:lnTo>
                <a:lnTo>
                  <a:pt x="0" y="17059"/>
                </a:lnTo>
                <a:lnTo>
                  <a:pt x="9849" y="22739"/>
                </a:lnTo>
                <a:lnTo>
                  <a:pt x="19699" y="17059"/>
                </a:lnTo>
                <a:lnTo>
                  <a:pt x="19699" y="5680"/>
                </a:lnTo>
                <a:lnTo>
                  <a:pt x="984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472;p25"/>
          <p:cNvSpPr/>
          <p:nvPr/>
        </p:nvSpPr>
        <p:spPr>
          <a:xfrm>
            <a:off x="5286606" y="2030236"/>
            <a:ext cx="629922" cy="579323"/>
          </a:xfrm>
          <a:custGeom>
            <a:avLst/>
            <a:gdLst/>
            <a:ahLst/>
            <a:cxnLst/>
            <a:rect l="l" t="t" r="r" b="b"/>
            <a:pathLst>
              <a:path w="10308" h="9480" extrusionOk="0">
                <a:moveTo>
                  <a:pt x="8749" y="0"/>
                </a:moveTo>
                <a:lnTo>
                  <a:pt x="3098" y="6108"/>
                </a:lnTo>
                <a:lnTo>
                  <a:pt x="1734" y="4179"/>
                </a:lnTo>
                <a:lnTo>
                  <a:pt x="0" y="5398"/>
                </a:lnTo>
                <a:lnTo>
                  <a:pt x="2875" y="9479"/>
                </a:lnTo>
                <a:lnTo>
                  <a:pt x="10308" y="1442"/>
                </a:lnTo>
                <a:lnTo>
                  <a:pt x="87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473;p25"/>
          <p:cNvGrpSpPr/>
          <p:nvPr/>
        </p:nvGrpSpPr>
        <p:grpSpPr>
          <a:xfrm>
            <a:off x="3933387" y="2897085"/>
            <a:ext cx="324494" cy="295345"/>
            <a:chOff x="2916351" y="2411893"/>
            <a:chExt cx="324494" cy="295345"/>
          </a:xfrm>
        </p:grpSpPr>
        <p:sp>
          <p:nvSpPr>
            <p:cNvPr id="32" name="Google Shape;474;p25"/>
            <p:cNvSpPr/>
            <p:nvPr/>
          </p:nvSpPr>
          <p:spPr>
            <a:xfrm>
              <a:off x="3009788" y="2411893"/>
              <a:ext cx="137620" cy="137559"/>
            </a:xfrm>
            <a:custGeom>
              <a:avLst/>
              <a:gdLst/>
              <a:ahLst/>
              <a:cxnLst/>
              <a:rect l="l" t="t" r="r" b="b"/>
              <a:pathLst>
                <a:path w="2252" h="2251" extrusionOk="0">
                  <a:moveTo>
                    <a:pt x="1130" y="0"/>
                  </a:moveTo>
                  <a:cubicBezTo>
                    <a:pt x="507" y="0"/>
                    <a:pt x="0" y="497"/>
                    <a:pt x="0" y="1120"/>
                  </a:cubicBezTo>
                  <a:cubicBezTo>
                    <a:pt x="0" y="1744"/>
                    <a:pt x="507" y="2250"/>
                    <a:pt x="1130" y="2250"/>
                  </a:cubicBezTo>
                  <a:cubicBezTo>
                    <a:pt x="1745" y="2250"/>
                    <a:pt x="2251" y="1744"/>
                    <a:pt x="2251" y="1120"/>
                  </a:cubicBezTo>
                  <a:cubicBezTo>
                    <a:pt x="2251" y="497"/>
                    <a:pt x="1745" y="0"/>
                    <a:pt x="11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75;p25"/>
            <p:cNvSpPr/>
            <p:nvPr/>
          </p:nvSpPr>
          <p:spPr>
            <a:xfrm>
              <a:off x="2916351" y="2586912"/>
              <a:ext cx="324494" cy="120326"/>
            </a:xfrm>
            <a:custGeom>
              <a:avLst/>
              <a:gdLst/>
              <a:ahLst/>
              <a:cxnLst/>
              <a:rect l="l" t="t" r="r" b="b"/>
              <a:pathLst>
                <a:path w="5310" h="1969" extrusionOk="0">
                  <a:moveTo>
                    <a:pt x="2659" y="1"/>
                  </a:moveTo>
                  <a:cubicBezTo>
                    <a:pt x="1189" y="1"/>
                    <a:pt x="0" y="877"/>
                    <a:pt x="0" y="1969"/>
                  </a:cubicBezTo>
                  <a:lnTo>
                    <a:pt x="5309" y="1969"/>
                  </a:lnTo>
                  <a:cubicBezTo>
                    <a:pt x="5309" y="877"/>
                    <a:pt x="4121" y="1"/>
                    <a:pt x="26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476;p25"/>
          <p:cNvSpPr/>
          <p:nvPr/>
        </p:nvSpPr>
        <p:spPr>
          <a:xfrm>
            <a:off x="5416403" y="3732951"/>
            <a:ext cx="326939" cy="327488"/>
          </a:xfrm>
          <a:custGeom>
            <a:avLst/>
            <a:gdLst/>
            <a:ahLst/>
            <a:cxnLst/>
            <a:rect l="l" t="t" r="r" b="b"/>
            <a:pathLst>
              <a:path w="5350" h="5359" extrusionOk="0">
                <a:moveTo>
                  <a:pt x="2095" y="1413"/>
                </a:moveTo>
                <a:cubicBezTo>
                  <a:pt x="2143" y="1413"/>
                  <a:pt x="2193" y="1423"/>
                  <a:pt x="2251" y="1452"/>
                </a:cubicBezTo>
                <a:lnTo>
                  <a:pt x="4024" y="2485"/>
                </a:lnTo>
                <a:cubicBezTo>
                  <a:pt x="4209" y="2592"/>
                  <a:pt x="4209" y="2767"/>
                  <a:pt x="4024" y="2874"/>
                </a:cubicBezTo>
                <a:lnTo>
                  <a:pt x="2251" y="3898"/>
                </a:lnTo>
                <a:cubicBezTo>
                  <a:pt x="2193" y="3926"/>
                  <a:pt x="2143" y="3946"/>
                  <a:pt x="2095" y="3946"/>
                </a:cubicBezTo>
                <a:cubicBezTo>
                  <a:pt x="1988" y="3946"/>
                  <a:pt x="1910" y="3859"/>
                  <a:pt x="1910" y="3703"/>
                </a:cubicBezTo>
                <a:lnTo>
                  <a:pt x="1910" y="1647"/>
                </a:lnTo>
                <a:cubicBezTo>
                  <a:pt x="1910" y="1501"/>
                  <a:pt x="1988" y="1413"/>
                  <a:pt x="2095" y="1413"/>
                </a:cubicBezTo>
                <a:close/>
                <a:moveTo>
                  <a:pt x="2680" y="1"/>
                </a:moveTo>
                <a:cubicBezTo>
                  <a:pt x="1199" y="1"/>
                  <a:pt x="0" y="1199"/>
                  <a:pt x="0" y="2679"/>
                </a:cubicBezTo>
                <a:cubicBezTo>
                  <a:pt x="0" y="4151"/>
                  <a:pt x="1199" y="5359"/>
                  <a:pt x="2680" y="5359"/>
                </a:cubicBezTo>
                <a:cubicBezTo>
                  <a:pt x="4150" y="5359"/>
                  <a:pt x="5349" y="4151"/>
                  <a:pt x="5349" y="2679"/>
                </a:cubicBezTo>
                <a:cubicBezTo>
                  <a:pt x="5349" y="1199"/>
                  <a:pt x="4150" y="1"/>
                  <a:pt x="268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477;p25"/>
          <p:cNvSpPr/>
          <p:nvPr/>
        </p:nvSpPr>
        <p:spPr>
          <a:xfrm>
            <a:off x="6918485" y="2929779"/>
            <a:ext cx="325105" cy="321561"/>
          </a:xfrm>
          <a:custGeom>
            <a:avLst/>
            <a:gdLst/>
            <a:ahLst/>
            <a:cxnLst/>
            <a:rect l="l" t="t" r="r" b="b"/>
            <a:pathLst>
              <a:path w="5320" h="5262" extrusionOk="0">
                <a:moveTo>
                  <a:pt x="3985" y="761"/>
                </a:moveTo>
                <a:cubicBezTo>
                  <a:pt x="4307" y="761"/>
                  <a:pt x="4560" y="1014"/>
                  <a:pt x="4560" y="1326"/>
                </a:cubicBezTo>
                <a:cubicBezTo>
                  <a:pt x="4560" y="1637"/>
                  <a:pt x="4307" y="1891"/>
                  <a:pt x="3985" y="1891"/>
                </a:cubicBezTo>
                <a:cubicBezTo>
                  <a:pt x="3673" y="1891"/>
                  <a:pt x="3420" y="1637"/>
                  <a:pt x="3420" y="1326"/>
                </a:cubicBezTo>
                <a:cubicBezTo>
                  <a:pt x="3420" y="1014"/>
                  <a:pt x="3673" y="761"/>
                  <a:pt x="3985" y="761"/>
                </a:cubicBezTo>
                <a:close/>
                <a:moveTo>
                  <a:pt x="3420" y="1"/>
                </a:moveTo>
                <a:cubicBezTo>
                  <a:pt x="3108" y="1"/>
                  <a:pt x="2670" y="176"/>
                  <a:pt x="2445" y="401"/>
                </a:cubicBezTo>
                <a:lnTo>
                  <a:pt x="224" y="2631"/>
                </a:lnTo>
                <a:cubicBezTo>
                  <a:pt x="1" y="2856"/>
                  <a:pt x="1" y="3216"/>
                  <a:pt x="224" y="3430"/>
                </a:cubicBezTo>
                <a:lnTo>
                  <a:pt x="1880" y="5096"/>
                </a:lnTo>
                <a:cubicBezTo>
                  <a:pt x="1988" y="5203"/>
                  <a:pt x="2134" y="5262"/>
                  <a:pt x="2280" y="5262"/>
                </a:cubicBezTo>
                <a:cubicBezTo>
                  <a:pt x="2426" y="5262"/>
                  <a:pt x="2573" y="5203"/>
                  <a:pt x="2689" y="5096"/>
                </a:cubicBezTo>
                <a:lnTo>
                  <a:pt x="4911" y="2865"/>
                </a:lnTo>
                <a:cubicBezTo>
                  <a:pt x="5134" y="2641"/>
                  <a:pt x="5320" y="2203"/>
                  <a:pt x="5320" y="1891"/>
                </a:cubicBezTo>
                <a:lnTo>
                  <a:pt x="5320" y="566"/>
                </a:lnTo>
                <a:cubicBezTo>
                  <a:pt x="5320" y="254"/>
                  <a:pt x="5056" y="1"/>
                  <a:pt x="47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grpSp>
        <p:nvGrpSpPr>
          <p:cNvPr id="3" name="Google Shape;987;p38"/>
          <p:cNvGrpSpPr/>
          <p:nvPr/>
        </p:nvGrpSpPr>
        <p:grpSpPr>
          <a:xfrm>
            <a:off x="5804364" y="1967553"/>
            <a:ext cx="4795211" cy="1155201"/>
            <a:chOff x="4777997" y="1323741"/>
            <a:chExt cx="4795211" cy="1155201"/>
          </a:xfrm>
        </p:grpSpPr>
        <p:cxnSp>
          <p:nvCxnSpPr>
            <p:cNvPr id="7" name="Google Shape;988;p38"/>
            <p:cNvCxnSpPr/>
            <p:nvPr/>
          </p:nvCxnSpPr>
          <p:spPr>
            <a:xfrm rot="10800000">
              <a:off x="5712300" y="1657446"/>
              <a:ext cx="1083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15" name="Google Shape;989;p38"/>
            <p:cNvSpPr/>
            <p:nvPr/>
          </p:nvSpPr>
          <p:spPr>
            <a:xfrm rot="-1533715">
              <a:off x="5621612" y="1913110"/>
              <a:ext cx="530058" cy="565832"/>
            </a:xfrm>
            <a:custGeom>
              <a:avLst/>
              <a:gdLst/>
              <a:ahLst/>
              <a:cxnLst/>
              <a:rect l="l" t="t" r="r" b="b"/>
              <a:pathLst>
                <a:path w="5887" h="6284" extrusionOk="0">
                  <a:moveTo>
                    <a:pt x="3459" y="1"/>
                  </a:moveTo>
                  <a:lnTo>
                    <a:pt x="0" y="1999"/>
                  </a:lnTo>
                  <a:lnTo>
                    <a:pt x="1511" y="4622"/>
                  </a:lnTo>
                  <a:lnTo>
                    <a:pt x="1143" y="4830"/>
                  </a:lnTo>
                  <a:cubicBezTo>
                    <a:pt x="895" y="4980"/>
                    <a:pt x="944" y="5367"/>
                    <a:pt x="1233" y="5437"/>
                  </a:cubicBezTo>
                  <a:lnTo>
                    <a:pt x="4512" y="6272"/>
                  </a:lnTo>
                  <a:cubicBezTo>
                    <a:pt x="4540" y="6280"/>
                    <a:pt x="4568" y="6284"/>
                    <a:pt x="4595" y="6284"/>
                  </a:cubicBezTo>
                  <a:cubicBezTo>
                    <a:pt x="4736" y="6284"/>
                    <a:pt x="4868" y="6184"/>
                    <a:pt x="4910" y="6043"/>
                  </a:cubicBezTo>
                  <a:lnTo>
                    <a:pt x="5824" y="2783"/>
                  </a:lnTo>
                  <a:cubicBezTo>
                    <a:pt x="5887" y="2564"/>
                    <a:pt x="5709" y="2370"/>
                    <a:pt x="5504" y="2370"/>
                  </a:cubicBezTo>
                  <a:cubicBezTo>
                    <a:pt x="5449" y="2370"/>
                    <a:pt x="5392" y="2384"/>
                    <a:pt x="5337" y="2416"/>
                  </a:cubicBezTo>
                  <a:lnTo>
                    <a:pt x="4979" y="2624"/>
                  </a:lnTo>
                  <a:lnTo>
                    <a:pt x="34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90;p38"/>
            <p:cNvSpPr/>
            <p:nvPr/>
          </p:nvSpPr>
          <p:spPr>
            <a:xfrm rot="-1533715">
              <a:off x="4777997" y="1323741"/>
              <a:ext cx="1132056" cy="996239"/>
            </a:xfrm>
            <a:custGeom>
              <a:avLst/>
              <a:gdLst/>
              <a:ahLst/>
              <a:cxnLst/>
              <a:rect l="l" t="t" r="r" b="b"/>
              <a:pathLst>
                <a:path w="12573" h="11064" extrusionOk="0">
                  <a:moveTo>
                    <a:pt x="6282" y="1432"/>
                  </a:moveTo>
                  <a:cubicBezTo>
                    <a:pt x="7701" y="1432"/>
                    <a:pt x="9079" y="2169"/>
                    <a:pt x="9839" y="3483"/>
                  </a:cubicBezTo>
                  <a:cubicBezTo>
                    <a:pt x="10972" y="5440"/>
                    <a:pt x="10296" y="7955"/>
                    <a:pt x="8339" y="9088"/>
                  </a:cubicBezTo>
                  <a:cubicBezTo>
                    <a:pt x="7695" y="9460"/>
                    <a:pt x="6991" y="9637"/>
                    <a:pt x="6295" y="9637"/>
                  </a:cubicBezTo>
                  <a:cubicBezTo>
                    <a:pt x="4876" y="9637"/>
                    <a:pt x="3494" y="8901"/>
                    <a:pt x="2734" y="7587"/>
                  </a:cubicBezTo>
                  <a:cubicBezTo>
                    <a:pt x="1601" y="5619"/>
                    <a:pt x="2277" y="3115"/>
                    <a:pt x="4234" y="1982"/>
                  </a:cubicBezTo>
                  <a:cubicBezTo>
                    <a:pt x="4881" y="1609"/>
                    <a:pt x="5587" y="1432"/>
                    <a:pt x="6282" y="1432"/>
                  </a:cubicBezTo>
                  <a:close/>
                  <a:moveTo>
                    <a:pt x="6341" y="0"/>
                  </a:moveTo>
                  <a:cubicBezTo>
                    <a:pt x="5439" y="0"/>
                    <a:pt x="4525" y="229"/>
                    <a:pt x="3688" y="710"/>
                  </a:cubicBezTo>
                  <a:lnTo>
                    <a:pt x="3419" y="869"/>
                  </a:lnTo>
                  <a:cubicBezTo>
                    <a:pt x="875" y="2340"/>
                    <a:pt x="1" y="5590"/>
                    <a:pt x="1471" y="8134"/>
                  </a:cubicBezTo>
                  <a:lnTo>
                    <a:pt x="1630" y="8402"/>
                  </a:lnTo>
                  <a:cubicBezTo>
                    <a:pt x="2611" y="10108"/>
                    <a:pt x="4396" y="11064"/>
                    <a:pt x="6233" y="11064"/>
                  </a:cubicBezTo>
                  <a:cubicBezTo>
                    <a:pt x="7134" y="11064"/>
                    <a:pt x="8048" y="10834"/>
                    <a:pt x="8885" y="10350"/>
                  </a:cubicBezTo>
                  <a:lnTo>
                    <a:pt x="9163" y="10191"/>
                  </a:lnTo>
                  <a:cubicBezTo>
                    <a:pt x="11708" y="8730"/>
                    <a:pt x="12573" y="5470"/>
                    <a:pt x="11111" y="2936"/>
                  </a:cubicBezTo>
                  <a:lnTo>
                    <a:pt x="10952" y="2658"/>
                  </a:lnTo>
                  <a:cubicBezTo>
                    <a:pt x="9966" y="951"/>
                    <a:pt x="8178" y="0"/>
                    <a:pt x="63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91;p38"/>
            <p:cNvSpPr txBox="1"/>
            <p:nvPr/>
          </p:nvSpPr>
          <p:spPr>
            <a:xfrm>
              <a:off x="4956966" y="1492663"/>
              <a:ext cx="761700" cy="5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</a:t>
              </a:r>
              <a:endParaRPr sz="3000" b="1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" name="Google Shape;992;p38"/>
            <p:cNvSpPr txBox="1"/>
            <p:nvPr/>
          </p:nvSpPr>
          <p:spPr>
            <a:xfrm>
              <a:off x="6896754" y="1433450"/>
              <a:ext cx="1790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Учебники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" name="Google Shape;993;p38"/>
            <p:cNvSpPr txBox="1"/>
            <p:nvPr/>
          </p:nvSpPr>
          <p:spPr>
            <a:xfrm>
              <a:off x="6896751" y="1711419"/>
              <a:ext cx="2676457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Объем, излишняя информация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" name="Google Shape;994;p38"/>
          <p:cNvGrpSpPr/>
          <p:nvPr/>
        </p:nvGrpSpPr>
        <p:grpSpPr>
          <a:xfrm>
            <a:off x="6345286" y="3119274"/>
            <a:ext cx="4694307" cy="1438445"/>
            <a:chOff x="5318919" y="2475462"/>
            <a:chExt cx="4694307" cy="1438445"/>
          </a:xfrm>
        </p:grpSpPr>
        <p:cxnSp>
          <p:nvCxnSpPr>
            <p:cNvPr id="23" name="Google Shape;995;p38"/>
            <p:cNvCxnSpPr/>
            <p:nvPr/>
          </p:nvCxnSpPr>
          <p:spPr>
            <a:xfrm rot="10800000">
              <a:off x="6357600" y="2973564"/>
              <a:ext cx="4383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" name="Google Shape;996;p38"/>
            <p:cNvSpPr/>
            <p:nvPr/>
          </p:nvSpPr>
          <p:spPr>
            <a:xfrm rot="-1533710">
              <a:off x="5570501" y="3348073"/>
              <a:ext cx="530143" cy="565834"/>
            </a:xfrm>
            <a:custGeom>
              <a:avLst/>
              <a:gdLst/>
              <a:ahLst/>
              <a:cxnLst/>
              <a:rect l="l" t="t" r="r" b="b"/>
              <a:pathLst>
                <a:path w="5888" h="6284" extrusionOk="0">
                  <a:moveTo>
                    <a:pt x="2429" y="0"/>
                  </a:moveTo>
                  <a:lnTo>
                    <a:pt x="918" y="2624"/>
                  </a:lnTo>
                  <a:lnTo>
                    <a:pt x="551" y="2405"/>
                  </a:lnTo>
                  <a:cubicBezTo>
                    <a:pt x="499" y="2377"/>
                    <a:pt x="444" y="2365"/>
                    <a:pt x="392" y="2365"/>
                  </a:cubicBezTo>
                  <a:cubicBezTo>
                    <a:pt x="184" y="2365"/>
                    <a:pt x="0" y="2561"/>
                    <a:pt x="64" y="2783"/>
                  </a:cubicBezTo>
                  <a:lnTo>
                    <a:pt x="978" y="6043"/>
                  </a:lnTo>
                  <a:cubicBezTo>
                    <a:pt x="1020" y="6184"/>
                    <a:pt x="1152" y="6284"/>
                    <a:pt x="1298" y="6284"/>
                  </a:cubicBezTo>
                  <a:cubicBezTo>
                    <a:pt x="1327" y="6284"/>
                    <a:pt x="1357" y="6280"/>
                    <a:pt x="1386" y="6272"/>
                  </a:cubicBezTo>
                  <a:lnTo>
                    <a:pt x="4655" y="5437"/>
                  </a:lnTo>
                  <a:cubicBezTo>
                    <a:pt x="4944" y="5367"/>
                    <a:pt x="5003" y="4980"/>
                    <a:pt x="4745" y="4830"/>
                  </a:cubicBezTo>
                  <a:lnTo>
                    <a:pt x="4377" y="4622"/>
                  </a:lnTo>
                  <a:lnTo>
                    <a:pt x="5887" y="1998"/>
                  </a:lnTo>
                  <a:lnTo>
                    <a:pt x="24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97;p38"/>
            <p:cNvSpPr/>
            <p:nvPr/>
          </p:nvSpPr>
          <p:spPr>
            <a:xfrm rot="-1533710">
              <a:off x="5318919" y="2475462"/>
              <a:ext cx="1132046" cy="996332"/>
            </a:xfrm>
            <a:custGeom>
              <a:avLst/>
              <a:gdLst/>
              <a:ahLst/>
              <a:cxnLst/>
              <a:rect l="l" t="t" r="r" b="b"/>
              <a:pathLst>
                <a:path w="12573" h="11065" extrusionOk="0">
                  <a:moveTo>
                    <a:pt x="6295" y="1433"/>
                  </a:moveTo>
                  <a:cubicBezTo>
                    <a:pt x="6990" y="1433"/>
                    <a:pt x="7695" y="1610"/>
                    <a:pt x="8339" y="1983"/>
                  </a:cubicBezTo>
                  <a:cubicBezTo>
                    <a:pt x="10296" y="3116"/>
                    <a:pt x="10972" y="5620"/>
                    <a:pt x="9839" y="7588"/>
                  </a:cubicBezTo>
                  <a:cubicBezTo>
                    <a:pt x="9079" y="8902"/>
                    <a:pt x="7701" y="9638"/>
                    <a:pt x="6282" y="9638"/>
                  </a:cubicBezTo>
                  <a:cubicBezTo>
                    <a:pt x="5586" y="9638"/>
                    <a:pt x="4881" y="9461"/>
                    <a:pt x="4234" y="9089"/>
                  </a:cubicBezTo>
                  <a:cubicBezTo>
                    <a:pt x="2276" y="7956"/>
                    <a:pt x="1601" y="5441"/>
                    <a:pt x="2734" y="3484"/>
                  </a:cubicBezTo>
                  <a:cubicBezTo>
                    <a:pt x="3494" y="2170"/>
                    <a:pt x="4876" y="1433"/>
                    <a:pt x="6295" y="1433"/>
                  </a:cubicBezTo>
                  <a:close/>
                  <a:moveTo>
                    <a:pt x="6232" y="1"/>
                  </a:moveTo>
                  <a:cubicBezTo>
                    <a:pt x="4395" y="1"/>
                    <a:pt x="2610" y="952"/>
                    <a:pt x="1630" y="2658"/>
                  </a:cubicBezTo>
                  <a:lnTo>
                    <a:pt x="1471" y="2937"/>
                  </a:lnTo>
                  <a:cubicBezTo>
                    <a:pt x="0" y="5471"/>
                    <a:pt x="875" y="8721"/>
                    <a:pt x="3409" y="10191"/>
                  </a:cubicBezTo>
                  <a:lnTo>
                    <a:pt x="3688" y="10350"/>
                  </a:lnTo>
                  <a:cubicBezTo>
                    <a:pt x="4525" y="10835"/>
                    <a:pt x="5439" y="11065"/>
                    <a:pt x="6341" y="11065"/>
                  </a:cubicBezTo>
                  <a:cubicBezTo>
                    <a:pt x="8178" y="11065"/>
                    <a:pt x="9965" y="10109"/>
                    <a:pt x="10952" y="8403"/>
                  </a:cubicBezTo>
                  <a:lnTo>
                    <a:pt x="11101" y="8135"/>
                  </a:lnTo>
                  <a:cubicBezTo>
                    <a:pt x="12572" y="5590"/>
                    <a:pt x="11707" y="2340"/>
                    <a:pt x="9163" y="870"/>
                  </a:cubicBezTo>
                  <a:lnTo>
                    <a:pt x="8885" y="711"/>
                  </a:lnTo>
                  <a:cubicBezTo>
                    <a:pt x="8047" y="230"/>
                    <a:pt x="7134" y="1"/>
                    <a:pt x="62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98;p38"/>
            <p:cNvSpPr txBox="1"/>
            <p:nvPr/>
          </p:nvSpPr>
          <p:spPr>
            <a:xfrm>
              <a:off x="5501370" y="2644565"/>
              <a:ext cx="761700" cy="5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</a:t>
              </a:r>
              <a:endParaRPr sz="3000" b="1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7" name="Google Shape;999;p38"/>
            <p:cNvSpPr txBox="1"/>
            <p:nvPr/>
          </p:nvSpPr>
          <p:spPr>
            <a:xfrm>
              <a:off x="6896754" y="2541256"/>
              <a:ext cx="1790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Статьи и журналы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" name="Google Shape;1000;p38"/>
            <p:cNvSpPr txBox="1"/>
            <p:nvPr/>
          </p:nvSpPr>
          <p:spPr>
            <a:xfrm>
              <a:off x="6887861" y="3108290"/>
              <a:ext cx="3125365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Необходимость специальных знаний, излишняя информация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1001;p38"/>
          <p:cNvGrpSpPr/>
          <p:nvPr/>
        </p:nvGrpSpPr>
        <p:grpSpPr>
          <a:xfrm>
            <a:off x="5277515" y="4177061"/>
            <a:ext cx="6017595" cy="1334946"/>
            <a:chOff x="4251148" y="3533249"/>
            <a:chExt cx="6017595" cy="1334946"/>
          </a:xfrm>
        </p:grpSpPr>
        <p:cxnSp>
          <p:nvCxnSpPr>
            <p:cNvPr id="30" name="Google Shape;1002;p38"/>
            <p:cNvCxnSpPr/>
            <p:nvPr/>
          </p:nvCxnSpPr>
          <p:spPr>
            <a:xfrm rot="10800000">
              <a:off x="5607300" y="4190650"/>
              <a:ext cx="1188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31" name="Google Shape;1003;p38"/>
            <p:cNvSpPr/>
            <p:nvPr/>
          </p:nvSpPr>
          <p:spPr>
            <a:xfrm rot="-1533710">
              <a:off x="4251148" y="4085201"/>
              <a:ext cx="547701" cy="495690"/>
            </a:xfrm>
            <a:custGeom>
              <a:avLst/>
              <a:gdLst/>
              <a:ahLst/>
              <a:cxnLst/>
              <a:rect l="l" t="t" r="r" b="b"/>
              <a:pathLst>
                <a:path w="6083" h="5505" extrusionOk="0">
                  <a:moveTo>
                    <a:pt x="2722" y="0"/>
                  </a:moveTo>
                  <a:cubicBezTo>
                    <a:pt x="2639" y="0"/>
                    <a:pt x="2554" y="31"/>
                    <a:pt x="2485" y="100"/>
                  </a:cubicBezTo>
                  <a:lnTo>
                    <a:pt x="120" y="2525"/>
                  </a:lnTo>
                  <a:cubicBezTo>
                    <a:pt x="1" y="2654"/>
                    <a:pt x="1" y="2852"/>
                    <a:pt x="120" y="2982"/>
                  </a:cubicBezTo>
                  <a:lnTo>
                    <a:pt x="2485" y="5407"/>
                  </a:lnTo>
                  <a:cubicBezTo>
                    <a:pt x="2553" y="5474"/>
                    <a:pt x="2635" y="5504"/>
                    <a:pt x="2716" y="5504"/>
                  </a:cubicBezTo>
                  <a:cubicBezTo>
                    <a:pt x="2888" y="5504"/>
                    <a:pt x="3052" y="5371"/>
                    <a:pt x="3052" y="5168"/>
                  </a:cubicBezTo>
                  <a:lnTo>
                    <a:pt x="3052" y="4751"/>
                  </a:lnTo>
                  <a:lnTo>
                    <a:pt x="6083" y="4751"/>
                  </a:lnTo>
                  <a:lnTo>
                    <a:pt x="6083" y="756"/>
                  </a:lnTo>
                  <a:lnTo>
                    <a:pt x="3052" y="756"/>
                  </a:lnTo>
                  <a:lnTo>
                    <a:pt x="3052" y="328"/>
                  </a:lnTo>
                  <a:cubicBezTo>
                    <a:pt x="3052" y="128"/>
                    <a:pt x="2891" y="0"/>
                    <a:pt x="2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04;p38"/>
            <p:cNvSpPr/>
            <p:nvPr/>
          </p:nvSpPr>
          <p:spPr>
            <a:xfrm rot="-1533710">
              <a:off x="4673749" y="3533249"/>
              <a:ext cx="985285" cy="986247"/>
            </a:xfrm>
            <a:custGeom>
              <a:avLst/>
              <a:gdLst/>
              <a:ahLst/>
              <a:cxnLst/>
              <a:rect l="l" t="t" r="r" b="b"/>
              <a:pathLst>
                <a:path w="10943" h="10953" extrusionOk="0">
                  <a:moveTo>
                    <a:pt x="5477" y="1372"/>
                  </a:moveTo>
                  <a:cubicBezTo>
                    <a:pt x="7743" y="1372"/>
                    <a:pt x="9571" y="3210"/>
                    <a:pt x="9571" y="5476"/>
                  </a:cubicBezTo>
                  <a:cubicBezTo>
                    <a:pt x="9571" y="7742"/>
                    <a:pt x="7743" y="9571"/>
                    <a:pt x="5477" y="9571"/>
                  </a:cubicBezTo>
                  <a:cubicBezTo>
                    <a:pt x="3211" y="9571"/>
                    <a:pt x="1372" y="7742"/>
                    <a:pt x="1372" y="5476"/>
                  </a:cubicBezTo>
                  <a:cubicBezTo>
                    <a:pt x="1372" y="3210"/>
                    <a:pt x="3211" y="1372"/>
                    <a:pt x="5477" y="1372"/>
                  </a:cubicBezTo>
                  <a:close/>
                  <a:moveTo>
                    <a:pt x="5318" y="1"/>
                  </a:moveTo>
                  <a:cubicBezTo>
                    <a:pt x="2376" y="1"/>
                    <a:pt x="1" y="2386"/>
                    <a:pt x="1" y="5317"/>
                  </a:cubicBezTo>
                  <a:lnTo>
                    <a:pt x="1" y="5635"/>
                  </a:lnTo>
                  <a:cubicBezTo>
                    <a:pt x="1" y="8567"/>
                    <a:pt x="2376" y="10952"/>
                    <a:pt x="5318" y="10952"/>
                  </a:cubicBezTo>
                  <a:lnTo>
                    <a:pt x="5636" y="10952"/>
                  </a:lnTo>
                  <a:cubicBezTo>
                    <a:pt x="8567" y="10952"/>
                    <a:pt x="10943" y="8567"/>
                    <a:pt x="10943" y="5635"/>
                  </a:cubicBezTo>
                  <a:lnTo>
                    <a:pt x="10943" y="5317"/>
                  </a:lnTo>
                  <a:cubicBezTo>
                    <a:pt x="10943" y="2386"/>
                    <a:pt x="8567" y="1"/>
                    <a:pt x="56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05;p38"/>
            <p:cNvSpPr txBox="1"/>
            <p:nvPr/>
          </p:nvSpPr>
          <p:spPr>
            <a:xfrm>
              <a:off x="4797973" y="3688982"/>
              <a:ext cx="761700" cy="5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</a:t>
              </a:r>
              <a:endParaRPr sz="3000" b="1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" name="Google Shape;1006;p38"/>
            <p:cNvSpPr txBox="1"/>
            <p:nvPr/>
          </p:nvSpPr>
          <p:spPr>
            <a:xfrm>
              <a:off x="6896760" y="3635801"/>
              <a:ext cx="3107432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Личные блоги врачей нефрологов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5" name="Google Shape;1007;p38"/>
            <p:cNvSpPr txBox="1"/>
            <p:nvPr/>
          </p:nvSpPr>
          <p:spPr>
            <a:xfrm>
              <a:off x="6897386" y="4261895"/>
              <a:ext cx="3371357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Необходимость верифицировать информацию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6" name="Google Shape;1008;p38"/>
          <p:cNvGrpSpPr/>
          <p:nvPr/>
        </p:nvGrpSpPr>
        <p:grpSpPr>
          <a:xfrm>
            <a:off x="-1" y="1918324"/>
            <a:ext cx="5958977" cy="1370153"/>
            <a:chOff x="-1026368" y="1274512"/>
            <a:chExt cx="5958977" cy="1370153"/>
          </a:xfrm>
        </p:grpSpPr>
        <p:cxnSp>
          <p:nvCxnSpPr>
            <p:cNvPr id="37" name="Google Shape;1009;p38"/>
            <p:cNvCxnSpPr/>
            <p:nvPr/>
          </p:nvCxnSpPr>
          <p:spPr>
            <a:xfrm>
              <a:off x="2348125" y="1657118"/>
              <a:ext cx="12750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38" name="Google Shape;1010;p38"/>
            <p:cNvSpPr/>
            <p:nvPr/>
          </p:nvSpPr>
          <p:spPr>
            <a:xfrm rot="-1533715">
              <a:off x="4384904" y="1274512"/>
              <a:ext cx="547705" cy="495688"/>
            </a:xfrm>
            <a:custGeom>
              <a:avLst/>
              <a:gdLst/>
              <a:ahLst/>
              <a:cxnLst/>
              <a:rect l="l" t="t" r="r" b="b"/>
              <a:pathLst>
                <a:path w="6083" h="5505" extrusionOk="0">
                  <a:moveTo>
                    <a:pt x="3356" y="1"/>
                  </a:moveTo>
                  <a:cubicBezTo>
                    <a:pt x="3187" y="1"/>
                    <a:pt x="3021" y="129"/>
                    <a:pt x="3021" y="329"/>
                  </a:cubicBezTo>
                  <a:lnTo>
                    <a:pt x="3021" y="747"/>
                  </a:lnTo>
                  <a:lnTo>
                    <a:pt x="0" y="747"/>
                  </a:lnTo>
                  <a:lnTo>
                    <a:pt x="0" y="4751"/>
                  </a:lnTo>
                  <a:lnTo>
                    <a:pt x="3021" y="4751"/>
                  </a:lnTo>
                  <a:lnTo>
                    <a:pt x="3021" y="5169"/>
                  </a:lnTo>
                  <a:cubicBezTo>
                    <a:pt x="3021" y="5371"/>
                    <a:pt x="3191" y="5505"/>
                    <a:pt x="3362" y="5505"/>
                  </a:cubicBezTo>
                  <a:cubicBezTo>
                    <a:pt x="3443" y="5505"/>
                    <a:pt x="3524" y="5475"/>
                    <a:pt x="3588" y="5407"/>
                  </a:cubicBezTo>
                  <a:lnTo>
                    <a:pt x="5954" y="2982"/>
                  </a:lnTo>
                  <a:cubicBezTo>
                    <a:pt x="6082" y="2854"/>
                    <a:pt x="6082" y="2645"/>
                    <a:pt x="5954" y="2525"/>
                  </a:cubicBezTo>
                  <a:lnTo>
                    <a:pt x="3588" y="100"/>
                  </a:lnTo>
                  <a:cubicBezTo>
                    <a:pt x="3523" y="32"/>
                    <a:pt x="3439" y="1"/>
                    <a:pt x="3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11;p38"/>
            <p:cNvSpPr/>
            <p:nvPr/>
          </p:nvSpPr>
          <p:spPr>
            <a:xfrm rot="-1533715">
              <a:off x="3523789" y="1336397"/>
              <a:ext cx="986194" cy="985343"/>
            </a:xfrm>
            <a:custGeom>
              <a:avLst/>
              <a:gdLst/>
              <a:ahLst/>
              <a:cxnLst/>
              <a:rect l="l" t="t" r="r" b="b"/>
              <a:pathLst>
                <a:path w="10953" h="10943" extrusionOk="0">
                  <a:moveTo>
                    <a:pt x="5477" y="1371"/>
                  </a:moveTo>
                  <a:cubicBezTo>
                    <a:pt x="7743" y="1371"/>
                    <a:pt x="9581" y="3210"/>
                    <a:pt x="9581" y="5476"/>
                  </a:cubicBezTo>
                  <a:cubicBezTo>
                    <a:pt x="9581" y="7742"/>
                    <a:pt x="7743" y="9571"/>
                    <a:pt x="5477" y="9571"/>
                  </a:cubicBezTo>
                  <a:cubicBezTo>
                    <a:pt x="3211" y="9571"/>
                    <a:pt x="1372" y="7742"/>
                    <a:pt x="1372" y="5476"/>
                  </a:cubicBezTo>
                  <a:cubicBezTo>
                    <a:pt x="1372" y="3210"/>
                    <a:pt x="3211" y="1371"/>
                    <a:pt x="5477" y="1371"/>
                  </a:cubicBezTo>
                  <a:close/>
                  <a:moveTo>
                    <a:pt x="5318" y="0"/>
                  </a:moveTo>
                  <a:cubicBezTo>
                    <a:pt x="2386" y="0"/>
                    <a:pt x="1" y="2376"/>
                    <a:pt x="1" y="5317"/>
                  </a:cubicBezTo>
                  <a:lnTo>
                    <a:pt x="1" y="5635"/>
                  </a:lnTo>
                  <a:cubicBezTo>
                    <a:pt x="1" y="8567"/>
                    <a:pt x="2386" y="10942"/>
                    <a:pt x="5318" y="10942"/>
                  </a:cubicBezTo>
                  <a:lnTo>
                    <a:pt x="5636" y="10942"/>
                  </a:lnTo>
                  <a:cubicBezTo>
                    <a:pt x="8567" y="10942"/>
                    <a:pt x="10952" y="8567"/>
                    <a:pt x="10952" y="5635"/>
                  </a:cubicBezTo>
                  <a:lnTo>
                    <a:pt x="10952" y="5317"/>
                  </a:lnTo>
                  <a:cubicBezTo>
                    <a:pt x="10952" y="2376"/>
                    <a:pt x="8567" y="0"/>
                    <a:pt x="56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12;p38"/>
            <p:cNvSpPr txBox="1"/>
            <p:nvPr/>
          </p:nvSpPr>
          <p:spPr>
            <a:xfrm>
              <a:off x="3623060" y="1486655"/>
              <a:ext cx="761700" cy="5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</a:t>
              </a:r>
              <a:endParaRPr sz="3000" b="1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" name="Google Shape;1013;p38"/>
            <p:cNvSpPr txBox="1"/>
            <p:nvPr/>
          </p:nvSpPr>
          <p:spPr>
            <a:xfrm>
              <a:off x="-1026368" y="1430050"/>
              <a:ext cx="327367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Клинические рекомендации </a:t>
              </a:r>
              <a:r>
                <a:rPr lang="en-US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KDIGO</a:t>
              </a: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" name="Google Shape;1014;p38"/>
            <p:cNvSpPr txBox="1"/>
            <p:nvPr/>
          </p:nvSpPr>
          <p:spPr>
            <a:xfrm>
              <a:off x="-839055" y="2038365"/>
              <a:ext cx="3086305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Необходимость специальных знаний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3" name="Google Shape;1015;p38"/>
          <p:cNvGrpSpPr/>
          <p:nvPr/>
        </p:nvGrpSpPr>
        <p:grpSpPr>
          <a:xfrm>
            <a:off x="-93772" y="2545487"/>
            <a:ext cx="4949962" cy="1509307"/>
            <a:chOff x="-1120139" y="1901675"/>
            <a:chExt cx="4949962" cy="1509307"/>
          </a:xfrm>
        </p:grpSpPr>
        <p:cxnSp>
          <p:nvCxnSpPr>
            <p:cNvPr id="44" name="Google Shape;1016;p38"/>
            <p:cNvCxnSpPr/>
            <p:nvPr/>
          </p:nvCxnSpPr>
          <p:spPr>
            <a:xfrm>
              <a:off x="2348125" y="2874204"/>
              <a:ext cx="482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45" name="Google Shape;1017;p38"/>
            <p:cNvSpPr/>
            <p:nvPr/>
          </p:nvSpPr>
          <p:spPr>
            <a:xfrm rot="-1533715">
              <a:off x="3047228" y="1901675"/>
              <a:ext cx="530058" cy="565562"/>
            </a:xfrm>
            <a:custGeom>
              <a:avLst/>
              <a:gdLst/>
              <a:ahLst/>
              <a:cxnLst/>
              <a:rect l="l" t="t" r="r" b="b"/>
              <a:pathLst>
                <a:path w="5887" h="6281" extrusionOk="0">
                  <a:moveTo>
                    <a:pt x="4587" y="1"/>
                  </a:moveTo>
                  <a:cubicBezTo>
                    <a:pt x="4562" y="1"/>
                    <a:pt x="4537" y="3"/>
                    <a:pt x="4512" y="9"/>
                  </a:cubicBezTo>
                  <a:lnTo>
                    <a:pt x="1232" y="844"/>
                  </a:lnTo>
                  <a:cubicBezTo>
                    <a:pt x="944" y="924"/>
                    <a:pt x="895" y="1301"/>
                    <a:pt x="1153" y="1451"/>
                  </a:cubicBezTo>
                  <a:lnTo>
                    <a:pt x="1511" y="1659"/>
                  </a:lnTo>
                  <a:lnTo>
                    <a:pt x="0" y="4283"/>
                  </a:lnTo>
                  <a:lnTo>
                    <a:pt x="3468" y="6281"/>
                  </a:lnTo>
                  <a:lnTo>
                    <a:pt x="4979" y="3666"/>
                  </a:lnTo>
                  <a:lnTo>
                    <a:pt x="5347" y="3876"/>
                  </a:lnTo>
                  <a:cubicBezTo>
                    <a:pt x="5399" y="3907"/>
                    <a:pt x="5454" y="3921"/>
                    <a:pt x="5508" y="3921"/>
                  </a:cubicBezTo>
                  <a:cubicBezTo>
                    <a:pt x="5708" y="3921"/>
                    <a:pt x="5886" y="3725"/>
                    <a:pt x="5824" y="3498"/>
                  </a:cubicBezTo>
                  <a:lnTo>
                    <a:pt x="4909" y="238"/>
                  </a:lnTo>
                  <a:cubicBezTo>
                    <a:pt x="4867" y="94"/>
                    <a:pt x="4731" y="1"/>
                    <a:pt x="45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18;p38"/>
            <p:cNvSpPr/>
            <p:nvPr/>
          </p:nvSpPr>
          <p:spPr>
            <a:xfrm rot="-1533710">
              <a:off x="2696966" y="2343669"/>
              <a:ext cx="1132857" cy="996332"/>
            </a:xfrm>
            <a:custGeom>
              <a:avLst/>
              <a:gdLst/>
              <a:ahLst/>
              <a:cxnLst/>
              <a:rect l="l" t="t" r="r" b="b"/>
              <a:pathLst>
                <a:path w="12582" h="11065" extrusionOk="0">
                  <a:moveTo>
                    <a:pt x="6290" y="1431"/>
                  </a:moveTo>
                  <a:cubicBezTo>
                    <a:pt x="6987" y="1431"/>
                    <a:pt x="7692" y="1609"/>
                    <a:pt x="8339" y="1983"/>
                  </a:cubicBezTo>
                  <a:cubicBezTo>
                    <a:pt x="10306" y="3116"/>
                    <a:pt x="10972" y="5620"/>
                    <a:pt x="9839" y="7577"/>
                  </a:cubicBezTo>
                  <a:cubicBezTo>
                    <a:pt x="9080" y="8896"/>
                    <a:pt x="7705" y="9630"/>
                    <a:pt x="6291" y="9630"/>
                  </a:cubicBezTo>
                  <a:cubicBezTo>
                    <a:pt x="5595" y="9630"/>
                    <a:pt x="4890" y="9452"/>
                    <a:pt x="4244" y="9078"/>
                  </a:cubicBezTo>
                  <a:cubicBezTo>
                    <a:pt x="2277" y="7955"/>
                    <a:pt x="1610" y="5441"/>
                    <a:pt x="2743" y="3483"/>
                  </a:cubicBezTo>
                  <a:cubicBezTo>
                    <a:pt x="3502" y="2165"/>
                    <a:pt x="4877" y="1431"/>
                    <a:pt x="6290" y="1431"/>
                  </a:cubicBezTo>
                  <a:close/>
                  <a:moveTo>
                    <a:pt x="6239" y="1"/>
                  </a:moveTo>
                  <a:cubicBezTo>
                    <a:pt x="4404" y="1"/>
                    <a:pt x="2617" y="952"/>
                    <a:pt x="1630" y="2658"/>
                  </a:cubicBezTo>
                  <a:lnTo>
                    <a:pt x="1471" y="2937"/>
                  </a:lnTo>
                  <a:cubicBezTo>
                    <a:pt x="0" y="5470"/>
                    <a:pt x="875" y="8721"/>
                    <a:pt x="3419" y="10191"/>
                  </a:cubicBezTo>
                  <a:lnTo>
                    <a:pt x="3688" y="10350"/>
                  </a:lnTo>
                  <a:cubicBezTo>
                    <a:pt x="4525" y="10835"/>
                    <a:pt x="5439" y="11065"/>
                    <a:pt x="6341" y="11065"/>
                  </a:cubicBezTo>
                  <a:cubicBezTo>
                    <a:pt x="8178" y="11065"/>
                    <a:pt x="9965" y="10109"/>
                    <a:pt x="10952" y="8403"/>
                  </a:cubicBezTo>
                  <a:lnTo>
                    <a:pt x="11111" y="8134"/>
                  </a:lnTo>
                  <a:cubicBezTo>
                    <a:pt x="12582" y="5590"/>
                    <a:pt x="11707" y="2340"/>
                    <a:pt x="9163" y="870"/>
                  </a:cubicBezTo>
                  <a:lnTo>
                    <a:pt x="8885" y="711"/>
                  </a:lnTo>
                  <a:cubicBezTo>
                    <a:pt x="8051" y="230"/>
                    <a:pt x="7139" y="1"/>
                    <a:pt x="6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19;p38"/>
            <p:cNvSpPr txBox="1"/>
            <p:nvPr/>
          </p:nvSpPr>
          <p:spPr>
            <a:xfrm>
              <a:off x="2880785" y="2515416"/>
              <a:ext cx="761700" cy="5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F</a:t>
              </a:r>
              <a:endParaRPr sz="3000" b="1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8" name="Google Shape;1020;p38"/>
            <p:cNvSpPr txBox="1"/>
            <p:nvPr/>
          </p:nvSpPr>
          <p:spPr>
            <a:xfrm>
              <a:off x="-1120139" y="2525833"/>
              <a:ext cx="336741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Научные ассоциации (РДО)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9" name="Google Shape;1021;p38"/>
            <p:cNvSpPr txBox="1"/>
            <p:nvPr/>
          </p:nvSpPr>
          <p:spPr>
            <a:xfrm>
              <a:off x="-839055" y="2804682"/>
              <a:ext cx="3086305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Сложность в ориентировании в ресурсах, излишняя информация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0" name="Google Shape;1022;p38"/>
          <p:cNvGrpSpPr/>
          <p:nvPr/>
        </p:nvGrpSpPr>
        <p:grpSpPr>
          <a:xfrm>
            <a:off x="-93772" y="3989491"/>
            <a:ext cx="5544131" cy="1429281"/>
            <a:chOff x="-1120139" y="3345679"/>
            <a:chExt cx="5544131" cy="1429281"/>
          </a:xfrm>
        </p:grpSpPr>
        <p:cxnSp>
          <p:nvCxnSpPr>
            <p:cNvPr id="51" name="Google Shape;1023;p38"/>
            <p:cNvCxnSpPr/>
            <p:nvPr/>
          </p:nvCxnSpPr>
          <p:spPr>
            <a:xfrm>
              <a:off x="2348125" y="4190322"/>
              <a:ext cx="1083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52" name="Google Shape;1024;p38"/>
            <p:cNvSpPr/>
            <p:nvPr/>
          </p:nvSpPr>
          <p:spPr>
            <a:xfrm rot="-1533710">
              <a:off x="3051127" y="3345679"/>
              <a:ext cx="530143" cy="565924"/>
            </a:xfrm>
            <a:custGeom>
              <a:avLst/>
              <a:gdLst/>
              <a:ahLst/>
              <a:cxnLst/>
              <a:rect l="l" t="t" r="r" b="b"/>
              <a:pathLst>
                <a:path w="5888" h="6285" extrusionOk="0">
                  <a:moveTo>
                    <a:pt x="1289" y="1"/>
                  </a:moveTo>
                  <a:cubicBezTo>
                    <a:pt x="1144" y="1"/>
                    <a:pt x="1019" y="100"/>
                    <a:pt x="978" y="242"/>
                  </a:cubicBezTo>
                  <a:lnTo>
                    <a:pt x="64" y="3501"/>
                  </a:lnTo>
                  <a:cubicBezTo>
                    <a:pt x="0" y="3723"/>
                    <a:pt x="177" y="3920"/>
                    <a:pt x="382" y="3920"/>
                  </a:cubicBezTo>
                  <a:cubicBezTo>
                    <a:pt x="434" y="3920"/>
                    <a:pt x="488" y="3907"/>
                    <a:pt x="541" y="3879"/>
                  </a:cubicBezTo>
                  <a:lnTo>
                    <a:pt x="908" y="3660"/>
                  </a:lnTo>
                  <a:lnTo>
                    <a:pt x="2419" y="6284"/>
                  </a:lnTo>
                  <a:lnTo>
                    <a:pt x="5887" y="4286"/>
                  </a:lnTo>
                  <a:lnTo>
                    <a:pt x="4377" y="1663"/>
                  </a:lnTo>
                  <a:lnTo>
                    <a:pt x="4735" y="1454"/>
                  </a:lnTo>
                  <a:cubicBezTo>
                    <a:pt x="4993" y="1305"/>
                    <a:pt x="4943" y="918"/>
                    <a:pt x="4655" y="848"/>
                  </a:cubicBezTo>
                  <a:lnTo>
                    <a:pt x="1375" y="13"/>
                  </a:lnTo>
                  <a:cubicBezTo>
                    <a:pt x="1346" y="5"/>
                    <a:pt x="1317" y="1"/>
                    <a:pt x="12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25;p38"/>
            <p:cNvSpPr/>
            <p:nvPr/>
          </p:nvSpPr>
          <p:spPr>
            <a:xfrm rot="-1533710">
              <a:off x="3291946" y="3505052"/>
              <a:ext cx="1132046" cy="996332"/>
            </a:xfrm>
            <a:custGeom>
              <a:avLst/>
              <a:gdLst/>
              <a:ahLst/>
              <a:cxnLst/>
              <a:rect l="l" t="t" r="r" b="b"/>
              <a:pathLst>
                <a:path w="12573" h="11065" extrusionOk="0">
                  <a:moveTo>
                    <a:pt x="6285" y="1432"/>
                  </a:moveTo>
                  <a:cubicBezTo>
                    <a:pt x="7701" y="1432"/>
                    <a:pt x="9079" y="2164"/>
                    <a:pt x="9839" y="3478"/>
                  </a:cubicBezTo>
                  <a:cubicBezTo>
                    <a:pt x="10972" y="5446"/>
                    <a:pt x="10307" y="7950"/>
                    <a:pt x="8339" y="9083"/>
                  </a:cubicBezTo>
                  <a:cubicBezTo>
                    <a:pt x="7695" y="9456"/>
                    <a:pt x="6991" y="9633"/>
                    <a:pt x="6296" y="9633"/>
                  </a:cubicBezTo>
                  <a:cubicBezTo>
                    <a:pt x="4878" y="9633"/>
                    <a:pt x="3498" y="8896"/>
                    <a:pt x="2744" y="7582"/>
                  </a:cubicBezTo>
                  <a:cubicBezTo>
                    <a:pt x="1611" y="5625"/>
                    <a:pt x="2277" y="3110"/>
                    <a:pt x="4245" y="1977"/>
                  </a:cubicBezTo>
                  <a:cubicBezTo>
                    <a:pt x="4889" y="1608"/>
                    <a:pt x="5591" y="1432"/>
                    <a:pt x="6285" y="1432"/>
                  </a:cubicBezTo>
                  <a:close/>
                  <a:moveTo>
                    <a:pt x="6341" y="1"/>
                  </a:moveTo>
                  <a:cubicBezTo>
                    <a:pt x="5440" y="1"/>
                    <a:pt x="4526" y="231"/>
                    <a:pt x="3688" y="715"/>
                  </a:cubicBezTo>
                  <a:lnTo>
                    <a:pt x="3420" y="874"/>
                  </a:lnTo>
                  <a:cubicBezTo>
                    <a:pt x="875" y="2345"/>
                    <a:pt x="1" y="5594"/>
                    <a:pt x="1472" y="8129"/>
                  </a:cubicBezTo>
                  <a:lnTo>
                    <a:pt x="1631" y="8407"/>
                  </a:lnTo>
                  <a:cubicBezTo>
                    <a:pt x="2617" y="10114"/>
                    <a:pt x="4405" y="11065"/>
                    <a:pt x="6240" y="11065"/>
                  </a:cubicBezTo>
                  <a:cubicBezTo>
                    <a:pt x="7140" y="11065"/>
                    <a:pt x="8051" y="10836"/>
                    <a:pt x="8885" y="10355"/>
                  </a:cubicBezTo>
                  <a:lnTo>
                    <a:pt x="9164" y="10196"/>
                  </a:lnTo>
                  <a:cubicBezTo>
                    <a:pt x="11708" y="8725"/>
                    <a:pt x="12573" y="5475"/>
                    <a:pt x="11111" y="2931"/>
                  </a:cubicBezTo>
                  <a:lnTo>
                    <a:pt x="10952" y="2663"/>
                  </a:lnTo>
                  <a:cubicBezTo>
                    <a:pt x="9966" y="956"/>
                    <a:pt x="8179" y="1"/>
                    <a:pt x="63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26;p38"/>
            <p:cNvSpPr txBox="1"/>
            <p:nvPr/>
          </p:nvSpPr>
          <p:spPr>
            <a:xfrm>
              <a:off x="3470571" y="3669066"/>
              <a:ext cx="761700" cy="5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</a:t>
              </a:r>
              <a:endParaRPr sz="3000" b="1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5" name="Google Shape;1027;p38"/>
            <p:cNvSpPr txBox="1"/>
            <p:nvPr/>
          </p:nvSpPr>
          <p:spPr>
            <a:xfrm>
              <a:off x="-1120139" y="3633628"/>
              <a:ext cx="336741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Информационные брошюры, методички, стенды</a:t>
              </a:r>
              <a:endParaRPr sz="16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6" name="Google Shape;1028;p38"/>
            <p:cNvSpPr txBox="1"/>
            <p:nvPr/>
          </p:nvSpPr>
          <p:spPr>
            <a:xfrm>
              <a:off x="-839055" y="4168660"/>
              <a:ext cx="3086305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Неполнота информации, 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dirty="0">
                  <a:latin typeface="Roboto"/>
                  <a:ea typeface="Roboto"/>
                  <a:cs typeface="Roboto"/>
                  <a:sym typeface="Roboto"/>
                </a:rPr>
                <a:t>необходимость уточнения у специалиста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66401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96612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57088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734" y="1216538"/>
            <a:ext cx="8437077" cy="563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537510" y="2220687"/>
            <a:ext cx="118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Пациенты с ХБП, прежде всего пожилые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56580" y="4282752"/>
            <a:ext cx="1184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Интернет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339" y="2028584"/>
            <a:ext cx="13225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Обновление информации, актуализация, дополнительные инструменты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5306" y="2120916"/>
            <a:ext cx="2206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Верифицированная информация в доступной форме для замены повторного приема у врача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9675" y="4421251"/>
            <a:ext cx="1269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Значительный опыт работы с ЦА в плане подачи информации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76195" y="2220687"/>
            <a:ext cx="12690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Подготовка контента, разработка и поддержка модуля ответа на вопросы и инструментов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8965" y="2028825"/>
            <a:ext cx="13963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РКБ ка маркетинговое продвижение, потенциальные рекламодатели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0656" y="5858569"/>
            <a:ext cx="369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ФОТ, лицензии на использование отдельных инструментов (перевод ХЕ и т.д.), расходы на бота в случае его покупки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01557" y="5858568"/>
            <a:ext cx="3695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На первых порах грант, в том числе социальный, впоследствии - реклама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94042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Текущие результаты</a:t>
            </a:r>
            <a:endParaRPr lang="ru-RU" sz="2800" i="1" dirty="0">
              <a:latin typeface="Bahnschrift" panose="020B0502040204020203" pitchFamily="34" charset="0"/>
            </a:endParaRPr>
          </a:p>
        </p:txBody>
      </p:sp>
      <p:grpSp>
        <p:nvGrpSpPr>
          <p:cNvPr id="2" name="Google Shape;831;p34"/>
          <p:cNvGrpSpPr/>
          <p:nvPr/>
        </p:nvGrpSpPr>
        <p:grpSpPr>
          <a:xfrm>
            <a:off x="2454749" y="2564051"/>
            <a:ext cx="6233432" cy="3388879"/>
            <a:chOff x="457200" y="1590556"/>
            <a:chExt cx="6233432" cy="3388879"/>
          </a:xfrm>
        </p:grpSpPr>
        <p:sp>
          <p:nvSpPr>
            <p:cNvPr id="18" name="Google Shape;835;p34"/>
            <p:cNvSpPr/>
            <p:nvPr/>
          </p:nvSpPr>
          <p:spPr>
            <a:xfrm>
              <a:off x="4448649" y="2268248"/>
              <a:ext cx="1563541" cy="2711185"/>
            </a:xfrm>
            <a:custGeom>
              <a:avLst/>
              <a:gdLst/>
              <a:ahLst/>
              <a:cxnLst/>
              <a:rect l="l" t="t" r="r" b="b"/>
              <a:pathLst>
                <a:path w="26635" h="31328" extrusionOk="0">
                  <a:moveTo>
                    <a:pt x="511" y="0"/>
                  </a:moveTo>
                  <a:cubicBezTo>
                    <a:pt x="228" y="0"/>
                    <a:pt x="1" y="227"/>
                    <a:pt x="1" y="496"/>
                  </a:cubicBezTo>
                  <a:lnTo>
                    <a:pt x="1" y="31327"/>
                  </a:lnTo>
                  <a:lnTo>
                    <a:pt x="26124" y="31327"/>
                  </a:lnTo>
                  <a:cubicBezTo>
                    <a:pt x="26407" y="31327"/>
                    <a:pt x="26634" y="31115"/>
                    <a:pt x="26634" y="30831"/>
                  </a:cubicBezTo>
                  <a:lnTo>
                    <a:pt x="26634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36;p34"/>
            <p:cNvSpPr/>
            <p:nvPr/>
          </p:nvSpPr>
          <p:spPr>
            <a:xfrm>
              <a:off x="4898210" y="2142377"/>
              <a:ext cx="1792422" cy="986143"/>
            </a:xfrm>
            <a:custGeom>
              <a:avLst/>
              <a:gdLst/>
              <a:ahLst/>
              <a:cxnLst/>
              <a:rect l="l" t="t" r="r" b="b"/>
              <a:pathLst>
                <a:path w="30534" h="16799" extrusionOk="0">
                  <a:moveTo>
                    <a:pt x="23512" y="1"/>
                  </a:moveTo>
                  <a:cubicBezTo>
                    <a:pt x="23405" y="1"/>
                    <a:pt x="23301" y="99"/>
                    <a:pt x="23301" y="244"/>
                  </a:cubicBezTo>
                  <a:lnTo>
                    <a:pt x="23301" y="3633"/>
                  </a:lnTo>
                  <a:cubicBezTo>
                    <a:pt x="23301" y="3761"/>
                    <a:pt x="23216" y="3874"/>
                    <a:pt x="23102" y="3874"/>
                  </a:cubicBezTo>
                  <a:lnTo>
                    <a:pt x="213" y="3874"/>
                  </a:lnTo>
                  <a:cubicBezTo>
                    <a:pt x="100" y="3874"/>
                    <a:pt x="1" y="3988"/>
                    <a:pt x="1" y="4115"/>
                  </a:cubicBezTo>
                  <a:lnTo>
                    <a:pt x="1" y="13248"/>
                  </a:lnTo>
                  <a:cubicBezTo>
                    <a:pt x="1" y="13390"/>
                    <a:pt x="100" y="13503"/>
                    <a:pt x="213" y="13503"/>
                  </a:cubicBezTo>
                  <a:lnTo>
                    <a:pt x="23017" y="13503"/>
                  </a:lnTo>
                  <a:cubicBezTo>
                    <a:pt x="23131" y="13503"/>
                    <a:pt x="23216" y="13603"/>
                    <a:pt x="23216" y="13745"/>
                  </a:cubicBezTo>
                  <a:lnTo>
                    <a:pt x="23216" y="16553"/>
                  </a:lnTo>
                  <a:cubicBezTo>
                    <a:pt x="23216" y="16704"/>
                    <a:pt x="23317" y="16798"/>
                    <a:pt x="23422" y="16798"/>
                  </a:cubicBezTo>
                  <a:cubicBezTo>
                    <a:pt x="23475" y="16798"/>
                    <a:pt x="23528" y="16775"/>
                    <a:pt x="23571" y="16723"/>
                  </a:cubicBezTo>
                  <a:lnTo>
                    <a:pt x="30463" y="8526"/>
                  </a:lnTo>
                  <a:cubicBezTo>
                    <a:pt x="30534" y="8426"/>
                    <a:pt x="30534" y="8271"/>
                    <a:pt x="30463" y="8171"/>
                  </a:cubicBezTo>
                  <a:lnTo>
                    <a:pt x="23656" y="74"/>
                  </a:lnTo>
                  <a:cubicBezTo>
                    <a:pt x="23615" y="23"/>
                    <a:pt x="23563" y="1"/>
                    <a:pt x="235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37;p34"/>
            <p:cNvSpPr/>
            <p:nvPr/>
          </p:nvSpPr>
          <p:spPr>
            <a:xfrm>
              <a:off x="4471131" y="1590556"/>
              <a:ext cx="1518516" cy="551980"/>
            </a:xfrm>
            <a:custGeom>
              <a:avLst/>
              <a:gdLst/>
              <a:ahLst/>
              <a:cxnLst/>
              <a:rect l="l" t="t" r="r" b="b"/>
              <a:pathLst>
                <a:path w="25868" h="9403" extrusionOk="0">
                  <a:moveTo>
                    <a:pt x="57" y="0"/>
                  </a:moveTo>
                  <a:cubicBezTo>
                    <a:pt x="28" y="0"/>
                    <a:pt x="0" y="14"/>
                    <a:pt x="0" y="42"/>
                  </a:cubicBezTo>
                  <a:lnTo>
                    <a:pt x="0" y="9346"/>
                  </a:lnTo>
                  <a:cubicBezTo>
                    <a:pt x="0" y="9374"/>
                    <a:pt x="28" y="9402"/>
                    <a:pt x="57" y="9402"/>
                  </a:cubicBezTo>
                  <a:lnTo>
                    <a:pt x="25826" y="9402"/>
                  </a:lnTo>
                  <a:cubicBezTo>
                    <a:pt x="25854" y="9402"/>
                    <a:pt x="25868" y="9374"/>
                    <a:pt x="25868" y="9346"/>
                  </a:cubicBezTo>
                  <a:lnTo>
                    <a:pt x="25868" y="42"/>
                  </a:lnTo>
                  <a:cubicBezTo>
                    <a:pt x="25868" y="14"/>
                    <a:pt x="25854" y="0"/>
                    <a:pt x="258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38;p34"/>
            <p:cNvSpPr/>
            <p:nvPr/>
          </p:nvSpPr>
          <p:spPr>
            <a:xfrm>
              <a:off x="2453306" y="2268249"/>
              <a:ext cx="1562719" cy="2711186"/>
            </a:xfrm>
            <a:custGeom>
              <a:avLst/>
              <a:gdLst/>
              <a:ahLst/>
              <a:cxnLst/>
              <a:rect l="l" t="t" r="r" b="b"/>
              <a:pathLst>
                <a:path w="26621" h="31328" extrusionOk="0">
                  <a:moveTo>
                    <a:pt x="498" y="0"/>
                  </a:moveTo>
                  <a:cubicBezTo>
                    <a:pt x="228" y="0"/>
                    <a:pt x="1" y="227"/>
                    <a:pt x="1" y="496"/>
                  </a:cubicBezTo>
                  <a:lnTo>
                    <a:pt x="1" y="31327"/>
                  </a:lnTo>
                  <a:lnTo>
                    <a:pt x="26123" y="31327"/>
                  </a:lnTo>
                  <a:cubicBezTo>
                    <a:pt x="26394" y="31327"/>
                    <a:pt x="26620" y="31115"/>
                    <a:pt x="26620" y="30831"/>
                  </a:cubicBezTo>
                  <a:lnTo>
                    <a:pt x="2662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39;p34"/>
            <p:cNvSpPr/>
            <p:nvPr/>
          </p:nvSpPr>
          <p:spPr>
            <a:xfrm>
              <a:off x="2474965" y="1590556"/>
              <a:ext cx="1518556" cy="552003"/>
            </a:xfrm>
            <a:custGeom>
              <a:avLst/>
              <a:gdLst/>
              <a:ahLst/>
              <a:cxnLst/>
              <a:rect l="l" t="t" r="r" b="b"/>
              <a:pathLst>
                <a:path w="25883" h="9403" extrusionOk="0">
                  <a:moveTo>
                    <a:pt x="57" y="0"/>
                  </a:moveTo>
                  <a:cubicBezTo>
                    <a:pt x="29" y="0"/>
                    <a:pt x="0" y="14"/>
                    <a:pt x="0" y="42"/>
                  </a:cubicBezTo>
                  <a:lnTo>
                    <a:pt x="0" y="9346"/>
                  </a:lnTo>
                  <a:cubicBezTo>
                    <a:pt x="0" y="9374"/>
                    <a:pt x="29" y="9402"/>
                    <a:pt x="57" y="9402"/>
                  </a:cubicBezTo>
                  <a:lnTo>
                    <a:pt x="25826" y="9402"/>
                  </a:lnTo>
                  <a:cubicBezTo>
                    <a:pt x="25854" y="9402"/>
                    <a:pt x="25883" y="9374"/>
                    <a:pt x="25883" y="9346"/>
                  </a:cubicBezTo>
                  <a:lnTo>
                    <a:pt x="25883" y="42"/>
                  </a:lnTo>
                  <a:cubicBezTo>
                    <a:pt x="25883" y="14"/>
                    <a:pt x="25854" y="0"/>
                    <a:pt x="25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40;p34"/>
            <p:cNvSpPr/>
            <p:nvPr/>
          </p:nvSpPr>
          <p:spPr>
            <a:xfrm>
              <a:off x="2902868" y="2142377"/>
              <a:ext cx="1792481" cy="986143"/>
            </a:xfrm>
            <a:custGeom>
              <a:avLst/>
              <a:gdLst/>
              <a:ahLst/>
              <a:cxnLst/>
              <a:rect l="l" t="t" r="r" b="b"/>
              <a:pathLst>
                <a:path w="30535" h="16799" extrusionOk="0">
                  <a:moveTo>
                    <a:pt x="23498" y="1"/>
                  </a:moveTo>
                  <a:cubicBezTo>
                    <a:pt x="23391" y="1"/>
                    <a:pt x="23287" y="99"/>
                    <a:pt x="23287" y="244"/>
                  </a:cubicBezTo>
                  <a:lnTo>
                    <a:pt x="23287" y="3633"/>
                  </a:lnTo>
                  <a:cubicBezTo>
                    <a:pt x="23287" y="3761"/>
                    <a:pt x="23202" y="3874"/>
                    <a:pt x="23089" y="3874"/>
                  </a:cubicBezTo>
                  <a:lnTo>
                    <a:pt x="199" y="3874"/>
                  </a:lnTo>
                  <a:cubicBezTo>
                    <a:pt x="86" y="3874"/>
                    <a:pt x="1" y="3988"/>
                    <a:pt x="1" y="4115"/>
                  </a:cubicBezTo>
                  <a:lnTo>
                    <a:pt x="1" y="13248"/>
                  </a:lnTo>
                  <a:cubicBezTo>
                    <a:pt x="1" y="13390"/>
                    <a:pt x="86" y="13503"/>
                    <a:pt x="199" y="13503"/>
                  </a:cubicBezTo>
                  <a:lnTo>
                    <a:pt x="23004" y="13503"/>
                  </a:lnTo>
                  <a:cubicBezTo>
                    <a:pt x="23117" y="13503"/>
                    <a:pt x="23202" y="13603"/>
                    <a:pt x="23202" y="13745"/>
                  </a:cubicBezTo>
                  <a:lnTo>
                    <a:pt x="23202" y="16553"/>
                  </a:lnTo>
                  <a:cubicBezTo>
                    <a:pt x="23202" y="16704"/>
                    <a:pt x="23303" y="16798"/>
                    <a:pt x="23408" y="16798"/>
                  </a:cubicBezTo>
                  <a:cubicBezTo>
                    <a:pt x="23461" y="16798"/>
                    <a:pt x="23515" y="16775"/>
                    <a:pt x="23557" y="16723"/>
                  </a:cubicBezTo>
                  <a:lnTo>
                    <a:pt x="30450" y="8526"/>
                  </a:lnTo>
                  <a:cubicBezTo>
                    <a:pt x="30535" y="8426"/>
                    <a:pt x="30535" y="8271"/>
                    <a:pt x="30450" y="8171"/>
                  </a:cubicBezTo>
                  <a:lnTo>
                    <a:pt x="23642" y="74"/>
                  </a:lnTo>
                  <a:cubicBezTo>
                    <a:pt x="23601" y="23"/>
                    <a:pt x="23549" y="1"/>
                    <a:pt x="234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41;p34"/>
            <p:cNvSpPr/>
            <p:nvPr/>
          </p:nvSpPr>
          <p:spPr>
            <a:xfrm>
              <a:off x="457200" y="2268249"/>
              <a:ext cx="1562661" cy="2711186"/>
            </a:xfrm>
            <a:custGeom>
              <a:avLst/>
              <a:gdLst/>
              <a:ahLst/>
              <a:cxnLst/>
              <a:rect l="l" t="t" r="r" b="b"/>
              <a:pathLst>
                <a:path w="26620" h="31328" extrusionOk="0">
                  <a:moveTo>
                    <a:pt x="497" y="0"/>
                  </a:moveTo>
                  <a:cubicBezTo>
                    <a:pt x="227" y="0"/>
                    <a:pt x="0" y="227"/>
                    <a:pt x="0" y="496"/>
                  </a:cubicBezTo>
                  <a:lnTo>
                    <a:pt x="0" y="31327"/>
                  </a:lnTo>
                  <a:lnTo>
                    <a:pt x="26123" y="31327"/>
                  </a:lnTo>
                  <a:cubicBezTo>
                    <a:pt x="26406" y="31327"/>
                    <a:pt x="26620" y="31115"/>
                    <a:pt x="26620" y="30831"/>
                  </a:cubicBezTo>
                  <a:lnTo>
                    <a:pt x="2662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42;p34"/>
            <p:cNvSpPr/>
            <p:nvPr/>
          </p:nvSpPr>
          <p:spPr>
            <a:xfrm>
              <a:off x="468281" y="1590556"/>
              <a:ext cx="1562682" cy="552003"/>
            </a:xfrm>
            <a:custGeom>
              <a:avLst/>
              <a:gdLst/>
              <a:ahLst/>
              <a:cxnLst/>
              <a:rect l="l" t="t" r="r" b="b"/>
              <a:pathLst>
                <a:path w="25869" h="9403" extrusionOk="0">
                  <a:moveTo>
                    <a:pt x="42" y="0"/>
                  </a:moveTo>
                  <a:cubicBezTo>
                    <a:pt x="14" y="0"/>
                    <a:pt x="0" y="14"/>
                    <a:pt x="0" y="42"/>
                  </a:cubicBezTo>
                  <a:lnTo>
                    <a:pt x="0" y="9346"/>
                  </a:lnTo>
                  <a:cubicBezTo>
                    <a:pt x="0" y="9374"/>
                    <a:pt x="14" y="9402"/>
                    <a:pt x="42" y="9402"/>
                  </a:cubicBezTo>
                  <a:lnTo>
                    <a:pt x="25811" y="9402"/>
                  </a:lnTo>
                  <a:cubicBezTo>
                    <a:pt x="25840" y="9402"/>
                    <a:pt x="25868" y="9374"/>
                    <a:pt x="25868" y="9346"/>
                  </a:cubicBezTo>
                  <a:lnTo>
                    <a:pt x="25868" y="42"/>
                  </a:lnTo>
                  <a:cubicBezTo>
                    <a:pt x="25868" y="14"/>
                    <a:pt x="25840" y="0"/>
                    <a:pt x="25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43;p34"/>
            <p:cNvSpPr/>
            <p:nvPr/>
          </p:nvSpPr>
          <p:spPr>
            <a:xfrm>
              <a:off x="906763" y="2142377"/>
              <a:ext cx="1792481" cy="986143"/>
            </a:xfrm>
            <a:custGeom>
              <a:avLst/>
              <a:gdLst/>
              <a:ahLst/>
              <a:cxnLst/>
              <a:rect l="l" t="t" r="r" b="b"/>
              <a:pathLst>
                <a:path w="30535" h="16799" extrusionOk="0">
                  <a:moveTo>
                    <a:pt x="23501" y="1"/>
                  </a:moveTo>
                  <a:cubicBezTo>
                    <a:pt x="23399" y="1"/>
                    <a:pt x="23301" y="99"/>
                    <a:pt x="23301" y="244"/>
                  </a:cubicBezTo>
                  <a:lnTo>
                    <a:pt x="23301" y="3633"/>
                  </a:lnTo>
                  <a:cubicBezTo>
                    <a:pt x="23301" y="3761"/>
                    <a:pt x="23202" y="3874"/>
                    <a:pt x="23088" y="3874"/>
                  </a:cubicBezTo>
                  <a:lnTo>
                    <a:pt x="213" y="3874"/>
                  </a:lnTo>
                  <a:cubicBezTo>
                    <a:pt x="100" y="3874"/>
                    <a:pt x="0" y="3988"/>
                    <a:pt x="0" y="4115"/>
                  </a:cubicBezTo>
                  <a:lnTo>
                    <a:pt x="0" y="13248"/>
                  </a:lnTo>
                  <a:cubicBezTo>
                    <a:pt x="0" y="13390"/>
                    <a:pt x="100" y="13503"/>
                    <a:pt x="213" y="13503"/>
                  </a:cubicBezTo>
                  <a:lnTo>
                    <a:pt x="23003" y="13503"/>
                  </a:lnTo>
                  <a:cubicBezTo>
                    <a:pt x="23116" y="13503"/>
                    <a:pt x="23216" y="13603"/>
                    <a:pt x="23216" y="13745"/>
                  </a:cubicBezTo>
                  <a:lnTo>
                    <a:pt x="23216" y="16553"/>
                  </a:lnTo>
                  <a:cubicBezTo>
                    <a:pt x="23216" y="16704"/>
                    <a:pt x="23311" y="16798"/>
                    <a:pt x="23415" y="16798"/>
                  </a:cubicBezTo>
                  <a:cubicBezTo>
                    <a:pt x="23468" y="16798"/>
                    <a:pt x="23523" y="16775"/>
                    <a:pt x="23570" y="16723"/>
                  </a:cubicBezTo>
                  <a:lnTo>
                    <a:pt x="30449" y="8526"/>
                  </a:lnTo>
                  <a:cubicBezTo>
                    <a:pt x="30534" y="8426"/>
                    <a:pt x="30534" y="8271"/>
                    <a:pt x="30449" y="8171"/>
                  </a:cubicBezTo>
                  <a:lnTo>
                    <a:pt x="23642" y="74"/>
                  </a:lnTo>
                  <a:cubicBezTo>
                    <a:pt x="23600" y="23"/>
                    <a:pt x="23550" y="1"/>
                    <a:pt x="23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44;p34"/>
            <p:cNvSpPr/>
            <p:nvPr/>
          </p:nvSpPr>
          <p:spPr>
            <a:xfrm>
              <a:off x="2795899" y="1696934"/>
              <a:ext cx="378925" cy="362429"/>
            </a:xfrm>
            <a:custGeom>
              <a:avLst/>
              <a:gdLst/>
              <a:ahLst/>
              <a:cxnLst/>
              <a:rect l="l" t="t" r="r" b="b"/>
              <a:pathLst>
                <a:path w="6455" h="6174" extrusionOk="0">
                  <a:moveTo>
                    <a:pt x="3760" y="741"/>
                  </a:moveTo>
                  <a:cubicBezTo>
                    <a:pt x="4696" y="741"/>
                    <a:pt x="5461" y="1494"/>
                    <a:pt x="5461" y="2443"/>
                  </a:cubicBezTo>
                  <a:cubicBezTo>
                    <a:pt x="5461" y="3379"/>
                    <a:pt x="4696" y="4145"/>
                    <a:pt x="3760" y="4145"/>
                  </a:cubicBezTo>
                  <a:cubicBezTo>
                    <a:pt x="2824" y="4145"/>
                    <a:pt x="2058" y="3379"/>
                    <a:pt x="2058" y="2443"/>
                  </a:cubicBezTo>
                  <a:cubicBezTo>
                    <a:pt x="2058" y="1494"/>
                    <a:pt x="2824" y="741"/>
                    <a:pt x="3760" y="741"/>
                  </a:cubicBezTo>
                  <a:close/>
                  <a:moveTo>
                    <a:pt x="3752" y="1"/>
                  </a:moveTo>
                  <a:cubicBezTo>
                    <a:pt x="3125" y="1"/>
                    <a:pt x="2497" y="238"/>
                    <a:pt x="2015" y="713"/>
                  </a:cubicBezTo>
                  <a:cubicBezTo>
                    <a:pt x="1164" y="1579"/>
                    <a:pt x="1065" y="2897"/>
                    <a:pt x="1746" y="3861"/>
                  </a:cubicBezTo>
                  <a:lnTo>
                    <a:pt x="171" y="5421"/>
                  </a:lnTo>
                  <a:cubicBezTo>
                    <a:pt x="1" y="5591"/>
                    <a:pt x="1" y="5875"/>
                    <a:pt x="171" y="6045"/>
                  </a:cubicBezTo>
                  <a:cubicBezTo>
                    <a:pt x="256" y="6130"/>
                    <a:pt x="370" y="6174"/>
                    <a:pt x="469" y="6174"/>
                  </a:cubicBezTo>
                  <a:cubicBezTo>
                    <a:pt x="583" y="6174"/>
                    <a:pt x="696" y="6130"/>
                    <a:pt x="781" y="6045"/>
                  </a:cubicBezTo>
                  <a:lnTo>
                    <a:pt x="2355" y="4472"/>
                  </a:lnTo>
                  <a:cubicBezTo>
                    <a:pt x="2773" y="4765"/>
                    <a:pt x="3265" y="4912"/>
                    <a:pt x="3757" y="4912"/>
                  </a:cubicBezTo>
                  <a:cubicBezTo>
                    <a:pt x="4385" y="4912"/>
                    <a:pt x="5013" y="4672"/>
                    <a:pt x="5490" y="4188"/>
                  </a:cubicBezTo>
                  <a:cubicBezTo>
                    <a:pt x="6454" y="3237"/>
                    <a:pt x="6454" y="1677"/>
                    <a:pt x="5490" y="713"/>
                  </a:cubicBezTo>
                  <a:cubicBezTo>
                    <a:pt x="5008" y="238"/>
                    <a:pt x="4380" y="1"/>
                    <a:pt x="37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" name="Google Shape;845;p34"/>
            <p:cNvGrpSpPr/>
            <p:nvPr/>
          </p:nvGrpSpPr>
          <p:grpSpPr>
            <a:xfrm>
              <a:off x="769671" y="1836997"/>
              <a:ext cx="66629" cy="111596"/>
              <a:chOff x="769671" y="1836997"/>
              <a:chExt cx="66629" cy="111596"/>
            </a:xfrm>
          </p:grpSpPr>
          <p:sp>
            <p:nvSpPr>
              <p:cNvPr id="35" name="Google Shape;847;p34"/>
              <p:cNvSpPr/>
              <p:nvPr/>
            </p:nvSpPr>
            <p:spPr>
              <a:xfrm>
                <a:off x="814639" y="1914369"/>
                <a:ext cx="21661" cy="34224"/>
              </a:xfrm>
              <a:custGeom>
                <a:avLst/>
                <a:gdLst/>
                <a:ahLst/>
                <a:cxnLst/>
                <a:rect l="l" t="t" r="r" b="b"/>
                <a:pathLst>
                  <a:path w="369" h="583" extrusionOk="0">
                    <a:moveTo>
                      <a:pt x="0" y="1"/>
                    </a:moveTo>
                    <a:lnTo>
                      <a:pt x="0" y="583"/>
                    </a:lnTo>
                    <a:cubicBezTo>
                      <a:pt x="42" y="583"/>
                      <a:pt x="85" y="568"/>
                      <a:pt x="127" y="539"/>
                    </a:cubicBezTo>
                    <a:cubicBezTo>
                      <a:pt x="284" y="469"/>
                      <a:pt x="369" y="356"/>
                      <a:pt x="354" y="227"/>
                    </a:cubicBezTo>
                    <a:cubicBezTo>
                      <a:pt x="354" y="114"/>
                      <a:pt x="212" y="57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848;p34"/>
              <p:cNvSpPr/>
              <p:nvPr/>
            </p:nvSpPr>
            <p:spPr>
              <a:xfrm>
                <a:off x="769671" y="1836997"/>
                <a:ext cx="19137" cy="44144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52" extrusionOk="0">
                    <a:moveTo>
                      <a:pt x="326" y="0"/>
                    </a:moveTo>
                    <a:cubicBezTo>
                      <a:pt x="241" y="42"/>
                      <a:pt x="156" y="85"/>
                      <a:pt x="99" y="156"/>
                    </a:cubicBezTo>
                    <a:cubicBezTo>
                      <a:pt x="14" y="255"/>
                      <a:pt x="0" y="369"/>
                      <a:pt x="29" y="524"/>
                    </a:cubicBezTo>
                    <a:cubicBezTo>
                      <a:pt x="57" y="624"/>
                      <a:pt x="170" y="695"/>
                      <a:pt x="326" y="751"/>
                    </a:cubicBez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" name="Google Shape;849;p34"/>
            <p:cNvSpPr/>
            <p:nvPr/>
          </p:nvSpPr>
          <p:spPr>
            <a:xfrm>
              <a:off x="660395" y="1865589"/>
              <a:ext cx="345523" cy="180334"/>
            </a:xfrm>
            <a:custGeom>
              <a:avLst/>
              <a:gdLst/>
              <a:ahLst/>
              <a:cxnLst/>
              <a:rect l="l" t="t" r="r" b="b"/>
              <a:pathLst>
                <a:path w="5886" h="3072" extrusionOk="0">
                  <a:moveTo>
                    <a:pt x="1462" y="0"/>
                  </a:moveTo>
                  <a:cubicBezTo>
                    <a:pt x="1365" y="0"/>
                    <a:pt x="1269" y="36"/>
                    <a:pt x="1191" y="107"/>
                  </a:cubicBezTo>
                  <a:cubicBezTo>
                    <a:pt x="567" y="674"/>
                    <a:pt x="127" y="1568"/>
                    <a:pt x="29" y="2589"/>
                  </a:cubicBezTo>
                  <a:cubicBezTo>
                    <a:pt x="0" y="2844"/>
                    <a:pt x="199" y="3071"/>
                    <a:pt x="454" y="3071"/>
                  </a:cubicBezTo>
                  <a:lnTo>
                    <a:pt x="5418" y="3071"/>
                  </a:lnTo>
                  <a:cubicBezTo>
                    <a:pt x="5673" y="3071"/>
                    <a:pt x="5885" y="2844"/>
                    <a:pt x="5843" y="2589"/>
                  </a:cubicBezTo>
                  <a:cubicBezTo>
                    <a:pt x="5701" y="1568"/>
                    <a:pt x="5106" y="674"/>
                    <a:pt x="4453" y="107"/>
                  </a:cubicBezTo>
                  <a:cubicBezTo>
                    <a:pt x="4373" y="39"/>
                    <a:pt x="4276" y="7"/>
                    <a:pt x="4178" y="7"/>
                  </a:cubicBezTo>
                  <a:cubicBezTo>
                    <a:pt x="4070" y="7"/>
                    <a:pt x="3961" y="47"/>
                    <a:pt x="3871" y="121"/>
                  </a:cubicBezTo>
                  <a:cubicBezTo>
                    <a:pt x="3588" y="348"/>
                    <a:pt x="3219" y="490"/>
                    <a:pt x="2808" y="490"/>
                  </a:cubicBezTo>
                  <a:cubicBezTo>
                    <a:pt x="2396" y="490"/>
                    <a:pt x="2028" y="348"/>
                    <a:pt x="1744" y="107"/>
                  </a:cubicBezTo>
                  <a:cubicBezTo>
                    <a:pt x="1659" y="36"/>
                    <a:pt x="1560" y="0"/>
                    <a:pt x="14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50;p34"/>
            <p:cNvSpPr/>
            <p:nvPr/>
          </p:nvSpPr>
          <p:spPr>
            <a:xfrm>
              <a:off x="736125" y="1687011"/>
              <a:ext cx="179043" cy="179043"/>
            </a:xfrm>
            <a:custGeom>
              <a:avLst/>
              <a:gdLst/>
              <a:ahLst/>
              <a:cxnLst/>
              <a:rect l="l" t="t" r="r" b="b"/>
              <a:pathLst>
                <a:path w="3050" h="3050" extrusionOk="0">
                  <a:moveTo>
                    <a:pt x="1518" y="0"/>
                  </a:moveTo>
                  <a:cubicBezTo>
                    <a:pt x="681" y="0"/>
                    <a:pt x="0" y="681"/>
                    <a:pt x="0" y="1518"/>
                  </a:cubicBezTo>
                  <a:cubicBezTo>
                    <a:pt x="0" y="1844"/>
                    <a:pt x="100" y="2156"/>
                    <a:pt x="284" y="2398"/>
                  </a:cubicBezTo>
                  <a:cubicBezTo>
                    <a:pt x="554" y="2795"/>
                    <a:pt x="1008" y="3050"/>
                    <a:pt x="1518" y="3050"/>
                  </a:cubicBezTo>
                  <a:cubicBezTo>
                    <a:pt x="2029" y="3050"/>
                    <a:pt x="2483" y="2795"/>
                    <a:pt x="2766" y="2398"/>
                  </a:cubicBezTo>
                  <a:cubicBezTo>
                    <a:pt x="2936" y="2156"/>
                    <a:pt x="3050" y="1844"/>
                    <a:pt x="3050" y="1518"/>
                  </a:cubicBezTo>
                  <a:cubicBezTo>
                    <a:pt x="3050" y="681"/>
                    <a:pt x="2369" y="0"/>
                    <a:pt x="15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51;p34"/>
            <p:cNvSpPr/>
            <p:nvPr/>
          </p:nvSpPr>
          <p:spPr>
            <a:xfrm>
              <a:off x="4621827" y="1708787"/>
              <a:ext cx="394657" cy="78309"/>
            </a:xfrm>
            <a:custGeom>
              <a:avLst/>
              <a:gdLst/>
              <a:ahLst/>
              <a:cxnLst/>
              <a:rect l="l" t="t" r="r" b="b"/>
              <a:pathLst>
                <a:path w="6723" h="1334" extrusionOk="0">
                  <a:moveTo>
                    <a:pt x="2014" y="0"/>
                  </a:moveTo>
                  <a:cubicBezTo>
                    <a:pt x="1731" y="0"/>
                    <a:pt x="1475" y="199"/>
                    <a:pt x="1390" y="454"/>
                  </a:cubicBezTo>
                  <a:lnTo>
                    <a:pt x="227" y="454"/>
                  </a:lnTo>
                  <a:cubicBezTo>
                    <a:pt x="99" y="454"/>
                    <a:pt x="1" y="553"/>
                    <a:pt x="1" y="666"/>
                  </a:cubicBezTo>
                  <a:cubicBezTo>
                    <a:pt x="1" y="794"/>
                    <a:pt x="99" y="879"/>
                    <a:pt x="227" y="879"/>
                  </a:cubicBezTo>
                  <a:lnTo>
                    <a:pt x="1390" y="879"/>
                  </a:lnTo>
                  <a:cubicBezTo>
                    <a:pt x="1475" y="1148"/>
                    <a:pt x="1731" y="1333"/>
                    <a:pt x="2014" y="1333"/>
                  </a:cubicBezTo>
                  <a:cubicBezTo>
                    <a:pt x="2312" y="1333"/>
                    <a:pt x="2553" y="1148"/>
                    <a:pt x="2638" y="879"/>
                  </a:cubicBezTo>
                  <a:lnTo>
                    <a:pt x="6509" y="879"/>
                  </a:lnTo>
                  <a:cubicBezTo>
                    <a:pt x="6623" y="879"/>
                    <a:pt x="6723" y="794"/>
                    <a:pt x="6723" y="666"/>
                  </a:cubicBezTo>
                  <a:cubicBezTo>
                    <a:pt x="6723" y="553"/>
                    <a:pt x="6623" y="454"/>
                    <a:pt x="6509" y="454"/>
                  </a:cubicBezTo>
                  <a:lnTo>
                    <a:pt x="2638" y="454"/>
                  </a:lnTo>
                  <a:cubicBezTo>
                    <a:pt x="2553" y="199"/>
                    <a:pt x="2312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52;p34"/>
            <p:cNvSpPr/>
            <p:nvPr/>
          </p:nvSpPr>
          <p:spPr>
            <a:xfrm>
              <a:off x="4621827" y="1931041"/>
              <a:ext cx="394657" cy="77487"/>
            </a:xfrm>
            <a:custGeom>
              <a:avLst/>
              <a:gdLst/>
              <a:ahLst/>
              <a:cxnLst/>
              <a:rect l="l" t="t" r="r" b="b"/>
              <a:pathLst>
                <a:path w="6723" h="1320" extrusionOk="0">
                  <a:moveTo>
                    <a:pt x="2014" y="0"/>
                  </a:moveTo>
                  <a:cubicBezTo>
                    <a:pt x="1731" y="0"/>
                    <a:pt x="1475" y="185"/>
                    <a:pt x="1390" y="440"/>
                  </a:cubicBezTo>
                  <a:lnTo>
                    <a:pt x="227" y="440"/>
                  </a:lnTo>
                  <a:cubicBezTo>
                    <a:pt x="99" y="440"/>
                    <a:pt x="1" y="539"/>
                    <a:pt x="1" y="667"/>
                  </a:cubicBezTo>
                  <a:cubicBezTo>
                    <a:pt x="1" y="781"/>
                    <a:pt x="99" y="879"/>
                    <a:pt x="227" y="879"/>
                  </a:cubicBezTo>
                  <a:lnTo>
                    <a:pt x="1390" y="879"/>
                  </a:lnTo>
                  <a:cubicBezTo>
                    <a:pt x="1475" y="1135"/>
                    <a:pt x="1731" y="1320"/>
                    <a:pt x="2014" y="1320"/>
                  </a:cubicBezTo>
                  <a:cubicBezTo>
                    <a:pt x="2312" y="1320"/>
                    <a:pt x="2553" y="1135"/>
                    <a:pt x="2638" y="879"/>
                  </a:cubicBezTo>
                  <a:lnTo>
                    <a:pt x="6509" y="879"/>
                  </a:lnTo>
                  <a:cubicBezTo>
                    <a:pt x="6623" y="879"/>
                    <a:pt x="6723" y="781"/>
                    <a:pt x="6723" y="667"/>
                  </a:cubicBezTo>
                  <a:cubicBezTo>
                    <a:pt x="6723" y="539"/>
                    <a:pt x="6623" y="440"/>
                    <a:pt x="6509" y="440"/>
                  </a:cubicBezTo>
                  <a:lnTo>
                    <a:pt x="2638" y="440"/>
                  </a:lnTo>
                  <a:cubicBezTo>
                    <a:pt x="2553" y="185"/>
                    <a:pt x="2312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53;p34"/>
            <p:cNvSpPr/>
            <p:nvPr/>
          </p:nvSpPr>
          <p:spPr>
            <a:xfrm>
              <a:off x="4581849" y="1823671"/>
              <a:ext cx="393835" cy="78309"/>
            </a:xfrm>
            <a:custGeom>
              <a:avLst/>
              <a:gdLst/>
              <a:ahLst/>
              <a:cxnLst/>
              <a:rect l="l" t="t" r="r" b="b"/>
              <a:pathLst>
                <a:path w="6709" h="1334" extrusionOk="0">
                  <a:moveTo>
                    <a:pt x="5347" y="0"/>
                  </a:moveTo>
                  <a:cubicBezTo>
                    <a:pt x="5063" y="0"/>
                    <a:pt x="4808" y="199"/>
                    <a:pt x="4723" y="454"/>
                  </a:cubicBezTo>
                  <a:lnTo>
                    <a:pt x="213" y="454"/>
                  </a:lnTo>
                  <a:cubicBezTo>
                    <a:pt x="86" y="454"/>
                    <a:pt x="1" y="553"/>
                    <a:pt x="1" y="666"/>
                  </a:cubicBezTo>
                  <a:cubicBezTo>
                    <a:pt x="1" y="794"/>
                    <a:pt x="86" y="880"/>
                    <a:pt x="213" y="880"/>
                  </a:cubicBezTo>
                  <a:lnTo>
                    <a:pt x="4723" y="880"/>
                  </a:lnTo>
                  <a:cubicBezTo>
                    <a:pt x="4808" y="1148"/>
                    <a:pt x="5063" y="1333"/>
                    <a:pt x="5347" y="1333"/>
                  </a:cubicBezTo>
                  <a:cubicBezTo>
                    <a:pt x="5630" y="1333"/>
                    <a:pt x="5886" y="1148"/>
                    <a:pt x="5971" y="880"/>
                  </a:cubicBezTo>
                  <a:lnTo>
                    <a:pt x="6496" y="880"/>
                  </a:lnTo>
                  <a:cubicBezTo>
                    <a:pt x="6610" y="880"/>
                    <a:pt x="6708" y="794"/>
                    <a:pt x="6708" y="666"/>
                  </a:cubicBezTo>
                  <a:cubicBezTo>
                    <a:pt x="6708" y="553"/>
                    <a:pt x="6610" y="454"/>
                    <a:pt x="6496" y="454"/>
                  </a:cubicBezTo>
                  <a:lnTo>
                    <a:pt x="5971" y="454"/>
                  </a:lnTo>
                  <a:cubicBezTo>
                    <a:pt x="5886" y="199"/>
                    <a:pt x="5630" y="0"/>
                    <a:pt x="5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854;p34"/>
          <p:cNvSpPr txBox="1"/>
          <p:nvPr/>
        </p:nvSpPr>
        <p:spPr>
          <a:xfrm>
            <a:off x="3037765" y="2680371"/>
            <a:ext cx="9858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01</a:t>
            </a:r>
            <a:endParaRPr sz="12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8" name="Google Shape;855;p34"/>
          <p:cNvSpPr txBox="1"/>
          <p:nvPr/>
        </p:nvSpPr>
        <p:spPr>
          <a:xfrm>
            <a:off x="4965450" y="2680386"/>
            <a:ext cx="1025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sz="12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9" name="Google Shape;856;p34"/>
          <p:cNvSpPr txBox="1"/>
          <p:nvPr/>
        </p:nvSpPr>
        <p:spPr>
          <a:xfrm>
            <a:off x="7000765" y="2680386"/>
            <a:ext cx="9858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03</a:t>
            </a:r>
            <a:endParaRPr sz="12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1" name="Google Shape;858;p34"/>
          <p:cNvSpPr txBox="1"/>
          <p:nvPr/>
        </p:nvSpPr>
        <p:spPr>
          <a:xfrm>
            <a:off x="2904324" y="3402409"/>
            <a:ext cx="1382700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CUST DEV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2" name="Google Shape;859;p34"/>
          <p:cNvSpPr txBox="1"/>
          <p:nvPr/>
        </p:nvSpPr>
        <p:spPr>
          <a:xfrm>
            <a:off x="4900295" y="3402330"/>
            <a:ext cx="1546225" cy="50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Разработка </a:t>
            </a:r>
            <a:r>
              <a:rPr lang="en-US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FAQ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3" name="Google Shape;860;p34"/>
          <p:cNvSpPr txBox="1"/>
          <p:nvPr/>
        </p:nvSpPr>
        <p:spPr>
          <a:xfrm>
            <a:off x="6896100" y="3402330"/>
            <a:ext cx="15544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Инструменты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5" name="Google Shape;862;p34"/>
          <p:cNvSpPr txBox="1"/>
          <p:nvPr/>
        </p:nvSpPr>
        <p:spPr>
          <a:xfrm>
            <a:off x="2550160" y="3976370"/>
            <a:ext cx="1371600" cy="185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latin typeface="Roboto"/>
                <a:ea typeface="Roboto"/>
                <a:cs typeface="Roboto"/>
                <a:sym typeface="Roboto"/>
              </a:rPr>
              <a:t>Проработка структуры контента на базе опыта взаимодействия с пациентами (где возникло недопонимание, в чем загвоздка, как решалось?)</a:t>
            </a:r>
          </a:p>
        </p:txBody>
      </p:sp>
      <p:sp>
        <p:nvSpPr>
          <p:cNvPr id="46" name="Google Shape;863;p34"/>
          <p:cNvSpPr txBox="1"/>
          <p:nvPr/>
        </p:nvSpPr>
        <p:spPr>
          <a:xfrm>
            <a:off x="4503461" y="3976445"/>
            <a:ext cx="1467000" cy="8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Подбор бота и разработка его скрипта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" name="Google Shape;864;p34"/>
          <p:cNvSpPr txBox="1"/>
          <p:nvPr/>
        </p:nvSpPr>
        <p:spPr>
          <a:xfrm>
            <a:off x="6495324" y="3976445"/>
            <a:ext cx="1467000" cy="8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Разработка или приобретение необходимых инструментов 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94042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Текущие результаты</a:t>
            </a:r>
            <a:endParaRPr lang="ru-RU" sz="2800" i="1" dirty="0">
              <a:latin typeface="Bahnschrift" panose="020B0502040204020203" pitchFamily="34" charset="0"/>
            </a:endParaRPr>
          </a:p>
        </p:txBody>
      </p:sp>
      <p:grpSp>
        <p:nvGrpSpPr>
          <p:cNvPr id="2" name="Google Shape;831;p34"/>
          <p:cNvGrpSpPr/>
          <p:nvPr/>
        </p:nvGrpSpPr>
        <p:grpSpPr>
          <a:xfrm>
            <a:off x="2454749" y="2564051"/>
            <a:ext cx="6233432" cy="3388879"/>
            <a:chOff x="457200" y="1590556"/>
            <a:chExt cx="6233432" cy="3388879"/>
          </a:xfrm>
        </p:grpSpPr>
        <p:sp>
          <p:nvSpPr>
            <p:cNvPr id="18" name="Google Shape;835;p34"/>
            <p:cNvSpPr/>
            <p:nvPr/>
          </p:nvSpPr>
          <p:spPr>
            <a:xfrm>
              <a:off x="4448649" y="2268248"/>
              <a:ext cx="1563541" cy="2711185"/>
            </a:xfrm>
            <a:custGeom>
              <a:avLst/>
              <a:gdLst/>
              <a:ahLst/>
              <a:cxnLst/>
              <a:rect l="l" t="t" r="r" b="b"/>
              <a:pathLst>
                <a:path w="26635" h="31328" extrusionOk="0">
                  <a:moveTo>
                    <a:pt x="511" y="0"/>
                  </a:moveTo>
                  <a:cubicBezTo>
                    <a:pt x="228" y="0"/>
                    <a:pt x="1" y="227"/>
                    <a:pt x="1" y="496"/>
                  </a:cubicBezTo>
                  <a:lnTo>
                    <a:pt x="1" y="31327"/>
                  </a:lnTo>
                  <a:lnTo>
                    <a:pt x="26124" y="31327"/>
                  </a:lnTo>
                  <a:cubicBezTo>
                    <a:pt x="26407" y="31327"/>
                    <a:pt x="26634" y="31115"/>
                    <a:pt x="26634" y="30831"/>
                  </a:cubicBezTo>
                  <a:lnTo>
                    <a:pt x="26634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36;p34"/>
            <p:cNvSpPr/>
            <p:nvPr/>
          </p:nvSpPr>
          <p:spPr>
            <a:xfrm>
              <a:off x="4898210" y="2142377"/>
              <a:ext cx="1792422" cy="986143"/>
            </a:xfrm>
            <a:custGeom>
              <a:avLst/>
              <a:gdLst/>
              <a:ahLst/>
              <a:cxnLst/>
              <a:rect l="l" t="t" r="r" b="b"/>
              <a:pathLst>
                <a:path w="30534" h="16799" extrusionOk="0">
                  <a:moveTo>
                    <a:pt x="23512" y="1"/>
                  </a:moveTo>
                  <a:cubicBezTo>
                    <a:pt x="23405" y="1"/>
                    <a:pt x="23301" y="99"/>
                    <a:pt x="23301" y="244"/>
                  </a:cubicBezTo>
                  <a:lnTo>
                    <a:pt x="23301" y="3633"/>
                  </a:lnTo>
                  <a:cubicBezTo>
                    <a:pt x="23301" y="3761"/>
                    <a:pt x="23216" y="3874"/>
                    <a:pt x="23102" y="3874"/>
                  </a:cubicBezTo>
                  <a:lnTo>
                    <a:pt x="213" y="3874"/>
                  </a:lnTo>
                  <a:cubicBezTo>
                    <a:pt x="100" y="3874"/>
                    <a:pt x="1" y="3988"/>
                    <a:pt x="1" y="4115"/>
                  </a:cubicBezTo>
                  <a:lnTo>
                    <a:pt x="1" y="13248"/>
                  </a:lnTo>
                  <a:cubicBezTo>
                    <a:pt x="1" y="13390"/>
                    <a:pt x="100" y="13503"/>
                    <a:pt x="213" y="13503"/>
                  </a:cubicBezTo>
                  <a:lnTo>
                    <a:pt x="23017" y="13503"/>
                  </a:lnTo>
                  <a:cubicBezTo>
                    <a:pt x="23131" y="13503"/>
                    <a:pt x="23216" y="13603"/>
                    <a:pt x="23216" y="13745"/>
                  </a:cubicBezTo>
                  <a:lnTo>
                    <a:pt x="23216" y="16553"/>
                  </a:lnTo>
                  <a:cubicBezTo>
                    <a:pt x="23216" y="16704"/>
                    <a:pt x="23317" y="16798"/>
                    <a:pt x="23422" y="16798"/>
                  </a:cubicBezTo>
                  <a:cubicBezTo>
                    <a:pt x="23475" y="16798"/>
                    <a:pt x="23528" y="16775"/>
                    <a:pt x="23571" y="16723"/>
                  </a:cubicBezTo>
                  <a:lnTo>
                    <a:pt x="30463" y="8526"/>
                  </a:lnTo>
                  <a:cubicBezTo>
                    <a:pt x="30534" y="8426"/>
                    <a:pt x="30534" y="8271"/>
                    <a:pt x="30463" y="8171"/>
                  </a:cubicBezTo>
                  <a:lnTo>
                    <a:pt x="23656" y="74"/>
                  </a:lnTo>
                  <a:cubicBezTo>
                    <a:pt x="23615" y="23"/>
                    <a:pt x="23563" y="1"/>
                    <a:pt x="235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37;p34"/>
            <p:cNvSpPr/>
            <p:nvPr/>
          </p:nvSpPr>
          <p:spPr>
            <a:xfrm>
              <a:off x="4471131" y="1590556"/>
              <a:ext cx="1518516" cy="551980"/>
            </a:xfrm>
            <a:custGeom>
              <a:avLst/>
              <a:gdLst/>
              <a:ahLst/>
              <a:cxnLst/>
              <a:rect l="l" t="t" r="r" b="b"/>
              <a:pathLst>
                <a:path w="25868" h="9403" extrusionOk="0">
                  <a:moveTo>
                    <a:pt x="57" y="0"/>
                  </a:moveTo>
                  <a:cubicBezTo>
                    <a:pt x="28" y="0"/>
                    <a:pt x="0" y="14"/>
                    <a:pt x="0" y="42"/>
                  </a:cubicBezTo>
                  <a:lnTo>
                    <a:pt x="0" y="9346"/>
                  </a:lnTo>
                  <a:cubicBezTo>
                    <a:pt x="0" y="9374"/>
                    <a:pt x="28" y="9402"/>
                    <a:pt x="57" y="9402"/>
                  </a:cubicBezTo>
                  <a:lnTo>
                    <a:pt x="25826" y="9402"/>
                  </a:lnTo>
                  <a:cubicBezTo>
                    <a:pt x="25854" y="9402"/>
                    <a:pt x="25868" y="9374"/>
                    <a:pt x="25868" y="9346"/>
                  </a:cubicBezTo>
                  <a:lnTo>
                    <a:pt x="25868" y="42"/>
                  </a:lnTo>
                  <a:cubicBezTo>
                    <a:pt x="25868" y="14"/>
                    <a:pt x="25854" y="0"/>
                    <a:pt x="258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38;p34"/>
            <p:cNvSpPr/>
            <p:nvPr/>
          </p:nvSpPr>
          <p:spPr>
            <a:xfrm>
              <a:off x="2453306" y="2268249"/>
              <a:ext cx="1562719" cy="2711186"/>
            </a:xfrm>
            <a:custGeom>
              <a:avLst/>
              <a:gdLst/>
              <a:ahLst/>
              <a:cxnLst/>
              <a:rect l="l" t="t" r="r" b="b"/>
              <a:pathLst>
                <a:path w="26621" h="31328" extrusionOk="0">
                  <a:moveTo>
                    <a:pt x="498" y="0"/>
                  </a:moveTo>
                  <a:cubicBezTo>
                    <a:pt x="228" y="0"/>
                    <a:pt x="1" y="227"/>
                    <a:pt x="1" y="496"/>
                  </a:cubicBezTo>
                  <a:lnTo>
                    <a:pt x="1" y="31327"/>
                  </a:lnTo>
                  <a:lnTo>
                    <a:pt x="26123" y="31327"/>
                  </a:lnTo>
                  <a:cubicBezTo>
                    <a:pt x="26394" y="31327"/>
                    <a:pt x="26620" y="31115"/>
                    <a:pt x="26620" y="30831"/>
                  </a:cubicBezTo>
                  <a:lnTo>
                    <a:pt x="2662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39;p34"/>
            <p:cNvSpPr/>
            <p:nvPr/>
          </p:nvSpPr>
          <p:spPr>
            <a:xfrm>
              <a:off x="2474965" y="1590556"/>
              <a:ext cx="1518556" cy="552003"/>
            </a:xfrm>
            <a:custGeom>
              <a:avLst/>
              <a:gdLst/>
              <a:ahLst/>
              <a:cxnLst/>
              <a:rect l="l" t="t" r="r" b="b"/>
              <a:pathLst>
                <a:path w="25883" h="9403" extrusionOk="0">
                  <a:moveTo>
                    <a:pt x="57" y="0"/>
                  </a:moveTo>
                  <a:cubicBezTo>
                    <a:pt x="29" y="0"/>
                    <a:pt x="0" y="14"/>
                    <a:pt x="0" y="42"/>
                  </a:cubicBezTo>
                  <a:lnTo>
                    <a:pt x="0" y="9346"/>
                  </a:lnTo>
                  <a:cubicBezTo>
                    <a:pt x="0" y="9374"/>
                    <a:pt x="29" y="9402"/>
                    <a:pt x="57" y="9402"/>
                  </a:cubicBezTo>
                  <a:lnTo>
                    <a:pt x="25826" y="9402"/>
                  </a:lnTo>
                  <a:cubicBezTo>
                    <a:pt x="25854" y="9402"/>
                    <a:pt x="25883" y="9374"/>
                    <a:pt x="25883" y="9346"/>
                  </a:cubicBezTo>
                  <a:lnTo>
                    <a:pt x="25883" y="42"/>
                  </a:lnTo>
                  <a:cubicBezTo>
                    <a:pt x="25883" y="14"/>
                    <a:pt x="25854" y="0"/>
                    <a:pt x="25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40;p34"/>
            <p:cNvSpPr/>
            <p:nvPr/>
          </p:nvSpPr>
          <p:spPr>
            <a:xfrm>
              <a:off x="2902868" y="2142377"/>
              <a:ext cx="1792481" cy="986143"/>
            </a:xfrm>
            <a:custGeom>
              <a:avLst/>
              <a:gdLst/>
              <a:ahLst/>
              <a:cxnLst/>
              <a:rect l="l" t="t" r="r" b="b"/>
              <a:pathLst>
                <a:path w="30535" h="16799" extrusionOk="0">
                  <a:moveTo>
                    <a:pt x="23498" y="1"/>
                  </a:moveTo>
                  <a:cubicBezTo>
                    <a:pt x="23391" y="1"/>
                    <a:pt x="23287" y="99"/>
                    <a:pt x="23287" y="244"/>
                  </a:cubicBezTo>
                  <a:lnTo>
                    <a:pt x="23287" y="3633"/>
                  </a:lnTo>
                  <a:cubicBezTo>
                    <a:pt x="23287" y="3761"/>
                    <a:pt x="23202" y="3874"/>
                    <a:pt x="23089" y="3874"/>
                  </a:cubicBezTo>
                  <a:lnTo>
                    <a:pt x="199" y="3874"/>
                  </a:lnTo>
                  <a:cubicBezTo>
                    <a:pt x="86" y="3874"/>
                    <a:pt x="1" y="3988"/>
                    <a:pt x="1" y="4115"/>
                  </a:cubicBezTo>
                  <a:lnTo>
                    <a:pt x="1" y="13248"/>
                  </a:lnTo>
                  <a:cubicBezTo>
                    <a:pt x="1" y="13390"/>
                    <a:pt x="86" y="13503"/>
                    <a:pt x="199" y="13503"/>
                  </a:cubicBezTo>
                  <a:lnTo>
                    <a:pt x="23004" y="13503"/>
                  </a:lnTo>
                  <a:cubicBezTo>
                    <a:pt x="23117" y="13503"/>
                    <a:pt x="23202" y="13603"/>
                    <a:pt x="23202" y="13745"/>
                  </a:cubicBezTo>
                  <a:lnTo>
                    <a:pt x="23202" y="16553"/>
                  </a:lnTo>
                  <a:cubicBezTo>
                    <a:pt x="23202" y="16704"/>
                    <a:pt x="23303" y="16798"/>
                    <a:pt x="23408" y="16798"/>
                  </a:cubicBezTo>
                  <a:cubicBezTo>
                    <a:pt x="23461" y="16798"/>
                    <a:pt x="23515" y="16775"/>
                    <a:pt x="23557" y="16723"/>
                  </a:cubicBezTo>
                  <a:lnTo>
                    <a:pt x="30450" y="8526"/>
                  </a:lnTo>
                  <a:cubicBezTo>
                    <a:pt x="30535" y="8426"/>
                    <a:pt x="30535" y="8271"/>
                    <a:pt x="30450" y="8171"/>
                  </a:cubicBezTo>
                  <a:lnTo>
                    <a:pt x="23642" y="74"/>
                  </a:lnTo>
                  <a:cubicBezTo>
                    <a:pt x="23601" y="23"/>
                    <a:pt x="23549" y="1"/>
                    <a:pt x="234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41;p34"/>
            <p:cNvSpPr/>
            <p:nvPr/>
          </p:nvSpPr>
          <p:spPr>
            <a:xfrm>
              <a:off x="457200" y="2268249"/>
              <a:ext cx="1562661" cy="2711186"/>
            </a:xfrm>
            <a:custGeom>
              <a:avLst/>
              <a:gdLst/>
              <a:ahLst/>
              <a:cxnLst/>
              <a:rect l="l" t="t" r="r" b="b"/>
              <a:pathLst>
                <a:path w="26620" h="31328" extrusionOk="0">
                  <a:moveTo>
                    <a:pt x="497" y="0"/>
                  </a:moveTo>
                  <a:cubicBezTo>
                    <a:pt x="227" y="0"/>
                    <a:pt x="0" y="227"/>
                    <a:pt x="0" y="496"/>
                  </a:cubicBezTo>
                  <a:lnTo>
                    <a:pt x="0" y="31327"/>
                  </a:lnTo>
                  <a:lnTo>
                    <a:pt x="26123" y="31327"/>
                  </a:lnTo>
                  <a:cubicBezTo>
                    <a:pt x="26406" y="31327"/>
                    <a:pt x="26620" y="31115"/>
                    <a:pt x="26620" y="30831"/>
                  </a:cubicBezTo>
                  <a:lnTo>
                    <a:pt x="2662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42;p34"/>
            <p:cNvSpPr/>
            <p:nvPr/>
          </p:nvSpPr>
          <p:spPr>
            <a:xfrm>
              <a:off x="468281" y="1590556"/>
              <a:ext cx="1562682" cy="552003"/>
            </a:xfrm>
            <a:custGeom>
              <a:avLst/>
              <a:gdLst/>
              <a:ahLst/>
              <a:cxnLst/>
              <a:rect l="l" t="t" r="r" b="b"/>
              <a:pathLst>
                <a:path w="25869" h="9403" extrusionOk="0">
                  <a:moveTo>
                    <a:pt x="42" y="0"/>
                  </a:moveTo>
                  <a:cubicBezTo>
                    <a:pt x="14" y="0"/>
                    <a:pt x="0" y="14"/>
                    <a:pt x="0" y="42"/>
                  </a:cubicBezTo>
                  <a:lnTo>
                    <a:pt x="0" y="9346"/>
                  </a:lnTo>
                  <a:cubicBezTo>
                    <a:pt x="0" y="9374"/>
                    <a:pt x="14" y="9402"/>
                    <a:pt x="42" y="9402"/>
                  </a:cubicBezTo>
                  <a:lnTo>
                    <a:pt x="25811" y="9402"/>
                  </a:lnTo>
                  <a:cubicBezTo>
                    <a:pt x="25840" y="9402"/>
                    <a:pt x="25868" y="9374"/>
                    <a:pt x="25868" y="9346"/>
                  </a:cubicBezTo>
                  <a:lnTo>
                    <a:pt x="25868" y="42"/>
                  </a:lnTo>
                  <a:cubicBezTo>
                    <a:pt x="25868" y="14"/>
                    <a:pt x="25840" y="0"/>
                    <a:pt x="25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43;p34"/>
            <p:cNvSpPr/>
            <p:nvPr/>
          </p:nvSpPr>
          <p:spPr>
            <a:xfrm>
              <a:off x="906763" y="2142377"/>
              <a:ext cx="1792481" cy="986143"/>
            </a:xfrm>
            <a:custGeom>
              <a:avLst/>
              <a:gdLst/>
              <a:ahLst/>
              <a:cxnLst/>
              <a:rect l="l" t="t" r="r" b="b"/>
              <a:pathLst>
                <a:path w="30535" h="16799" extrusionOk="0">
                  <a:moveTo>
                    <a:pt x="23501" y="1"/>
                  </a:moveTo>
                  <a:cubicBezTo>
                    <a:pt x="23399" y="1"/>
                    <a:pt x="23301" y="99"/>
                    <a:pt x="23301" y="244"/>
                  </a:cubicBezTo>
                  <a:lnTo>
                    <a:pt x="23301" y="3633"/>
                  </a:lnTo>
                  <a:cubicBezTo>
                    <a:pt x="23301" y="3761"/>
                    <a:pt x="23202" y="3874"/>
                    <a:pt x="23088" y="3874"/>
                  </a:cubicBezTo>
                  <a:lnTo>
                    <a:pt x="213" y="3874"/>
                  </a:lnTo>
                  <a:cubicBezTo>
                    <a:pt x="100" y="3874"/>
                    <a:pt x="0" y="3988"/>
                    <a:pt x="0" y="4115"/>
                  </a:cubicBezTo>
                  <a:lnTo>
                    <a:pt x="0" y="13248"/>
                  </a:lnTo>
                  <a:cubicBezTo>
                    <a:pt x="0" y="13390"/>
                    <a:pt x="100" y="13503"/>
                    <a:pt x="213" y="13503"/>
                  </a:cubicBezTo>
                  <a:lnTo>
                    <a:pt x="23003" y="13503"/>
                  </a:lnTo>
                  <a:cubicBezTo>
                    <a:pt x="23116" y="13503"/>
                    <a:pt x="23216" y="13603"/>
                    <a:pt x="23216" y="13745"/>
                  </a:cubicBezTo>
                  <a:lnTo>
                    <a:pt x="23216" y="16553"/>
                  </a:lnTo>
                  <a:cubicBezTo>
                    <a:pt x="23216" y="16704"/>
                    <a:pt x="23311" y="16798"/>
                    <a:pt x="23415" y="16798"/>
                  </a:cubicBezTo>
                  <a:cubicBezTo>
                    <a:pt x="23468" y="16798"/>
                    <a:pt x="23523" y="16775"/>
                    <a:pt x="23570" y="16723"/>
                  </a:cubicBezTo>
                  <a:lnTo>
                    <a:pt x="30449" y="8526"/>
                  </a:lnTo>
                  <a:cubicBezTo>
                    <a:pt x="30534" y="8426"/>
                    <a:pt x="30534" y="8271"/>
                    <a:pt x="30449" y="8171"/>
                  </a:cubicBezTo>
                  <a:lnTo>
                    <a:pt x="23642" y="74"/>
                  </a:lnTo>
                  <a:cubicBezTo>
                    <a:pt x="23600" y="23"/>
                    <a:pt x="23550" y="1"/>
                    <a:pt x="23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44;p34"/>
            <p:cNvSpPr/>
            <p:nvPr/>
          </p:nvSpPr>
          <p:spPr>
            <a:xfrm>
              <a:off x="2795899" y="1696934"/>
              <a:ext cx="378925" cy="362429"/>
            </a:xfrm>
            <a:custGeom>
              <a:avLst/>
              <a:gdLst/>
              <a:ahLst/>
              <a:cxnLst/>
              <a:rect l="l" t="t" r="r" b="b"/>
              <a:pathLst>
                <a:path w="6455" h="6174" extrusionOk="0">
                  <a:moveTo>
                    <a:pt x="3760" y="741"/>
                  </a:moveTo>
                  <a:cubicBezTo>
                    <a:pt x="4696" y="741"/>
                    <a:pt x="5461" y="1494"/>
                    <a:pt x="5461" y="2443"/>
                  </a:cubicBezTo>
                  <a:cubicBezTo>
                    <a:pt x="5461" y="3379"/>
                    <a:pt x="4696" y="4145"/>
                    <a:pt x="3760" y="4145"/>
                  </a:cubicBezTo>
                  <a:cubicBezTo>
                    <a:pt x="2824" y="4145"/>
                    <a:pt x="2058" y="3379"/>
                    <a:pt x="2058" y="2443"/>
                  </a:cubicBezTo>
                  <a:cubicBezTo>
                    <a:pt x="2058" y="1494"/>
                    <a:pt x="2824" y="741"/>
                    <a:pt x="3760" y="741"/>
                  </a:cubicBezTo>
                  <a:close/>
                  <a:moveTo>
                    <a:pt x="3752" y="1"/>
                  </a:moveTo>
                  <a:cubicBezTo>
                    <a:pt x="3125" y="1"/>
                    <a:pt x="2497" y="238"/>
                    <a:pt x="2015" y="713"/>
                  </a:cubicBezTo>
                  <a:cubicBezTo>
                    <a:pt x="1164" y="1579"/>
                    <a:pt x="1065" y="2897"/>
                    <a:pt x="1746" y="3861"/>
                  </a:cubicBezTo>
                  <a:lnTo>
                    <a:pt x="171" y="5421"/>
                  </a:lnTo>
                  <a:cubicBezTo>
                    <a:pt x="1" y="5591"/>
                    <a:pt x="1" y="5875"/>
                    <a:pt x="171" y="6045"/>
                  </a:cubicBezTo>
                  <a:cubicBezTo>
                    <a:pt x="256" y="6130"/>
                    <a:pt x="370" y="6174"/>
                    <a:pt x="469" y="6174"/>
                  </a:cubicBezTo>
                  <a:cubicBezTo>
                    <a:pt x="583" y="6174"/>
                    <a:pt x="696" y="6130"/>
                    <a:pt x="781" y="6045"/>
                  </a:cubicBezTo>
                  <a:lnTo>
                    <a:pt x="2355" y="4472"/>
                  </a:lnTo>
                  <a:cubicBezTo>
                    <a:pt x="2773" y="4765"/>
                    <a:pt x="3265" y="4912"/>
                    <a:pt x="3757" y="4912"/>
                  </a:cubicBezTo>
                  <a:cubicBezTo>
                    <a:pt x="4385" y="4912"/>
                    <a:pt x="5013" y="4672"/>
                    <a:pt x="5490" y="4188"/>
                  </a:cubicBezTo>
                  <a:cubicBezTo>
                    <a:pt x="6454" y="3237"/>
                    <a:pt x="6454" y="1677"/>
                    <a:pt x="5490" y="713"/>
                  </a:cubicBezTo>
                  <a:cubicBezTo>
                    <a:pt x="5008" y="238"/>
                    <a:pt x="4380" y="1"/>
                    <a:pt x="37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" name="Google Shape;845;p34"/>
            <p:cNvGrpSpPr/>
            <p:nvPr/>
          </p:nvGrpSpPr>
          <p:grpSpPr>
            <a:xfrm>
              <a:off x="769671" y="1836997"/>
              <a:ext cx="66629" cy="111596"/>
              <a:chOff x="769671" y="1836997"/>
              <a:chExt cx="66629" cy="111596"/>
            </a:xfrm>
          </p:grpSpPr>
          <p:sp>
            <p:nvSpPr>
              <p:cNvPr id="35" name="Google Shape;847;p34"/>
              <p:cNvSpPr/>
              <p:nvPr/>
            </p:nvSpPr>
            <p:spPr>
              <a:xfrm>
                <a:off x="814639" y="1914369"/>
                <a:ext cx="21661" cy="34224"/>
              </a:xfrm>
              <a:custGeom>
                <a:avLst/>
                <a:gdLst/>
                <a:ahLst/>
                <a:cxnLst/>
                <a:rect l="l" t="t" r="r" b="b"/>
                <a:pathLst>
                  <a:path w="369" h="583" extrusionOk="0">
                    <a:moveTo>
                      <a:pt x="0" y="1"/>
                    </a:moveTo>
                    <a:lnTo>
                      <a:pt x="0" y="583"/>
                    </a:lnTo>
                    <a:cubicBezTo>
                      <a:pt x="42" y="583"/>
                      <a:pt x="85" y="568"/>
                      <a:pt x="127" y="539"/>
                    </a:cubicBezTo>
                    <a:cubicBezTo>
                      <a:pt x="284" y="469"/>
                      <a:pt x="369" y="356"/>
                      <a:pt x="354" y="227"/>
                    </a:cubicBezTo>
                    <a:cubicBezTo>
                      <a:pt x="354" y="114"/>
                      <a:pt x="212" y="57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848;p34"/>
              <p:cNvSpPr/>
              <p:nvPr/>
            </p:nvSpPr>
            <p:spPr>
              <a:xfrm>
                <a:off x="769671" y="1836997"/>
                <a:ext cx="19137" cy="44144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52" extrusionOk="0">
                    <a:moveTo>
                      <a:pt x="326" y="0"/>
                    </a:moveTo>
                    <a:cubicBezTo>
                      <a:pt x="241" y="42"/>
                      <a:pt x="156" y="85"/>
                      <a:pt x="99" y="156"/>
                    </a:cubicBezTo>
                    <a:cubicBezTo>
                      <a:pt x="14" y="255"/>
                      <a:pt x="0" y="369"/>
                      <a:pt x="29" y="524"/>
                    </a:cubicBezTo>
                    <a:cubicBezTo>
                      <a:pt x="57" y="624"/>
                      <a:pt x="170" y="695"/>
                      <a:pt x="326" y="751"/>
                    </a:cubicBez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" name="Google Shape;849;p34"/>
            <p:cNvSpPr/>
            <p:nvPr/>
          </p:nvSpPr>
          <p:spPr>
            <a:xfrm>
              <a:off x="660395" y="1865589"/>
              <a:ext cx="345523" cy="180334"/>
            </a:xfrm>
            <a:custGeom>
              <a:avLst/>
              <a:gdLst/>
              <a:ahLst/>
              <a:cxnLst/>
              <a:rect l="l" t="t" r="r" b="b"/>
              <a:pathLst>
                <a:path w="5886" h="3072" extrusionOk="0">
                  <a:moveTo>
                    <a:pt x="1462" y="0"/>
                  </a:moveTo>
                  <a:cubicBezTo>
                    <a:pt x="1365" y="0"/>
                    <a:pt x="1269" y="36"/>
                    <a:pt x="1191" y="107"/>
                  </a:cubicBezTo>
                  <a:cubicBezTo>
                    <a:pt x="567" y="674"/>
                    <a:pt x="127" y="1568"/>
                    <a:pt x="29" y="2589"/>
                  </a:cubicBezTo>
                  <a:cubicBezTo>
                    <a:pt x="0" y="2844"/>
                    <a:pt x="199" y="3071"/>
                    <a:pt x="454" y="3071"/>
                  </a:cubicBezTo>
                  <a:lnTo>
                    <a:pt x="5418" y="3071"/>
                  </a:lnTo>
                  <a:cubicBezTo>
                    <a:pt x="5673" y="3071"/>
                    <a:pt x="5885" y="2844"/>
                    <a:pt x="5843" y="2589"/>
                  </a:cubicBezTo>
                  <a:cubicBezTo>
                    <a:pt x="5701" y="1568"/>
                    <a:pt x="5106" y="674"/>
                    <a:pt x="4453" y="107"/>
                  </a:cubicBezTo>
                  <a:cubicBezTo>
                    <a:pt x="4373" y="39"/>
                    <a:pt x="4276" y="7"/>
                    <a:pt x="4178" y="7"/>
                  </a:cubicBezTo>
                  <a:cubicBezTo>
                    <a:pt x="4070" y="7"/>
                    <a:pt x="3961" y="47"/>
                    <a:pt x="3871" y="121"/>
                  </a:cubicBezTo>
                  <a:cubicBezTo>
                    <a:pt x="3588" y="348"/>
                    <a:pt x="3219" y="490"/>
                    <a:pt x="2808" y="490"/>
                  </a:cubicBezTo>
                  <a:cubicBezTo>
                    <a:pt x="2396" y="490"/>
                    <a:pt x="2028" y="348"/>
                    <a:pt x="1744" y="107"/>
                  </a:cubicBezTo>
                  <a:cubicBezTo>
                    <a:pt x="1659" y="36"/>
                    <a:pt x="1560" y="0"/>
                    <a:pt x="14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50;p34"/>
            <p:cNvSpPr/>
            <p:nvPr/>
          </p:nvSpPr>
          <p:spPr>
            <a:xfrm>
              <a:off x="736125" y="1687011"/>
              <a:ext cx="179043" cy="179043"/>
            </a:xfrm>
            <a:custGeom>
              <a:avLst/>
              <a:gdLst/>
              <a:ahLst/>
              <a:cxnLst/>
              <a:rect l="l" t="t" r="r" b="b"/>
              <a:pathLst>
                <a:path w="3050" h="3050" extrusionOk="0">
                  <a:moveTo>
                    <a:pt x="1518" y="0"/>
                  </a:moveTo>
                  <a:cubicBezTo>
                    <a:pt x="681" y="0"/>
                    <a:pt x="0" y="681"/>
                    <a:pt x="0" y="1518"/>
                  </a:cubicBezTo>
                  <a:cubicBezTo>
                    <a:pt x="0" y="1844"/>
                    <a:pt x="100" y="2156"/>
                    <a:pt x="284" y="2398"/>
                  </a:cubicBezTo>
                  <a:cubicBezTo>
                    <a:pt x="554" y="2795"/>
                    <a:pt x="1008" y="3050"/>
                    <a:pt x="1518" y="3050"/>
                  </a:cubicBezTo>
                  <a:cubicBezTo>
                    <a:pt x="2029" y="3050"/>
                    <a:pt x="2483" y="2795"/>
                    <a:pt x="2766" y="2398"/>
                  </a:cubicBezTo>
                  <a:cubicBezTo>
                    <a:pt x="2936" y="2156"/>
                    <a:pt x="3050" y="1844"/>
                    <a:pt x="3050" y="1518"/>
                  </a:cubicBezTo>
                  <a:cubicBezTo>
                    <a:pt x="3050" y="681"/>
                    <a:pt x="2369" y="0"/>
                    <a:pt x="15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51;p34"/>
            <p:cNvSpPr/>
            <p:nvPr/>
          </p:nvSpPr>
          <p:spPr>
            <a:xfrm>
              <a:off x="4621827" y="1708787"/>
              <a:ext cx="394657" cy="78309"/>
            </a:xfrm>
            <a:custGeom>
              <a:avLst/>
              <a:gdLst/>
              <a:ahLst/>
              <a:cxnLst/>
              <a:rect l="l" t="t" r="r" b="b"/>
              <a:pathLst>
                <a:path w="6723" h="1334" extrusionOk="0">
                  <a:moveTo>
                    <a:pt x="2014" y="0"/>
                  </a:moveTo>
                  <a:cubicBezTo>
                    <a:pt x="1731" y="0"/>
                    <a:pt x="1475" y="199"/>
                    <a:pt x="1390" y="454"/>
                  </a:cubicBezTo>
                  <a:lnTo>
                    <a:pt x="227" y="454"/>
                  </a:lnTo>
                  <a:cubicBezTo>
                    <a:pt x="99" y="454"/>
                    <a:pt x="1" y="553"/>
                    <a:pt x="1" y="666"/>
                  </a:cubicBezTo>
                  <a:cubicBezTo>
                    <a:pt x="1" y="794"/>
                    <a:pt x="99" y="879"/>
                    <a:pt x="227" y="879"/>
                  </a:cubicBezTo>
                  <a:lnTo>
                    <a:pt x="1390" y="879"/>
                  </a:lnTo>
                  <a:cubicBezTo>
                    <a:pt x="1475" y="1148"/>
                    <a:pt x="1731" y="1333"/>
                    <a:pt x="2014" y="1333"/>
                  </a:cubicBezTo>
                  <a:cubicBezTo>
                    <a:pt x="2312" y="1333"/>
                    <a:pt x="2553" y="1148"/>
                    <a:pt x="2638" y="879"/>
                  </a:cubicBezTo>
                  <a:lnTo>
                    <a:pt x="6509" y="879"/>
                  </a:lnTo>
                  <a:cubicBezTo>
                    <a:pt x="6623" y="879"/>
                    <a:pt x="6723" y="794"/>
                    <a:pt x="6723" y="666"/>
                  </a:cubicBezTo>
                  <a:cubicBezTo>
                    <a:pt x="6723" y="553"/>
                    <a:pt x="6623" y="454"/>
                    <a:pt x="6509" y="454"/>
                  </a:cubicBezTo>
                  <a:lnTo>
                    <a:pt x="2638" y="454"/>
                  </a:lnTo>
                  <a:cubicBezTo>
                    <a:pt x="2553" y="199"/>
                    <a:pt x="2312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52;p34"/>
            <p:cNvSpPr/>
            <p:nvPr/>
          </p:nvSpPr>
          <p:spPr>
            <a:xfrm>
              <a:off x="4621827" y="1931041"/>
              <a:ext cx="394657" cy="77487"/>
            </a:xfrm>
            <a:custGeom>
              <a:avLst/>
              <a:gdLst/>
              <a:ahLst/>
              <a:cxnLst/>
              <a:rect l="l" t="t" r="r" b="b"/>
              <a:pathLst>
                <a:path w="6723" h="1320" extrusionOk="0">
                  <a:moveTo>
                    <a:pt x="2014" y="0"/>
                  </a:moveTo>
                  <a:cubicBezTo>
                    <a:pt x="1731" y="0"/>
                    <a:pt x="1475" y="185"/>
                    <a:pt x="1390" y="440"/>
                  </a:cubicBezTo>
                  <a:lnTo>
                    <a:pt x="227" y="440"/>
                  </a:lnTo>
                  <a:cubicBezTo>
                    <a:pt x="99" y="440"/>
                    <a:pt x="1" y="539"/>
                    <a:pt x="1" y="667"/>
                  </a:cubicBezTo>
                  <a:cubicBezTo>
                    <a:pt x="1" y="781"/>
                    <a:pt x="99" y="879"/>
                    <a:pt x="227" y="879"/>
                  </a:cubicBezTo>
                  <a:lnTo>
                    <a:pt x="1390" y="879"/>
                  </a:lnTo>
                  <a:cubicBezTo>
                    <a:pt x="1475" y="1135"/>
                    <a:pt x="1731" y="1320"/>
                    <a:pt x="2014" y="1320"/>
                  </a:cubicBezTo>
                  <a:cubicBezTo>
                    <a:pt x="2312" y="1320"/>
                    <a:pt x="2553" y="1135"/>
                    <a:pt x="2638" y="879"/>
                  </a:cubicBezTo>
                  <a:lnTo>
                    <a:pt x="6509" y="879"/>
                  </a:lnTo>
                  <a:cubicBezTo>
                    <a:pt x="6623" y="879"/>
                    <a:pt x="6723" y="781"/>
                    <a:pt x="6723" y="667"/>
                  </a:cubicBezTo>
                  <a:cubicBezTo>
                    <a:pt x="6723" y="539"/>
                    <a:pt x="6623" y="440"/>
                    <a:pt x="6509" y="440"/>
                  </a:cubicBezTo>
                  <a:lnTo>
                    <a:pt x="2638" y="440"/>
                  </a:lnTo>
                  <a:cubicBezTo>
                    <a:pt x="2553" y="185"/>
                    <a:pt x="2312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53;p34"/>
            <p:cNvSpPr/>
            <p:nvPr/>
          </p:nvSpPr>
          <p:spPr>
            <a:xfrm>
              <a:off x="4581849" y="1823671"/>
              <a:ext cx="393835" cy="78309"/>
            </a:xfrm>
            <a:custGeom>
              <a:avLst/>
              <a:gdLst/>
              <a:ahLst/>
              <a:cxnLst/>
              <a:rect l="l" t="t" r="r" b="b"/>
              <a:pathLst>
                <a:path w="6709" h="1334" extrusionOk="0">
                  <a:moveTo>
                    <a:pt x="5347" y="0"/>
                  </a:moveTo>
                  <a:cubicBezTo>
                    <a:pt x="5063" y="0"/>
                    <a:pt x="4808" y="199"/>
                    <a:pt x="4723" y="454"/>
                  </a:cubicBezTo>
                  <a:lnTo>
                    <a:pt x="213" y="454"/>
                  </a:lnTo>
                  <a:cubicBezTo>
                    <a:pt x="86" y="454"/>
                    <a:pt x="1" y="553"/>
                    <a:pt x="1" y="666"/>
                  </a:cubicBezTo>
                  <a:cubicBezTo>
                    <a:pt x="1" y="794"/>
                    <a:pt x="86" y="880"/>
                    <a:pt x="213" y="880"/>
                  </a:cubicBezTo>
                  <a:lnTo>
                    <a:pt x="4723" y="880"/>
                  </a:lnTo>
                  <a:cubicBezTo>
                    <a:pt x="4808" y="1148"/>
                    <a:pt x="5063" y="1333"/>
                    <a:pt x="5347" y="1333"/>
                  </a:cubicBezTo>
                  <a:cubicBezTo>
                    <a:pt x="5630" y="1333"/>
                    <a:pt x="5886" y="1148"/>
                    <a:pt x="5971" y="880"/>
                  </a:cubicBezTo>
                  <a:lnTo>
                    <a:pt x="6496" y="880"/>
                  </a:lnTo>
                  <a:cubicBezTo>
                    <a:pt x="6610" y="880"/>
                    <a:pt x="6708" y="794"/>
                    <a:pt x="6708" y="666"/>
                  </a:cubicBezTo>
                  <a:cubicBezTo>
                    <a:pt x="6708" y="553"/>
                    <a:pt x="6610" y="454"/>
                    <a:pt x="6496" y="454"/>
                  </a:cubicBezTo>
                  <a:lnTo>
                    <a:pt x="5971" y="454"/>
                  </a:lnTo>
                  <a:cubicBezTo>
                    <a:pt x="5886" y="199"/>
                    <a:pt x="5630" y="0"/>
                    <a:pt x="5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854;p34"/>
          <p:cNvSpPr txBox="1"/>
          <p:nvPr/>
        </p:nvSpPr>
        <p:spPr>
          <a:xfrm>
            <a:off x="3037765" y="2680371"/>
            <a:ext cx="9858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01</a:t>
            </a:r>
            <a:endParaRPr sz="12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8" name="Google Shape;855;p34"/>
          <p:cNvSpPr txBox="1"/>
          <p:nvPr/>
        </p:nvSpPr>
        <p:spPr>
          <a:xfrm>
            <a:off x="4965450" y="2680386"/>
            <a:ext cx="1025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sz="12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9" name="Google Shape;856;p34"/>
          <p:cNvSpPr txBox="1"/>
          <p:nvPr/>
        </p:nvSpPr>
        <p:spPr>
          <a:xfrm>
            <a:off x="7000765" y="2680386"/>
            <a:ext cx="9858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03</a:t>
            </a:r>
            <a:endParaRPr sz="12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1" name="Google Shape;858;p34"/>
          <p:cNvSpPr txBox="1"/>
          <p:nvPr/>
        </p:nvSpPr>
        <p:spPr>
          <a:xfrm>
            <a:off x="2904324" y="3402409"/>
            <a:ext cx="1382700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CUST DEV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2" name="Google Shape;859;p34"/>
          <p:cNvSpPr txBox="1"/>
          <p:nvPr/>
        </p:nvSpPr>
        <p:spPr>
          <a:xfrm>
            <a:off x="4900036" y="3402409"/>
            <a:ext cx="1546161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Разработка </a:t>
            </a:r>
            <a:r>
              <a:rPr lang="en-US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FAQ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3" name="Google Shape;860;p34"/>
          <p:cNvSpPr txBox="1"/>
          <p:nvPr/>
        </p:nvSpPr>
        <p:spPr>
          <a:xfrm>
            <a:off x="6896100" y="3402330"/>
            <a:ext cx="1537335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Инструменты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5" name="Google Shape;862;p34"/>
          <p:cNvSpPr txBox="1"/>
          <p:nvPr/>
        </p:nvSpPr>
        <p:spPr>
          <a:xfrm>
            <a:off x="2507615" y="3961765"/>
            <a:ext cx="1466850" cy="1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Roboto"/>
                <a:ea typeface="Roboto"/>
                <a:cs typeface="Roboto"/>
                <a:sym typeface="Roboto"/>
              </a:rPr>
              <a:t>Проработка структуры контента на базе опыта взаимодействия с пациентами (где возникло недопонимание, в чем загвоздка, как решалось?)</a:t>
            </a:r>
            <a:endParaRPr sz="11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863;p34"/>
          <p:cNvSpPr txBox="1"/>
          <p:nvPr/>
        </p:nvSpPr>
        <p:spPr>
          <a:xfrm>
            <a:off x="4503461" y="3976445"/>
            <a:ext cx="1467000" cy="8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Подбор бота и разработка его скрипта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" name="Google Shape;864;p34"/>
          <p:cNvSpPr txBox="1"/>
          <p:nvPr/>
        </p:nvSpPr>
        <p:spPr>
          <a:xfrm>
            <a:off x="6495324" y="3976445"/>
            <a:ext cx="1467000" cy="8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latin typeface="Roboto"/>
                <a:ea typeface="Roboto"/>
                <a:cs typeface="Roboto"/>
                <a:sym typeface="Roboto"/>
              </a:rPr>
              <a:t>Разработка или приобретение необходимых инструментов 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" name="Arrow: Down 48"/>
          <p:cNvSpPr/>
          <p:nvPr/>
        </p:nvSpPr>
        <p:spPr>
          <a:xfrm>
            <a:off x="3048561" y="1968759"/>
            <a:ext cx="375036" cy="4380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Google Shape;858;p34"/>
          <p:cNvSpPr txBox="1"/>
          <p:nvPr/>
        </p:nvSpPr>
        <p:spPr>
          <a:xfrm>
            <a:off x="2507424" y="1536410"/>
            <a:ext cx="1382700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Мы здесь</a:t>
            </a:r>
            <a:endParaRPr sz="15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/>
          <p:cNvSpPr txBox="1"/>
          <p:nvPr/>
        </p:nvSpPr>
        <p:spPr>
          <a:xfrm>
            <a:off x="336624" y="10341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90575" y="2308860"/>
            <a:ext cx="6258560" cy="2470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Алсу Альмухаметова - лидер проетка, на данный момент единственный член команды, является генератором идеи и их исполнителем.</a:t>
            </a:r>
          </a:p>
          <a:p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Врач-нефролог в ГАУЗ «РКБ» МЗ РТ, аспирант 2-го года обучения, исполняю свою мечту и мечту своих- пациентов.</a:t>
            </a:r>
          </a:p>
        </p:txBody>
      </p:sp>
      <p:pic>
        <p:nvPicPr>
          <p:cNvPr id="2" name="Изображение 1" descr="52741301696170480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555" y="2233295"/>
            <a:ext cx="3486785" cy="40144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>
            <a:fillRect/>
          </a:stretch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95" name="Текст 2"/>
          <p:cNvSpPr txBox="1"/>
          <p:nvPr/>
        </p:nvSpPr>
        <p:spPr>
          <a:xfrm>
            <a:off x="541926" y="140426"/>
            <a:ext cx="6417129" cy="6564085"/>
          </a:xfrm>
          <a:prstGeom prst="rect">
            <a:avLst/>
          </a:prstGeom>
          <a:ln w="12700">
            <a:miter lim="400000"/>
          </a:ln>
        </p:spPr>
        <p:txBody>
          <a:bodyPr lIns="34289" tIns="34289" rIns="34289" bIns="34289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sz="54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100" dirty="0"/>
          </a:p>
          <a:p>
            <a:pPr marL="386080" lvl="2" indent="-38608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 Справочник по питанию пациентам с ХБП - верифицированная информация по клинически подтвержденной диете, изложенная в доступной форме, не требующая специализированных знаний с возможностью получения распечатки из справочника для пожилых пациентов, возможность быть вовлеченным в процесс курации заболевания.</a:t>
            </a:r>
          </a:p>
          <a:p>
            <a:pPr marL="386080" lvl="2" indent="-38608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marL="386080" lvl="2" indent="-38608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marL="386080" lvl="2" indent="-38608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Arial Unicode MS"/>
              </a:rPr>
              <a:t>Алсу Альмухаметова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marL="386080" lvl="2" indent="-38608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libri"/>
              </a:rPr>
              <a:t>89674613402, alsu.almukhametova.00@mail.ru</a:t>
            </a: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525</Words>
  <Application>Microsoft Office PowerPoint</Application>
  <PresentationFormat>Широкоэкранный</PresentationFormat>
  <Paragraphs>120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Bahnschrift</vt:lpstr>
      <vt:lpstr>Calibri</vt:lpstr>
      <vt:lpstr>Calibri Light</vt:lpstr>
      <vt:lpstr>Cambria</vt:lpstr>
      <vt:lpstr>Fira Sans Extra Condensed</vt:lpstr>
      <vt:lpstr>Fira Sans Extra Condensed Medium</vt:lpstr>
      <vt:lpstr>Gilroy</vt:lpstr>
      <vt:lpstr>Helvetica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69</cp:revision>
  <dcterms:created xsi:type="dcterms:W3CDTF">2024-11-02T08:09:11Z</dcterms:created>
  <dcterms:modified xsi:type="dcterms:W3CDTF">2024-11-17T23:48:52Z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1049-11.1.0.11698</vt:lpwstr>
  </property>
</Properties>
</file>