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72" r:id="rId1"/>
  </p:sldMasterIdLst>
  <p:notesMasterIdLst>
    <p:notesMasterId r:id="rId18"/>
  </p:notesMasterIdLst>
  <p:sldIdLst>
    <p:sldId id="256" r:id="rId2"/>
    <p:sldId id="257" r:id="rId3"/>
    <p:sldId id="273" r:id="rId4"/>
    <p:sldId id="271" r:id="rId5"/>
    <p:sldId id="272" r:id="rId6"/>
    <p:sldId id="268" r:id="rId7"/>
    <p:sldId id="274" r:id="rId8"/>
    <p:sldId id="269" r:id="rId9"/>
    <p:sldId id="261" r:id="rId10"/>
    <p:sldId id="276" r:id="rId11"/>
    <p:sldId id="278" r:id="rId12"/>
    <p:sldId id="264" r:id="rId13"/>
    <p:sldId id="266" r:id="rId14"/>
    <p:sldId id="277" r:id="rId15"/>
    <p:sldId id="275" r:id="rId16"/>
    <p:sldId id="265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56" autoAdjust="0"/>
    <p:restoredTop sz="94845" autoAdjust="0"/>
  </p:normalViewPr>
  <p:slideViewPr>
    <p:cSldViewPr>
      <p:cViewPr varScale="1">
        <p:scale>
          <a:sx n="111" d="100"/>
          <a:sy n="111" d="100"/>
        </p:scale>
        <p:origin x="1638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H:\&#1082;%20&#1076;&#1080;&#1087;&#1083;&#1086;&#1084;&#1091;\&#1086;&#1073;&#1088;&#1072;&#1073;&#1086;&#1090;&#1082;&#1072;%20&#1076;&#1072;&#1085;&#1085;&#1099;&#1093;%20&#1087;&#1086;%20&#1076;&#1080;&#1087;&#1083;&#1086;&#1084;&#1091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H:\&#1082;%20&#1076;&#1080;&#1087;&#1083;&#1086;&#1084;&#1091;\&#1086;&#1073;&#1088;&#1072;&#1073;&#1086;&#1090;&#1082;&#1072;%20&#1076;&#1072;&#1085;&#1085;&#1099;&#1093;%20&#1087;&#1086;%20&#1076;&#1080;&#1087;&#1083;&#1086;&#1084;&#1091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M:\&#1044;&#1048;&#1055;&#1051;&#1054;&#1052;\&#1042;&#1054;&#1044;&#1054;&#1055;&#1054;&#1043;&#1051;&#1054;&#1065;&#1045;&#1053;&#1048;&#104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ru-RU"/>
  <c:roundedCorners val="1"/>
  <c:style val="2"/>
  <c:chart>
    <c:autoTitleDeleted val="1"/>
    <c:plotArea>
      <c:layout>
        <c:manualLayout>
          <c:layoutTarget val="inner"/>
          <c:xMode val="edge"/>
          <c:yMode val="edge"/>
          <c:x val="0.14595642083344651"/>
          <c:y val="1.6884036013128666E-2"/>
          <c:w val="0.60354413036086463"/>
          <c:h val="0.70314581811294263"/>
        </c:manualLayout>
      </c:layout>
      <c:barChart>
        <c:barDir val="col"/>
        <c:grouping val="clustered"/>
        <c:varyColors val="1"/>
        <c:ser>
          <c:idx val="0"/>
          <c:order val="0"/>
          <c:tx>
            <c:v>модификация I, сред.знач.=4,540</c:v>
          </c:tx>
          <c:spPr>
            <a:solidFill>
              <a:srgbClr val="BDA343"/>
            </a:solidFill>
          </c:spPr>
          <c:invertIfNegative val="1"/>
          <c:val>
            <c:numRef>
              <c:f>данные!$F$113:$F$129</c:f>
              <c:numCache>
                <c:formatCode>General</c:formatCode>
                <c:ptCount val="17"/>
                <c:pt idx="0">
                  <c:v>5.5587067498581959</c:v>
                </c:pt>
                <c:pt idx="1">
                  <c:v>5.6654518034435055</c:v>
                </c:pt>
                <c:pt idx="2">
                  <c:v>7.0250896057347694</c:v>
                </c:pt>
                <c:pt idx="3">
                  <c:v>4.0027648611285667</c:v>
                </c:pt>
                <c:pt idx="4">
                  <c:v>5.48717384124188</c:v>
                </c:pt>
                <c:pt idx="5">
                  <c:v>3.7005569715850091</c:v>
                </c:pt>
                <c:pt idx="6">
                  <c:v>6.3539282990083885</c:v>
                </c:pt>
                <c:pt idx="7">
                  <c:v>4.1791819631401363</c:v>
                </c:pt>
                <c:pt idx="8">
                  <c:v>4.9089426474585487</c:v>
                </c:pt>
                <c:pt idx="9">
                  <c:v>5.5985267034990791</c:v>
                </c:pt>
                <c:pt idx="10">
                  <c:v>5.0157198215982755</c:v>
                </c:pt>
                <c:pt idx="11">
                  <c:v>4.3151014791881668</c:v>
                </c:pt>
                <c:pt idx="12">
                  <c:v>6.6721520416888485</c:v>
                </c:pt>
                <c:pt idx="13">
                  <c:v>3.5947712418301014</c:v>
                </c:pt>
                <c:pt idx="14">
                  <c:v>5.560876410390974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075D-4CF2-953F-E1D4E2F2CEB7}"/>
            </c:ext>
          </c:extLst>
        </c:ser>
        <c:ser>
          <c:idx val="1"/>
          <c:order val="1"/>
          <c:tx>
            <c:v>модификация II, сред.знач.=4,143</c:v>
          </c:tx>
          <c:spPr>
            <a:solidFill>
              <a:srgbClr val="886912"/>
            </a:solidFill>
          </c:spPr>
          <c:invertIfNegative val="1"/>
          <c:val>
            <c:numRef>
              <c:f>Лист1!$F$133:$F$140</c:f>
              <c:numCache>
                <c:formatCode>General</c:formatCode>
                <c:ptCount val="8"/>
                <c:pt idx="0">
                  <c:v>3.5571687840290385</c:v>
                </c:pt>
                <c:pt idx="1">
                  <c:v>4.9902075989032522</c:v>
                </c:pt>
                <c:pt idx="2">
                  <c:v>2.5603013548818292</c:v>
                </c:pt>
                <c:pt idx="3">
                  <c:v>2.1083811424295797</c:v>
                </c:pt>
                <c:pt idx="4">
                  <c:v>3.5694308943089439</c:v>
                </c:pt>
                <c:pt idx="5">
                  <c:v>6.262750399410101</c:v>
                </c:pt>
                <c:pt idx="6">
                  <c:v>4.3910323086524468</c:v>
                </c:pt>
                <c:pt idx="7">
                  <c:v>5.7054378793508755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1-075D-4CF2-953F-E1D4E2F2CEB7}"/>
            </c:ext>
          </c:extLst>
        </c:ser>
        <c:ser>
          <c:idx val="2"/>
          <c:order val="2"/>
          <c:tx>
            <c:v>модификация III, сред.знач.=3,795</c:v>
          </c:tx>
          <c:spPr>
            <a:solidFill>
              <a:srgbClr val="50451C"/>
            </a:solidFill>
          </c:spPr>
          <c:invertIfNegative val="1"/>
          <c:val>
            <c:numRef>
              <c:f>данные!$F$89:$F$102</c:f>
              <c:numCache>
                <c:formatCode>General</c:formatCode>
                <c:ptCount val="14"/>
                <c:pt idx="0">
                  <c:v>3.6449122807017602</c:v>
                </c:pt>
                <c:pt idx="1">
                  <c:v>2.5605060506050612</c:v>
                </c:pt>
                <c:pt idx="2">
                  <c:v>2.8356481481481048</c:v>
                </c:pt>
                <c:pt idx="3">
                  <c:v>5.8396918828574034</c:v>
                </c:pt>
                <c:pt idx="4">
                  <c:v>5.8271326069624543</c:v>
                </c:pt>
                <c:pt idx="5">
                  <c:v>4.9581239530988324</c:v>
                </c:pt>
                <c:pt idx="6">
                  <c:v>2.6109425907201427</c:v>
                </c:pt>
                <c:pt idx="7">
                  <c:v>2.3111650158345123</c:v>
                </c:pt>
                <c:pt idx="8">
                  <c:v>3.917492804605053</c:v>
                </c:pt>
                <c:pt idx="9">
                  <c:v>3.7243156199677951</c:v>
                </c:pt>
                <c:pt idx="10">
                  <c:v>2.3148148148148127</c:v>
                </c:pt>
                <c:pt idx="11">
                  <c:v>2.6757679180887375</c:v>
                </c:pt>
                <c:pt idx="12">
                  <c:v>6.118756371049888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2-075D-4CF2-953F-E1D4E2F2CEB7}"/>
            </c:ext>
          </c:extLst>
        </c:ser>
        <c:ser>
          <c:idx val="3"/>
          <c:order val="3"/>
          <c:tx>
            <c:v>немодифицированные, сред.знач.=8,974</c:v>
          </c:tx>
          <c:spPr>
            <a:solidFill>
              <a:srgbClr val="ECE969"/>
            </a:solidFill>
          </c:spPr>
          <c:invertIfNegative val="1"/>
          <c:val>
            <c:numRef>
              <c:f>данные!$F$135:$F$154</c:f>
              <c:numCache>
                <c:formatCode>General</c:formatCode>
                <c:ptCount val="20"/>
                <c:pt idx="0">
                  <c:v>9.1582491582491627</c:v>
                </c:pt>
                <c:pt idx="1">
                  <c:v>10.78165202732677</c:v>
                </c:pt>
                <c:pt idx="2">
                  <c:v>11.132015192928897</c:v>
                </c:pt>
                <c:pt idx="3">
                  <c:v>4.9004900490048993</c:v>
                </c:pt>
                <c:pt idx="4">
                  <c:v>11.802120141342757</c:v>
                </c:pt>
                <c:pt idx="5">
                  <c:v>8.07382299995135</c:v>
                </c:pt>
                <c:pt idx="6">
                  <c:v>10.517766497461929</c:v>
                </c:pt>
                <c:pt idx="7">
                  <c:v>12.071523178807952</c:v>
                </c:pt>
                <c:pt idx="8">
                  <c:v>8.9261744966443004</c:v>
                </c:pt>
                <c:pt idx="9">
                  <c:v>8.8421052631578956</c:v>
                </c:pt>
                <c:pt idx="10">
                  <c:v>4.9992029332058134</c:v>
                </c:pt>
                <c:pt idx="11">
                  <c:v>10.469460203709435</c:v>
                </c:pt>
                <c:pt idx="12">
                  <c:v>13.567846295119155</c:v>
                </c:pt>
                <c:pt idx="13">
                  <c:v>10.060284543043172</c:v>
                </c:pt>
                <c:pt idx="14">
                  <c:v>11.255704250628307</c:v>
                </c:pt>
                <c:pt idx="15">
                  <c:v>7.7260408967726031</c:v>
                </c:pt>
                <c:pt idx="16">
                  <c:v>11.636133701016988</c:v>
                </c:pt>
                <c:pt idx="17">
                  <c:v>6.7695141607183755</c:v>
                </c:pt>
                <c:pt idx="18">
                  <c:v>10.672876578012024</c:v>
                </c:pt>
                <c:pt idx="19">
                  <c:v>10.079830591082526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3-075D-4CF2-953F-E1D4E2F2CE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6722560"/>
        <c:axId val="56724480"/>
      </c:barChart>
      <c:catAx>
        <c:axId val="56722560"/>
        <c:scaling>
          <c:orientation val="minMax"/>
        </c:scaling>
        <c:delete val="1"/>
        <c:axPos val="b"/>
        <c:title>
          <c:tx>
            <c:rich>
              <a:bodyPr/>
              <a:lstStyle/>
              <a:p>
                <a:pPr>
                  <a:defRPr sz="800"/>
                </a:pPr>
                <a:r>
                  <a:rPr lang="ru-RU" sz="800" b="0" dirty="0"/>
                  <a:t>Образцы</a:t>
                </a:r>
              </a:p>
            </c:rich>
          </c:tx>
          <c:overlay val="1"/>
        </c:title>
        <c:majorTickMark val="cross"/>
        <c:minorTickMark val="cross"/>
        <c:tickLblPos val="nextTo"/>
        <c:crossAx val="56724480"/>
        <c:crosses val="autoZero"/>
        <c:auto val="1"/>
        <c:lblAlgn val="ctr"/>
        <c:lblOffset val="100"/>
        <c:noMultiLvlLbl val="1"/>
      </c:catAx>
      <c:valAx>
        <c:axId val="56724480"/>
        <c:scaling>
          <c:orientation val="minMax"/>
        </c:scaling>
        <c:delete val="1"/>
        <c:axPos val="l"/>
        <c:title>
          <c:tx>
            <c:rich>
              <a:bodyPr rot="-5400000" vert="horz"/>
              <a:lstStyle/>
              <a:p>
                <a:pPr>
                  <a:defRPr sz="800"/>
                </a:pPr>
                <a:r>
                  <a:rPr lang="ru-RU" sz="800" b="0" dirty="0"/>
                  <a:t>Предел прочности клеевого соединения при скалывании вдоль волокон, МПа</a:t>
                </a:r>
              </a:p>
            </c:rich>
          </c:tx>
          <c:layout>
            <c:manualLayout>
              <c:xMode val="edge"/>
              <c:yMode val="edge"/>
              <c:x val="2.5614929174176595E-2"/>
              <c:y val="2.9968938836915631E-2"/>
            </c:manualLayout>
          </c:layout>
          <c:overlay val="1"/>
        </c:title>
        <c:numFmt formatCode="General" sourceLinked="1"/>
        <c:majorTickMark val="cross"/>
        <c:minorTickMark val="cross"/>
        <c:tickLblPos val="nextTo"/>
        <c:crossAx val="56722560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79360617501938024"/>
          <c:y val="0.13449203652486347"/>
          <c:w val="0.17574272923246892"/>
          <c:h val="0.68208304611899506"/>
        </c:manualLayout>
      </c:layout>
      <c:overlay val="1"/>
      <c:txPr>
        <a:bodyPr/>
        <a:lstStyle/>
        <a:p>
          <a:pPr>
            <a:defRPr sz="700"/>
          </a:pPr>
          <a:endParaRPr lang="ru-RU"/>
        </a:p>
      </c:txPr>
    </c:legend>
    <c:plotVisOnly val="1"/>
    <c:dispBlanksAs val="zero"/>
    <c:showDLblsOverMax val="1"/>
  </c:chart>
  <c:spPr>
    <a:ln>
      <a:noFill/>
    </a:ln>
  </c:spPr>
  <c:txPr>
    <a:bodyPr/>
    <a:lstStyle/>
    <a:p>
      <a:pPr>
        <a:defRPr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1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ru-RU"/>
  <c:roundedCorners val="1"/>
  <c:style val="2"/>
  <c:chart>
    <c:autoTitleDeleted val="1"/>
    <c:plotArea>
      <c:layout>
        <c:manualLayout>
          <c:layoutTarget val="inner"/>
          <c:xMode val="edge"/>
          <c:yMode val="edge"/>
          <c:x val="0.18793429320753588"/>
          <c:y val="4.456311766846776E-2"/>
          <c:w val="0.55670905985864461"/>
          <c:h val="0.78334142651790661"/>
        </c:manualLayout>
      </c:layout>
      <c:barChart>
        <c:barDir val="col"/>
        <c:grouping val="clustered"/>
        <c:varyColors val="1"/>
        <c:ser>
          <c:idx val="0"/>
          <c:order val="0"/>
          <c:tx>
            <c:v>Модификация II, сред.знач=2,619</c:v>
          </c:tx>
          <c:spPr>
            <a:solidFill>
              <a:srgbClr val="756529"/>
            </a:solidFill>
          </c:spPr>
          <c:invertIfNegative val="1"/>
          <c:val>
            <c:numRef>
              <c:f>данные!$F$25:$F$37</c:f>
              <c:numCache>
                <c:formatCode>General</c:formatCode>
                <c:ptCount val="13"/>
                <c:pt idx="0">
                  <c:v>3.426906265177271</c:v>
                </c:pt>
                <c:pt idx="1">
                  <c:v>2.2632078456185081</c:v>
                </c:pt>
                <c:pt idx="2">
                  <c:v>2.1376102646351245</c:v>
                </c:pt>
                <c:pt idx="3">
                  <c:v>1.7894096165550681</c:v>
                </c:pt>
                <c:pt idx="4">
                  <c:v>3.799777530589544</c:v>
                </c:pt>
                <c:pt idx="5">
                  <c:v>1.0012771392081741</c:v>
                </c:pt>
                <c:pt idx="6">
                  <c:v>2.2171945701357805</c:v>
                </c:pt>
                <c:pt idx="7">
                  <c:v>2.7117117117117426</c:v>
                </c:pt>
                <c:pt idx="8">
                  <c:v>1.1728395061728401</c:v>
                </c:pt>
                <c:pt idx="9">
                  <c:v>2.9660455878180167</c:v>
                </c:pt>
                <c:pt idx="10">
                  <c:v>2.1790229337399127</c:v>
                </c:pt>
                <c:pt idx="11">
                  <c:v>1.9602529358627205</c:v>
                </c:pt>
                <c:pt idx="12">
                  <c:v>1.9310344827586208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BD25-4FC5-A0CD-E8745E078F07}"/>
            </c:ext>
          </c:extLst>
        </c:ser>
        <c:ser>
          <c:idx val="1"/>
          <c:order val="1"/>
          <c:tx>
            <c:v>модификация  III, сред.знач=2,118</c:v>
          </c:tx>
          <c:spPr>
            <a:solidFill>
              <a:srgbClr val="50451C"/>
            </a:solidFill>
          </c:spPr>
          <c:invertIfNegative val="1"/>
          <c:val>
            <c:numRef>
              <c:f>Лист1!$F$3:$F$9</c:f>
              <c:numCache>
                <c:formatCode>General</c:formatCode>
                <c:ptCount val="7"/>
                <c:pt idx="0">
                  <c:v>1.2351087771942846</c:v>
                </c:pt>
                <c:pt idx="1">
                  <c:v>2.0275862068965971</c:v>
                </c:pt>
                <c:pt idx="2">
                  <c:v>1.3892141756548537</c:v>
                </c:pt>
                <c:pt idx="3">
                  <c:v>2.7328976034858377</c:v>
                </c:pt>
                <c:pt idx="4">
                  <c:v>3.4165137614678902</c:v>
                </c:pt>
                <c:pt idx="5">
                  <c:v>1.1200000000000001</c:v>
                </c:pt>
                <c:pt idx="6">
                  <c:v>2.9048482459597937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1-BD25-4FC5-A0CD-E8745E078F07}"/>
            </c:ext>
          </c:extLst>
        </c:ser>
        <c:ser>
          <c:idx val="2"/>
          <c:order val="2"/>
          <c:tx>
            <c:v>модифкация I, сред.знач=4,209</c:v>
          </c:tx>
          <c:spPr>
            <a:solidFill>
              <a:srgbClr val="BDA343"/>
            </a:solidFill>
          </c:spPr>
          <c:invertIfNegative val="1"/>
          <c:val>
            <c:numRef>
              <c:f>данные!$F$6:$F$10</c:f>
              <c:numCache>
                <c:formatCode>General</c:formatCode>
                <c:ptCount val="5"/>
                <c:pt idx="0">
                  <c:v>5.9208911545360152</c:v>
                </c:pt>
                <c:pt idx="1">
                  <c:v>3.462897526501767</c:v>
                </c:pt>
                <c:pt idx="2">
                  <c:v>4.5283018867924465</c:v>
                </c:pt>
                <c:pt idx="3">
                  <c:v>3.3843445287107272</c:v>
                </c:pt>
                <c:pt idx="4">
                  <c:v>3.7511961722488039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2-BD25-4FC5-A0CD-E8745E078F07}"/>
            </c:ext>
          </c:extLst>
        </c:ser>
        <c:ser>
          <c:idx val="3"/>
          <c:order val="3"/>
          <c:tx>
            <c:v>немодифицированные, сред.знач=2,615</c:v>
          </c:tx>
          <c:spPr>
            <a:solidFill>
              <a:srgbClr val="ECE969"/>
            </a:solidFill>
          </c:spPr>
          <c:invertIfNegative val="1"/>
          <c:val>
            <c:numRef>
              <c:f>данные!$F$63:$F$80</c:f>
              <c:numCache>
                <c:formatCode>General</c:formatCode>
                <c:ptCount val="18"/>
                <c:pt idx="0">
                  <c:v>1.5418987381604068</c:v>
                </c:pt>
                <c:pt idx="1">
                  <c:v>2.634408602150538</c:v>
                </c:pt>
                <c:pt idx="2">
                  <c:v>1.5336463223787167</c:v>
                </c:pt>
                <c:pt idx="3">
                  <c:v>3.4260289210233577</c:v>
                </c:pt>
                <c:pt idx="4">
                  <c:v>1.8796451690242275</c:v>
                </c:pt>
                <c:pt idx="5">
                  <c:v>1.5644955300127721</c:v>
                </c:pt>
                <c:pt idx="6">
                  <c:v>1.5290519877675839</c:v>
                </c:pt>
                <c:pt idx="7">
                  <c:v>2.2398030942334737</c:v>
                </c:pt>
                <c:pt idx="8">
                  <c:v>1.703387784662429</c:v>
                </c:pt>
                <c:pt idx="9">
                  <c:v>3.3282070998333979</c:v>
                </c:pt>
                <c:pt idx="10">
                  <c:v>1.9147481194438287</c:v>
                </c:pt>
                <c:pt idx="11">
                  <c:v>4.4454976303317535</c:v>
                </c:pt>
                <c:pt idx="12">
                  <c:v>1.1655712050078126</c:v>
                </c:pt>
                <c:pt idx="13">
                  <c:v>2.5224452275164704</c:v>
                </c:pt>
                <c:pt idx="14">
                  <c:v>2.3867039657725853</c:v>
                </c:pt>
                <c:pt idx="15">
                  <c:v>2.3565891472868197</c:v>
                </c:pt>
                <c:pt idx="16">
                  <c:v>2.6897729267397508</c:v>
                </c:pt>
                <c:pt idx="17">
                  <c:v>3.515981735159817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3-BD25-4FC5-A0CD-E8745E078F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5687552"/>
        <c:axId val="65689472"/>
      </c:barChart>
      <c:catAx>
        <c:axId val="65687552"/>
        <c:scaling>
          <c:orientation val="minMax"/>
        </c:scaling>
        <c:delete val="1"/>
        <c:axPos val="b"/>
        <c:title>
          <c:tx>
            <c:rich>
              <a:bodyPr/>
              <a:lstStyle/>
              <a:p>
                <a:pPr>
                  <a:defRPr sz="800" b="0">
                    <a:latin typeface="Times New Roman" pitchFamily="18" charset="0"/>
                    <a:cs typeface="Times New Roman" pitchFamily="18" charset="0"/>
                  </a:defRPr>
                </a:pPr>
                <a:r>
                  <a:rPr lang="ru-RU" sz="800" b="0">
                    <a:latin typeface="Times New Roman" pitchFamily="18" charset="0"/>
                    <a:cs typeface="Times New Roman" pitchFamily="18" charset="0"/>
                  </a:rPr>
                  <a:t>Образцы</a:t>
                </a:r>
              </a:p>
            </c:rich>
          </c:tx>
          <c:overlay val="1"/>
        </c:title>
        <c:majorTickMark val="cross"/>
        <c:minorTickMark val="cross"/>
        <c:tickLblPos val="nextTo"/>
        <c:crossAx val="65689472"/>
        <c:crosses val="autoZero"/>
        <c:auto val="1"/>
        <c:lblAlgn val="ctr"/>
        <c:lblOffset val="100"/>
        <c:noMultiLvlLbl val="1"/>
      </c:catAx>
      <c:valAx>
        <c:axId val="65689472"/>
        <c:scaling>
          <c:orientation val="minMax"/>
        </c:scaling>
        <c:delete val="1"/>
        <c:axPos val="l"/>
        <c:title>
          <c:tx>
            <c:rich>
              <a:bodyPr rot="-5400000" vert="horz"/>
              <a:lstStyle/>
              <a:p>
                <a:pPr>
                  <a:defRPr sz="800" b="0"/>
                </a:pPr>
                <a:r>
                  <a:rPr lang="ru-RU" sz="800" b="0" baseline="0">
                    <a:latin typeface="Times New Roman" pitchFamily="18" charset="0"/>
                    <a:cs typeface="Times New Roman" pitchFamily="18" charset="0"/>
                  </a:rPr>
                  <a:t> Предел прочности клеевого соединения при скалывании вдоль волокон, МПа</a:t>
                </a:r>
                <a:endParaRPr lang="ru-RU" sz="800" b="0">
                  <a:latin typeface="Times New Roman" pitchFamily="18" charset="0"/>
                  <a:cs typeface="Times New Roman" pitchFamily="18" charset="0"/>
                </a:endParaRPr>
              </a:p>
            </c:rich>
          </c:tx>
          <c:layout>
            <c:manualLayout>
              <c:xMode val="edge"/>
              <c:yMode val="edge"/>
              <c:x val="2.9887217551752228E-2"/>
              <c:y val="9.8060918027785868E-2"/>
            </c:manualLayout>
          </c:layout>
          <c:overlay val="1"/>
        </c:title>
        <c:numFmt formatCode="General" sourceLinked="1"/>
        <c:majorTickMark val="cross"/>
        <c:minorTickMark val="cross"/>
        <c:tickLblPos val="nextTo"/>
        <c:crossAx val="6568755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4416261070153789"/>
          <c:y val="1.5787977525428182E-2"/>
          <c:w val="0.21823987805101741"/>
          <c:h val="0.65085766254612176"/>
        </c:manualLayout>
      </c:layout>
      <c:overlay val="1"/>
      <c:txPr>
        <a:bodyPr/>
        <a:lstStyle/>
        <a:p>
          <a:pPr>
            <a:defRPr sz="7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  <c:showDLblsOverMax val="1"/>
  </c:chart>
  <c:spPr>
    <a:ln>
      <a:noFill/>
    </a:ln>
  </c:spPr>
  <c:externalData r:id="rId1">
    <c:autoUpdate val="1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ru-RU"/>
  <c:roundedCorners val="1"/>
  <c:style val="2"/>
  <c:chart>
    <c:autoTitleDeleted val="1"/>
    <c:plotArea>
      <c:layout>
        <c:manualLayout>
          <c:layoutTarget val="inner"/>
          <c:xMode val="edge"/>
          <c:yMode val="edge"/>
          <c:x val="0.10875291734218359"/>
          <c:y val="3.2068833580634101E-2"/>
          <c:w val="0.7651748878239002"/>
          <c:h val="0.79841743648459285"/>
        </c:manualLayout>
      </c:layout>
      <c:scatterChart>
        <c:scatterStyle val="lineMarker"/>
        <c:varyColors val="1"/>
        <c:ser>
          <c:idx val="0"/>
          <c:order val="0"/>
          <c:tx>
            <c:v>немодифицированная</c:v>
          </c:tx>
          <c:spPr>
            <a:ln w="28575">
              <a:noFill/>
            </a:ln>
          </c:spPr>
          <c:xVal>
            <c:numRef>
              <c:f>Лист1!$N$70:$V$70</c:f>
              <c:numCache>
                <c:formatCode>General</c:formatCode>
                <c:ptCount val="9"/>
                <c:pt idx="0">
                  <c:v>8.0000000000000224E-2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7</c:v>
                </c:pt>
                <c:pt idx="5">
                  <c:v>10</c:v>
                </c:pt>
                <c:pt idx="6">
                  <c:v>13</c:v>
                </c:pt>
                <c:pt idx="7">
                  <c:v>23</c:v>
                </c:pt>
                <c:pt idx="8">
                  <c:v>30</c:v>
                </c:pt>
              </c:numCache>
            </c:numRef>
          </c:xVal>
          <c:yVal>
            <c:numRef>
              <c:f>Лист1!$N$109:$V$109</c:f>
              <c:numCache>
                <c:formatCode>0.0000</c:formatCode>
                <c:ptCount val="9"/>
                <c:pt idx="0">
                  <c:v>18.254581743620744</c:v>
                </c:pt>
                <c:pt idx="1">
                  <c:v>52.073816887308546</c:v>
                </c:pt>
                <c:pt idx="2">
                  <c:v>70.761347549845226</c:v>
                </c:pt>
                <c:pt idx="3">
                  <c:v>79.265448269146262</c:v>
                </c:pt>
                <c:pt idx="4">
                  <c:v>87.225513466465728</c:v>
                </c:pt>
                <c:pt idx="5">
                  <c:v>93.612233830198818</c:v>
                </c:pt>
                <c:pt idx="6">
                  <c:v>95.100067687885257</c:v>
                </c:pt>
                <c:pt idx="7">
                  <c:v>102.0239440774584</c:v>
                </c:pt>
                <c:pt idx="8">
                  <c:v>108.38081203007521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39A6-4FC7-8B82-D21B24CC46FD}"/>
            </c:ext>
          </c:extLst>
        </c:ser>
        <c:ser>
          <c:idx val="1"/>
          <c:order val="1"/>
          <c:tx>
            <c:v>II класс</c:v>
          </c:tx>
          <c:spPr>
            <a:ln w="28575">
              <a:noFill/>
            </a:ln>
          </c:spPr>
          <c:xVal>
            <c:numRef>
              <c:f>Лист1!$N$65:$V$65</c:f>
              <c:numCache>
                <c:formatCode>General</c:formatCode>
                <c:ptCount val="9"/>
                <c:pt idx="0">
                  <c:v>8.0000000000000224E-2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7</c:v>
                </c:pt>
                <c:pt idx="5">
                  <c:v>10</c:v>
                </c:pt>
                <c:pt idx="6">
                  <c:v>13</c:v>
                </c:pt>
                <c:pt idx="7">
                  <c:v>23</c:v>
                </c:pt>
                <c:pt idx="8">
                  <c:v>30</c:v>
                </c:pt>
              </c:numCache>
            </c:numRef>
          </c:xVal>
          <c:yVal>
            <c:numRef>
              <c:f>Лист1!$N$111:$V$111</c:f>
              <c:numCache>
                <c:formatCode>0.0000</c:formatCode>
                <c:ptCount val="9"/>
                <c:pt idx="0">
                  <c:v>8.3545884342084662</c:v>
                </c:pt>
                <c:pt idx="1">
                  <c:v>23.654711163632935</c:v>
                </c:pt>
                <c:pt idx="2">
                  <c:v>35.395809001794944</c:v>
                </c:pt>
                <c:pt idx="3">
                  <c:v>46.081228111059815</c:v>
                </c:pt>
                <c:pt idx="4">
                  <c:v>62.965535349060751</c:v>
                </c:pt>
                <c:pt idx="5">
                  <c:v>69.731555254595534</c:v>
                </c:pt>
                <c:pt idx="6">
                  <c:v>72.108507070973758</c:v>
                </c:pt>
                <c:pt idx="7">
                  <c:v>78.529465206204648</c:v>
                </c:pt>
                <c:pt idx="8">
                  <c:v>84.817074412277776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39A6-4FC7-8B82-D21B24CC46FD}"/>
            </c:ext>
          </c:extLst>
        </c:ser>
        <c:ser>
          <c:idx val="2"/>
          <c:order val="2"/>
          <c:tx>
            <c:v>I класс</c:v>
          </c:tx>
          <c:spPr>
            <a:ln w="28575">
              <a:noFill/>
            </a:ln>
          </c:spPr>
          <c:xVal>
            <c:numRef>
              <c:f>Лист1!$N$47:$V$47</c:f>
              <c:numCache>
                <c:formatCode>General</c:formatCode>
                <c:ptCount val="9"/>
                <c:pt idx="0">
                  <c:v>8.0000000000000224E-2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7</c:v>
                </c:pt>
                <c:pt idx="5">
                  <c:v>10</c:v>
                </c:pt>
                <c:pt idx="6">
                  <c:v>13</c:v>
                </c:pt>
                <c:pt idx="7">
                  <c:v>23</c:v>
                </c:pt>
                <c:pt idx="8">
                  <c:v>30</c:v>
                </c:pt>
              </c:numCache>
            </c:numRef>
          </c:xVal>
          <c:yVal>
            <c:numRef>
              <c:f>Лист1!$N$110:$V$110</c:f>
              <c:numCache>
                <c:formatCode>0.0000</c:formatCode>
                <c:ptCount val="9"/>
                <c:pt idx="0">
                  <c:v>14.483039296494461</c:v>
                </c:pt>
                <c:pt idx="1">
                  <c:v>46.049691423214426</c:v>
                </c:pt>
                <c:pt idx="2">
                  <c:v>55.644863413654377</c:v>
                </c:pt>
                <c:pt idx="3">
                  <c:v>63.095360331768269</c:v>
                </c:pt>
                <c:pt idx="4">
                  <c:v>70.809832601088019</c:v>
                </c:pt>
                <c:pt idx="5">
                  <c:v>73.963763631538001</c:v>
                </c:pt>
                <c:pt idx="6">
                  <c:v>75.61554564459945</c:v>
                </c:pt>
                <c:pt idx="7">
                  <c:v>76.830666473885202</c:v>
                </c:pt>
                <c:pt idx="8">
                  <c:v>81.119879808740649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39A6-4FC7-8B82-D21B24CC46FD}"/>
            </c:ext>
          </c:extLst>
        </c:ser>
        <c:ser>
          <c:idx val="3"/>
          <c:order val="3"/>
          <c:tx>
            <c:v>III класс</c:v>
          </c:tx>
          <c:spPr>
            <a:ln w="28575">
              <a:noFill/>
            </a:ln>
          </c:spPr>
          <c:xVal>
            <c:numRef>
              <c:f>Лист1!$N$29:$V$29</c:f>
              <c:numCache>
                <c:formatCode>General</c:formatCode>
                <c:ptCount val="9"/>
                <c:pt idx="0">
                  <c:v>8.0000000000000224E-2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7</c:v>
                </c:pt>
                <c:pt idx="5">
                  <c:v>10</c:v>
                </c:pt>
                <c:pt idx="6">
                  <c:v>13</c:v>
                </c:pt>
                <c:pt idx="7">
                  <c:v>23</c:v>
                </c:pt>
                <c:pt idx="8">
                  <c:v>30</c:v>
                </c:pt>
              </c:numCache>
            </c:numRef>
          </c:xVal>
          <c:yVal>
            <c:numRef>
              <c:f>Лист1!$N$112:$V$112</c:f>
              <c:numCache>
                <c:formatCode>0.0000</c:formatCode>
                <c:ptCount val="9"/>
                <c:pt idx="0">
                  <c:v>9.1157661701755988</c:v>
                </c:pt>
                <c:pt idx="1">
                  <c:v>29.23805670512872</c:v>
                </c:pt>
                <c:pt idx="2">
                  <c:v>38.905481518035998</c:v>
                </c:pt>
                <c:pt idx="3">
                  <c:v>45.83921871027723</c:v>
                </c:pt>
                <c:pt idx="4">
                  <c:v>58.274757454271999</c:v>
                </c:pt>
                <c:pt idx="5">
                  <c:v>63.019024819241118</c:v>
                </c:pt>
                <c:pt idx="6">
                  <c:v>64.717091613474551</c:v>
                </c:pt>
                <c:pt idx="7">
                  <c:v>69.711778001106552</c:v>
                </c:pt>
                <c:pt idx="8">
                  <c:v>74.74510171160675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39A6-4FC7-8B82-D21B24CC46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5760256"/>
        <c:axId val="65770624"/>
      </c:scatterChart>
      <c:scatterChart>
        <c:scatterStyle val="smoothMarker"/>
        <c:varyColors val="1"/>
        <c:ser>
          <c:idx val="4"/>
          <c:order val="4"/>
          <c:tx>
            <c:v>I</c:v>
          </c:tx>
          <c:spPr>
            <a:ln>
              <a:solidFill>
                <a:schemeClr val="accent3">
                  <a:lumMod val="75000"/>
                </a:schemeClr>
              </a:solidFill>
            </a:ln>
          </c:spPr>
          <c:marker>
            <c:symbol val="none"/>
          </c:marker>
          <c:xVal>
            <c:numRef>
              <c:f>Лист1!$O$72:$O$80</c:f>
              <c:numCache>
                <c:formatCode>General</c:formatCode>
                <c:ptCount val="9"/>
                <c:pt idx="0">
                  <c:v>8.0000000000000224E-2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7</c:v>
                </c:pt>
                <c:pt idx="5">
                  <c:v>10</c:v>
                </c:pt>
                <c:pt idx="6">
                  <c:v>13</c:v>
                </c:pt>
                <c:pt idx="7">
                  <c:v>23</c:v>
                </c:pt>
                <c:pt idx="8">
                  <c:v>40</c:v>
                </c:pt>
              </c:numCache>
            </c:numRef>
          </c:xVal>
          <c:yVal>
            <c:numRef>
              <c:f>Лист1!$P$72:$P$80</c:f>
              <c:numCache>
                <c:formatCode>General</c:formatCode>
                <c:ptCount val="9"/>
                <c:pt idx="0">
                  <c:v>14.483476180911946</c:v>
                </c:pt>
                <c:pt idx="1">
                  <c:v>45.926283400000003</c:v>
                </c:pt>
                <c:pt idx="2">
                  <c:v>56.404868261684847</c:v>
                </c:pt>
                <c:pt idx="3">
                  <c:v>62.101969571691868</c:v>
                </c:pt>
                <c:pt idx="4">
                  <c:v>71.467788935658859</c:v>
                </c:pt>
                <c:pt idx="5">
                  <c:v>73.956293778552066</c:v>
                </c:pt>
                <c:pt idx="6">
                  <c:v>75.205333615443749</c:v>
                </c:pt>
                <c:pt idx="7">
                  <c:v>76.963488273362401</c:v>
                </c:pt>
                <c:pt idx="8">
                  <c:v>81.103140411922951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39A6-4FC7-8B82-D21B24CC46FD}"/>
            </c:ext>
          </c:extLst>
        </c:ser>
        <c:ser>
          <c:idx val="5"/>
          <c:order val="5"/>
          <c:tx>
            <c:v>III</c:v>
          </c:tx>
          <c:spPr>
            <a:ln>
              <a:solidFill>
                <a:srgbClr val="1F497D">
                  <a:lumMod val="75000"/>
                </a:srgbClr>
              </a:solidFill>
            </a:ln>
          </c:spPr>
          <c:marker>
            <c:symbol val="none"/>
          </c:marker>
          <c:xVal>
            <c:numRef>
              <c:f>Лист1!$Q$72:$Q$80</c:f>
              <c:numCache>
                <c:formatCode>General</c:formatCode>
                <c:ptCount val="9"/>
                <c:pt idx="0">
                  <c:v>8.0000000000000224E-2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7</c:v>
                </c:pt>
                <c:pt idx="5">
                  <c:v>10</c:v>
                </c:pt>
                <c:pt idx="6">
                  <c:v>13</c:v>
                </c:pt>
                <c:pt idx="7">
                  <c:v>23</c:v>
                </c:pt>
                <c:pt idx="8">
                  <c:v>40</c:v>
                </c:pt>
              </c:numCache>
            </c:numRef>
          </c:xVal>
          <c:yVal>
            <c:numRef>
              <c:f>Лист1!$R$72:$R$80</c:f>
              <c:numCache>
                <c:formatCode>General</c:formatCode>
                <c:ptCount val="9"/>
                <c:pt idx="0">
                  <c:v>9.2286554498413889</c:v>
                </c:pt>
                <c:pt idx="1">
                  <c:v>28.841576</c:v>
                </c:pt>
                <c:pt idx="2">
                  <c:v>39.206745743806451</c:v>
                </c:pt>
                <c:pt idx="3">
                  <c:v>45.829199114219371</c:v>
                </c:pt>
                <c:pt idx="4">
                  <c:v>58.526798583454443</c:v>
                </c:pt>
                <c:pt idx="5">
                  <c:v>62.540738751069405</c:v>
                </c:pt>
                <c:pt idx="6">
                  <c:v>64.929549549883731</c:v>
                </c:pt>
                <c:pt idx="7">
                  <c:v>69.722088573538826</c:v>
                </c:pt>
                <c:pt idx="8">
                  <c:v>74.741048687803527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5-39A6-4FC7-8B82-D21B24CC46FD}"/>
            </c:ext>
          </c:extLst>
        </c:ser>
        <c:ser>
          <c:idx val="6"/>
          <c:order val="6"/>
          <c:tx>
            <c:v>II</c:v>
          </c:tx>
          <c:spPr>
            <a:ln>
              <a:solidFill>
                <a:schemeClr val="accent6">
                  <a:lumMod val="50000"/>
                </a:schemeClr>
              </a:solidFill>
            </a:ln>
          </c:spPr>
          <c:marker>
            <c:symbol val="none"/>
          </c:marker>
          <c:xVal>
            <c:numRef>
              <c:f>Лист1!$R$89:$R$97</c:f>
              <c:numCache>
                <c:formatCode>General</c:formatCode>
                <c:ptCount val="9"/>
                <c:pt idx="0">
                  <c:v>8.0000000000000224E-2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7</c:v>
                </c:pt>
                <c:pt idx="5">
                  <c:v>10</c:v>
                </c:pt>
                <c:pt idx="6">
                  <c:v>13</c:v>
                </c:pt>
                <c:pt idx="7">
                  <c:v>23</c:v>
                </c:pt>
                <c:pt idx="8">
                  <c:v>40</c:v>
                </c:pt>
              </c:numCache>
            </c:numRef>
          </c:xVal>
          <c:yVal>
            <c:numRef>
              <c:f>Лист1!$S$89:$S$97</c:f>
              <c:numCache>
                <c:formatCode>General</c:formatCode>
                <c:ptCount val="9"/>
                <c:pt idx="0">
                  <c:v>8.3549163277142728</c:v>
                </c:pt>
                <c:pt idx="1">
                  <c:v>23.472534199999803</c:v>
                </c:pt>
                <c:pt idx="2">
                  <c:v>36.296910925810394</c:v>
                </c:pt>
                <c:pt idx="3">
                  <c:v>45.156006769950196</c:v>
                </c:pt>
                <c:pt idx="4">
                  <c:v>63.210881291039826</c:v>
                </c:pt>
                <c:pt idx="5">
                  <c:v>69.261815590043994</c:v>
                </c:pt>
                <c:pt idx="6">
                  <c:v>72.794899952654859</c:v>
                </c:pt>
                <c:pt idx="7">
                  <c:v>78.208388901757758</c:v>
                </c:pt>
                <c:pt idx="8">
                  <c:v>84.881891741373195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6-39A6-4FC7-8B82-D21B24CC46FD}"/>
            </c:ext>
          </c:extLst>
        </c:ser>
        <c:ser>
          <c:idx val="7"/>
          <c:order val="7"/>
          <c:tx>
            <c:v>немодифицированная</c:v>
          </c:tx>
          <c:spPr>
            <a:ln>
              <a:solidFill>
                <a:schemeClr val="tx2">
                  <a:lumMod val="40000"/>
                  <a:lumOff val="60000"/>
                </a:schemeClr>
              </a:solidFill>
            </a:ln>
          </c:spPr>
          <c:marker>
            <c:symbol val="none"/>
          </c:marker>
          <c:xVal>
            <c:numRef>
              <c:f>Лист1!$O$88:$O$96</c:f>
              <c:numCache>
                <c:formatCode>General</c:formatCode>
                <c:ptCount val="9"/>
                <c:pt idx="0">
                  <c:v>8.0000000000000224E-2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7</c:v>
                </c:pt>
                <c:pt idx="5">
                  <c:v>10</c:v>
                </c:pt>
                <c:pt idx="6">
                  <c:v>13</c:v>
                </c:pt>
                <c:pt idx="7">
                  <c:v>23</c:v>
                </c:pt>
                <c:pt idx="8">
                  <c:v>40</c:v>
                </c:pt>
              </c:numCache>
            </c:numRef>
          </c:xVal>
          <c:yVal>
            <c:numRef>
              <c:f>Лист1!$P$88:$P$96</c:f>
              <c:numCache>
                <c:formatCode>General</c:formatCode>
                <c:ptCount val="9"/>
                <c:pt idx="0">
                  <c:v>18.253438846040087</c:v>
                </c:pt>
                <c:pt idx="1">
                  <c:v>52.18037421990293</c:v>
                </c:pt>
                <c:pt idx="2">
                  <c:v>70.638954439147426</c:v>
                </c:pt>
                <c:pt idx="3">
                  <c:v>78.804969928474534</c:v>
                </c:pt>
                <c:pt idx="4">
                  <c:v>88.760638484474413</c:v>
                </c:pt>
                <c:pt idx="5">
                  <c:v>92.381355099427751</c:v>
                </c:pt>
                <c:pt idx="6">
                  <c:v>95.262725226257814</c:v>
                </c:pt>
                <c:pt idx="7">
                  <c:v>101.99182118148427</c:v>
                </c:pt>
                <c:pt idx="8">
                  <c:v>108.42348395604834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7-39A6-4FC7-8B82-D21B24CC46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5760256"/>
        <c:axId val="65770624"/>
      </c:scatterChart>
      <c:valAx>
        <c:axId val="65760256"/>
        <c:scaling>
          <c:orientation val="minMax"/>
        </c:scaling>
        <c:delete val="1"/>
        <c:axPos val="b"/>
        <c:title>
          <c:tx>
            <c:rich>
              <a:bodyPr/>
              <a:lstStyle/>
              <a:p>
                <a:pPr>
                  <a:defRPr sz="900" b="0"/>
                </a:pPr>
                <a:r>
                  <a:rPr lang="ru-RU" sz="900" b="0" dirty="0">
                    <a:latin typeface="Times New Roman" pitchFamily="18" charset="0"/>
                    <a:cs typeface="Times New Roman" pitchFamily="18" charset="0"/>
                  </a:rPr>
                  <a:t>сутки</a:t>
                </a:r>
              </a:p>
            </c:rich>
          </c:tx>
          <c:overlay val="1"/>
        </c:title>
        <c:numFmt formatCode="General" sourceLinked="1"/>
        <c:majorTickMark val="cross"/>
        <c:minorTickMark val="cross"/>
        <c:tickLblPos val="nextTo"/>
        <c:crossAx val="65770624"/>
        <c:crosses val="autoZero"/>
        <c:crossBetween val="midCat"/>
      </c:valAx>
      <c:valAx>
        <c:axId val="65770624"/>
        <c:scaling>
          <c:orientation val="minMax"/>
        </c:scaling>
        <c:delete val="1"/>
        <c:axPos val="l"/>
        <c:title>
          <c:tx>
            <c:rich>
              <a:bodyPr rot="-5400000" vert="horz"/>
              <a:lstStyle/>
              <a:p>
                <a:pPr>
                  <a:defRPr sz="900" b="0"/>
                </a:pPr>
                <a:r>
                  <a:rPr lang="ru-RU" sz="900" b="0" dirty="0" err="1">
                    <a:latin typeface="Times New Roman" pitchFamily="18" charset="0"/>
                    <a:cs typeface="Times New Roman" pitchFamily="18" charset="0"/>
                  </a:rPr>
                  <a:t>Водопоглощение</a:t>
                </a:r>
                <a:r>
                  <a:rPr lang="ru-RU" sz="900" b="0" dirty="0">
                    <a:latin typeface="Times New Roman" pitchFamily="18" charset="0"/>
                    <a:cs typeface="Times New Roman" pitchFamily="18" charset="0"/>
                  </a:rPr>
                  <a:t>, %</a:t>
                </a:r>
              </a:p>
            </c:rich>
          </c:tx>
          <c:layout>
            <c:manualLayout>
              <c:xMode val="edge"/>
              <c:yMode val="edge"/>
              <c:x val="5.7201540305770486E-3"/>
              <c:y val="0.20178288190096841"/>
            </c:manualLayout>
          </c:layout>
          <c:overlay val="1"/>
        </c:title>
        <c:numFmt formatCode="General" sourceLinked="0"/>
        <c:majorTickMark val="cross"/>
        <c:minorTickMark val="cross"/>
        <c:tickLblPos val="nextTo"/>
        <c:crossAx val="65760256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70417348546355563"/>
          <c:y val="7.3883212933134407E-2"/>
          <c:w val="0.28790744023666082"/>
          <c:h val="0.71957150819647164"/>
        </c:manualLayout>
      </c:layout>
      <c:overlay val="1"/>
      <c:txPr>
        <a:bodyPr/>
        <a:lstStyle/>
        <a:p>
          <a:pPr>
            <a:defRPr sz="8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1"/>
  </c:chart>
  <c:spPr>
    <a:ln>
      <a:noFill/>
    </a:ln>
  </c:spPr>
  <c:externalData r:id="rId1">
    <c:autoUpdate val="1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37CB47-C76F-4CF4-9B28-17B06354119D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9E01ED-B5AD-407A-9251-8F602D53EFA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9E01ED-B5AD-407A-9251-8F602D53EFAC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5284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9E01ED-B5AD-407A-9251-8F602D53EFAC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82682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9E01ED-B5AD-407A-9251-8F602D53EFAC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57291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9E01ED-B5AD-407A-9251-8F602D53EFAC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51455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9E01ED-B5AD-407A-9251-8F602D53EFAC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9196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9E01ED-B5AD-407A-9251-8F602D53EFAC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88110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E01ED-B5AD-407A-9251-8F602D53EFAC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0440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E01ED-B5AD-407A-9251-8F602D53EFAC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11493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E01ED-B5AD-407A-9251-8F602D53EFAC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9E01ED-B5AD-407A-9251-8F602D53EFAC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58671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9E01ED-B5AD-407A-9251-8F602D53EFAC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5212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73" r:id="rId1"/>
    <p:sldLayoutId id="2147484574" r:id="rId2"/>
    <p:sldLayoutId id="2147484575" r:id="rId3"/>
    <p:sldLayoutId id="2147484576" r:id="rId4"/>
    <p:sldLayoutId id="2147484577" r:id="rId5"/>
    <p:sldLayoutId id="2147484578" r:id="rId6"/>
    <p:sldLayoutId id="2147484579" r:id="rId7"/>
    <p:sldLayoutId id="2147484580" r:id="rId8"/>
    <p:sldLayoutId id="2147484581" r:id="rId9"/>
    <p:sldLayoutId id="2147484582" r:id="rId10"/>
    <p:sldLayoutId id="214748458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5.jpeg"/><Relationship Id="rId7" Type="http://schemas.openxmlformats.org/officeDocument/2006/relationships/image" Target="../media/image1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10" Type="http://schemas.openxmlformats.org/officeDocument/2006/relationships/image" Target="../media/image14.png"/><Relationship Id="rId4" Type="http://schemas.openxmlformats.org/officeDocument/2006/relationships/image" Target="../media/image6.jpeg"/><Relationship Id="rId9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3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microsoft.com/office/2007/relationships/hdphoto" Target="../media/hdphoto2.wdp"/><Relationship Id="rId5" Type="http://schemas.openxmlformats.org/officeDocument/2006/relationships/image" Target="../media/image4.jpeg"/><Relationship Id="rId10" Type="http://schemas.openxmlformats.org/officeDocument/2006/relationships/image" Target="../media/image24.png"/><Relationship Id="rId4" Type="http://schemas.microsoft.com/office/2007/relationships/hdphoto" Target="../media/hdphoto1.wdp"/><Relationship Id="rId9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26.png"/><Relationship Id="rId7" Type="http://schemas.openxmlformats.org/officeDocument/2006/relationships/image" Target="../media/image7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2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png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9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0.png"/><Relationship Id="rId9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10" Type="http://schemas.openxmlformats.org/officeDocument/2006/relationships/image" Target="../media/image33.jpeg"/><Relationship Id="rId4" Type="http://schemas.openxmlformats.org/officeDocument/2006/relationships/image" Target="../media/image5.jpeg"/><Relationship Id="rId9" Type="http://schemas.openxmlformats.org/officeDocument/2006/relationships/image" Target="../media/image32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34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jpeg"/><Relationship Id="rId5" Type="http://schemas.openxmlformats.org/officeDocument/2006/relationships/image" Target="../media/image36.gif"/><Relationship Id="rId10" Type="http://schemas.openxmlformats.org/officeDocument/2006/relationships/image" Target="../media/image8.jpeg"/><Relationship Id="rId4" Type="http://schemas.openxmlformats.org/officeDocument/2006/relationships/image" Target="../media/image35.jpeg"/><Relationship Id="rId9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38.pn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12" Type="http://schemas.openxmlformats.org/officeDocument/2006/relationships/image" Target="../media/image3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jpeg"/><Relationship Id="rId11" Type="http://schemas.openxmlformats.org/officeDocument/2006/relationships/image" Target="../media/image22.png"/><Relationship Id="rId5" Type="http://schemas.openxmlformats.org/officeDocument/2006/relationships/image" Target="../media/image6.jpeg"/><Relationship Id="rId15" Type="http://schemas.openxmlformats.org/officeDocument/2006/relationships/image" Target="../media/image40.png"/><Relationship Id="rId10" Type="http://schemas.openxmlformats.org/officeDocument/2006/relationships/image" Target="../media/image18.png"/><Relationship Id="rId4" Type="http://schemas.openxmlformats.org/officeDocument/2006/relationships/image" Target="../media/image5.jpeg"/><Relationship Id="rId9" Type="http://schemas.openxmlformats.org/officeDocument/2006/relationships/image" Target="../media/image17.png"/><Relationship Id="rId1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.jpeg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5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12" Type="http://schemas.openxmlformats.org/officeDocument/2006/relationships/image" Target="../media/image5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jpeg"/><Relationship Id="rId11" Type="http://schemas.openxmlformats.org/officeDocument/2006/relationships/image" Target="../media/image54.png"/><Relationship Id="rId5" Type="http://schemas.openxmlformats.org/officeDocument/2006/relationships/image" Target="../media/image6.jpeg"/><Relationship Id="rId10" Type="http://schemas.openxmlformats.org/officeDocument/2006/relationships/image" Target="../media/image53.png"/><Relationship Id="rId4" Type="http://schemas.openxmlformats.org/officeDocument/2006/relationships/image" Target="../media/image5.jpeg"/><Relationship Id="rId9" Type="http://schemas.openxmlformats.org/officeDocument/2006/relationships/image" Target="../media/image5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56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10" Type="http://schemas.openxmlformats.org/officeDocument/2006/relationships/image" Target="../media/image58.jpeg"/><Relationship Id="rId4" Type="http://schemas.openxmlformats.org/officeDocument/2006/relationships/image" Target="../media/image57.jpeg"/><Relationship Id="rId9" Type="http://schemas.openxmlformats.org/officeDocument/2006/relationships/image" Target="../media/image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57355" y="-535804"/>
            <a:ext cx="6715172" cy="2214578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Перекрестно-клеёный строительный материал из древесины</a:t>
            </a:r>
          </a:p>
        </p:txBody>
      </p:sp>
      <p:pic>
        <p:nvPicPr>
          <p:cNvPr id="2064" name="Picture 16" descr="C:\Users\Александр\Desktop\клеёный брус\Клееный брус\Брус+Бревно\1234.jpg"/>
          <p:cNvPicPr>
            <a:picLocks noChangeAspect="1" noChangeArrowheads="1"/>
          </p:cNvPicPr>
          <p:nvPr/>
        </p:nvPicPr>
        <p:blipFill>
          <a:blip r:embed="rId3"/>
          <a:srcRect r="13636" b="15625"/>
          <a:stretch>
            <a:fillRect/>
          </a:stretch>
        </p:blipFill>
        <p:spPr bwMode="auto">
          <a:xfrm>
            <a:off x="0" y="1"/>
            <a:ext cx="1571604" cy="6858000"/>
          </a:xfrm>
          <a:prstGeom prst="rect">
            <a:avLst/>
          </a:prstGeom>
          <a:noFill/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3A8058E-A6A3-5BB1-2483-5991C6A4E0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2729" y="1785937"/>
            <a:ext cx="4924425" cy="3286125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6EF17EA-B484-79B6-7840-168B1E6FAF98}"/>
              </a:ext>
            </a:extLst>
          </p:cNvPr>
          <p:cNvSpPr txBox="1">
            <a:spLocks/>
          </p:cNvSpPr>
          <p:nvPr/>
        </p:nvSpPr>
        <p:spPr>
          <a:xfrm>
            <a:off x="6156176" y="5179225"/>
            <a:ext cx="2714644" cy="1357322"/>
          </a:xfrm>
          <a:prstGeom prst="rect">
            <a:avLst/>
          </a:prstGeom>
        </p:spPr>
        <p:txBody>
          <a:bodyPr tIns="0">
            <a:normAutofit/>
          </a:bodyPr>
          <a:lstStyle>
            <a:lvl1pPr marL="27432" indent="0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600" kern="1200">
                <a:solidFill>
                  <a:schemeClr val="tx2">
                    <a:shade val="30000"/>
                    <a:satMod val="1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None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Авторы проекта: </a:t>
            </a:r>
          </a:p>
          <a:p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Быков А.О., студент кафедры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СКиВ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ПГТУ</a:t>
            </a:r>
          </a:p>
          <a:p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Королев А.С., к.т.н., старший научный сотрудник лаборатории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9146" y="285728"/>
            <a:ext cx="7367596" cy="1143000"/>
          </a:xfrm>
        </p:spPr>
        <p:txBody>
          <a:bodyPr/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Актуальность</a:t>
            </a:r>
          </a:p>
        </p:txBody>
      </p:sp>
      <p:pic>
        <p:nvPicPr>
          <p:cNvPr id="1031" name="Picture 7" descr="C:\Users\Александр\Desktop\клеёный брус\Клееный брус\Брус+Бревно\c457b21920b6a9a6d03bbf29b6e921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54437" y="0"/>
            <a:ext cx="789563" cy="785794"/>
          </a:xfrm>
          <a:prstGeom prst="rect">
            <a:avLst/>
          </a:prstGeom>
          <a:noFill/>
        </p:spPr>
      </p:pic>
      <p:pic>
        <p:nvPicPr>
          <p:cNvPr id="1032" name="Picture 8" descr="C:\Users\Александр\Desktop\клеёный брус\Клееный брус\Брус+Бревно\ada280e1a5c1caad0c88bda18691d2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83283" y="785794"/>
            <a:ext cx="660717" cy="714380"/>
          </a:xfrm>
          <a:prstGeom prst="rect">
            <a:avLst/>
          </a:prstGeom>
          <a:noFill/>
        </p:spPr>
      </p:pic>
      <p:pic>
        <p:nvPicPr>
          <p:cNvPr id="1033" name="Picture 9" descr="C:\Users\Александр\Desktop\клеёный брус\Клееный брус\Брус+Бревно\5664e7d16465d0d961ffe59011f9425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05902" y="1500174"/>
            <a:ext cx="738098" cy="1000132"/>
          </a:xfrm>
          <a:prstGeom prst="rect">
            <a:avLst/>
          </a:prstGeom>
          <a:noFill/>
        </p:spPr>
      </p:pic>
      <p:pic>
        <p:nvPicPr>
          <p:cNvPr id="1034" name="Picture 10" descr="C:\Users\Александр\Desktop\клеёный брус\Клееный брус\Брус+Бревно\e05c8497c7c0ce13ebe2960826fe961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480166" y="2500306"/>
            <a:ext cx="663834" cy="714380"/>
          </a:xfrm>
          <a:prstGeom prst="rect">
            <a:avLst/>
          </a:prstGeom>
          <a:noFill/>
        </p:spPr>
      </p:pic>
      <p:pic>
        <p:nvPicPr>
          <p:cNvPr id="1035" name="Picture 11" descr="C:\Users\Александр\Desktop\клеёный брус\Клееный брус\Брус+Бревно\76cdd7fba4717e0ba8839dbad1f6ec1e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355949" y="3214686"/>
            <a:ext cx="788051" cy="857256"/>
          </a:xfrm>
          <a:prstGeom prst="rect">
            <a:avLst/>
          </a:prstGeom>
          <a:noFill/>
        </p:spPr>
      </p:pic>
      <p:sp>
        <p:nvSpPr>
          <p:cNvPr id="4" name="Объект 3">
            <a:extLst>
              <a:ext uri="{FF2B5EF4-FFF2-40B4-BE49-F238E27FC236}">
                <a16:creationId xmlns:a16="http://schemas.microsoft.com/office/drawing/2014/main" id="{1F3FFD74-DC84-C69B-4B09-E701A73977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9146" y="1326086"/>
            <a:ext cx="7025708" cy="1208184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CLT-панели стали популярным материалом в строительной индустрии и получили широкое распространение в последние годы благодаря следующим характеристикам:</a:t>
            </a:r>
          </a:p>
          <a:p>
            <a:pPr marL="82296" indent="0">
              <a:buNone/>
            </a:pP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Courier New" panose="02070309020205020404" pitchFamily="49" charset="0"/>
              <a:buChar char="o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Courier New" panose="02070309020205020404" pitchFamily="49" charset="0"/>
              <a:buChar char="o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Courier New" panose="02070309020205020404" pitchFamily="49" charset="0"/>
              <a:buChar char="o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7EF34F61-9976-299D-DA83-7CD1B7F39A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1836" y="4365104"/>
            <a:ext cx="4167140" cy="2344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8">
            <a:extLst>
              <a:ext uri="{FF2B5EF4-FFF2-40B4-BE49-F238E27FC236}">
                <a16:creationId xmlns:a16="http://schemas.microsoft.com/office/drawing/2014/main" id="{10BA024C-D637-FB04-EC93-654D8BE77C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9453" y="2420888"/>
            <a:ext cx="2535972" cy="42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11DAADB-F896-7A31-2649-25BE6ACAFEA7}"/>
              </a:ext>
            </a:extLst>
          </p:cNvPr>
          <p:cNvSpPr txBox="1"/>
          <p:nvPr/>
        </p:nvSpPr>
        <p:spPr>
          <a:xfrm>
            <a:off x="1187624" y="2190259"/>
            <a:ext cx="449189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342900">
              <a:buClr>
                <a:schemeClr val="accent1"/>
              </a:buClr>
              <a:buSzPct val="80000"/>
              <a:buFont typeface="Courier New" panose="02070309020205020404" pitchFamily="49" charset="0"/>
              <a:buChar char="o"/>
            </a:pPr>
            <a: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Экологичность</a:t>
            </a:r>
          </a:p>
          <a:p>
            <a:pPr lvl="1" indent="-342900">
              <a:buClr>
                <a:schemeClr val="accent1"/>
              </a:buClr>
              <a:buSzPct val="80000"/>
              <a:buFont typeface="Courier New" panose="02070309020205020404" pitchFamily="49" charset="0"/>
              <a:buChar char="o"/>
            </a:pPr>
            <a: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Огнестойкость</a:t>
            </a:r>
          </a:p>
          <a:p>
            <a:pPr lvl="1" indent="-342900">
              <a:buClr>
                <a:schemeClr val="accent1"/>
              </a:buClr>
              <a:buSzPct val="80000"/>
              <a:buFont typeface="Courier New" panose="02070309020205020404" pitchFamily="49" charset="0"/>
              <a:buChar char="o"/>
            </a:pPr>
            <a: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Хорошие тепло- и     звукоизоляционные свойства</a:t>
            </a:r>
          </a:p>
          <a:p>
            <a:pPr lvl="1" indent="-342900">
              <a:buClr>
                <a:schemeClr val="accent1"/>
              </a:buClr>
              <a:buSzPct val="80000"/>
              <a:buFont typeface="Courier New" panose="02070309020205020404" pitchFamily="49" charset="0"/>
              <a:buChar char="o"/>
            </a:pPr>
            <a: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Быстрый монтаж</a:t>
            </a:r>
          </a:p>
          <a:p>
            <a:pPr lvl="1" indent="-342900">
              <a:buClr>
                <a:schemeClr val="accent1"/>
              </a:buClr>
              <a:buSzPct val="80000"/>
              <a:buFont typeface="Courier New" panose="02070309020205020404" pitchFamily="49" charset="0"/>
              <a:buChar char="o"/>
            </a:pPr>
            <a: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Большая прочность</a:t>
            </a:r>
          </a:p>
          <a:p>
            <a:pPr lvl="1" indent="-342900">
              <a:buClr>
                <a:schemeClr val="accent1"/>
              </a:buClr>
              <a:buSzPct val="80000"/>
              <a:buFont typeface="Courier New" panose="02070309020205020404" pitchFamily="49" charset="0"/>
              <a:buChar char="o"/>
            </a:pPr>
            <a: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Широкие возможности для дизайна</a:t>
            </a:r>
          </a:p>
          <a:p>
            <a:pPr marL="342900" indent="-342900">
              <a:buClr>
                <a:srgbClr val="002060"/>
              </a:buClr>
              <a:buFont typeface="Arial" panose="020B0604020202020204" pitchFamily="34" charset="0"/>
              <a:buChar char="•"/>
            </a:pPr>
            <a:endParaRPr lang="ru-RU" sz="1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9146" y="332656"/>
            <a:ext cx="7367596" cy="1143000"/>
          </a:xfrm>
        </p:spPr>
        <p:txBody>
          <a:bodyPr/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Актуальность</a:t>
            </a:r>
          </a:p>
        </p:txBody>
      </p:sp>
      <p:pic>
        <p:nvPicPr>
          <p:cNvPr id="1031" name="Picture 7" descr="C:\Users\Александр\Desktop\клеёный брус\Клееный брус\Брус+Бревно\c457b21920b6a9a6d03bbf29b6e921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54437" y="0"/>
            <a:ext cx="789563" cy="785794"/>
          </a:xfrm>
          <a:prstGeom prst="rect">
            <a:avLst/>
          </a:prstGeom>
          <a:noFill/>
        </p:spPr>
      </p:pic>
      <p:pic>
        <p:nvPicPr>
          <p:cNvPr id="1032" name="Picture 8" descr="C:\Users\Александр\Desktop\клеёный брус\Клееный брус\Брус+Бревно\ada280e1a5c1caad0c88bda18691d2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83283" y="785794"/>
            <a:ext cx="660717" cy="714380"/>
          </a:xfrm>
          <a:prstGeom prst="rect">
            <a:avLst/>
          </a:prstGeom>
          <a:noFill/>
        </p:spPr>
      </p:pic>
      <p:pic>
        <p:nvPicPr>
          <p:cNvPr id="1033" name="Picture 9" descr="C:\Users\Александр\Desktop\клеёный брус\Клееный брус\Брус+Бревно\5664e7d16465d0d961ffe59011f9425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05902" y="1500174"/>
            <a:ext cx="738098" cy="1000132"/>
          </a:xfrm>
          <a:prstGeom prst="rect">
            <a:avLst/>
          </a:prstGeom>
          <a:noFill/>
        </p:spPr>
      </p:pic>
      <p:pic>
        <p:nvPicPr>
          <p:cNvPr id="1034" name="Picture 10" descr="C:\Users\Александр\Desktop\клеёный брус\Клееный брус\Брус+Бревно\e05c8497c7c0ce13ebe2960826fe961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480166" y="2500306"/>
            <a:ext cx="663834" cy="714380"/>
          </a:xfrm>
          <a:prstGeom prst="rect">
            <a:avLst/>
          </a:prstGeom>
          <a:noFill/>
        </p:spPr>
      </p:pic>
      <p:pic>
        <p:nvPicPr>
          <p:cNvPr id="1035" name="Picture 11" descr="C:\Users\Александр\Desktop\клеёный брус\Клееный брус\Брус+Бревно\76cdd7fba4717e0ba8839dbad1f6ec1e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355949" y="3214686"/>
            <a:ext cx="788051" cy="857256"/>
          </a:xfrm>
          <a:prstGeom prst="rect">
            <a:avLst/>
          </a:prstGeom>
          <a:noFill/>
        </p:spPr>
      </p:pic>
      <p:sp>
        <p:nvSpPr>
          <p:cNvPr id="4" name="Объект 3">
            <a:extLst>
              <a:ext uri="{FF2B5EF4-FFF2-40B4-BE49-F238E27FC236}">
                <a16:creationId xmlns:a16="http://schemas.microsoft.com/office/drawing/2014/main" id="{1F3FFD74-DC84-C69B-4B09-E701A73977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9146" y="1340768"/>
            <a:ext cx="7025708" cy="5231504"/>
          </a:xfrm>
        </p:spPr>
        <p:txBody>
          <a:bodyPr>
            <a:noAutofit/>
          </a:bodyPr>
          <a:lstStyle/>
          <a:p>
            <a:pPr marL="82296" marR="0" lvl="0" indent="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80000"/>
              <a:buFont typeface="Wingdings 2"/>
              <a:buNone/>
              <a:tabLst/>
              <a:defRPr/>
            </a:pPr>
            <a:r>
              <a:rPr kumimoji="0" lang="ru-RU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При использовании термически модифицированной древесины клеёные материалы приобретают характерные свойства:</a:t>
            </a:r>
          </a:p>
          <a:p>
            <a:pPr marL="365760" marR="0" lvl="0" indent="-283464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80000"/>
              <a:buFont typeface="Courier New" panose="02070309020205020404" pitchFamily="49" charset="0"/>
              <a:buChar char="o"/>
              <a:tabLst/>
              <a:defRPr/>
            </a:pPr>
            <a: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Повышенная </a:t>
            </a:r>
            <a:b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биологическая стойкость</a:t>
            </a:r>
            <a:b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эксплуатационные</a:t>
            </a:r>
            <a:b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характеристики</a:t>
            </a:r>
            <a:endParaRPr lang="en-US" sz="1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80000"/>
              <a:buFont typeface="Courier New" panose="02070309020205020404" pitchFamily="49" charset="0"/>
              <a:buChar char="o"/>
              <a:tabLst/>
              <a:defRPr/>
            </a:pPr>
            <a: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Улучшенные </a:t>
            </a:r>
            <a:b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теплоизоляционные </a:t>
            </a:r>
            <a:b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свойства</a:t>
            </a:r>
          </a:p>
          <a:p>
            <a:pPr marL="365760" marR="0" lvl="0" indent="-283464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80000"/>
              <a:buFont typeface="Courier New" panose="02070309020205020404" pitchFamily="49" charset="0"/>
              <a:buChar char="o"/>
              <a:tabLst/>
              <a:defRPr/>
            </a:pPr>
            <a: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Увеличенная несущая</a:t>
            </a:r>
            <a:b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способность</a:t>
            </a:r>
          </a:p>
          <a:p>
            <a:pPr marL="365760" marR="0" lvl="0" indent="-283464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80000"/>
              <a:buFont typeface="Courier New" panose="02070309020205020404" pitchFamily="49" charset="0"/>
              <a:buChar char="o"/>
              <a:tabLst/>
              <a:defRPr/>
            </a:pPr>
            <a: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 и долговечность</a:t>
            </a:r>
          </a:p>
          <a:p>
            <a:pPr marL="365760" marR="0" lvl="0" indent="-283464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80000"/>
              <a:buFont typeface="Courier New" panose="02070309020205020404" pitchFamily="49" charset="0"/>
              <a:buChar char="o"/>
              <a:tabLst/>
              <a:defRPr/>
            </a:pPr>
            <a: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эстетичного </a:t>
            </a:r>
            <a:b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вида при длительном </a:t>
            </a:r>
            <a:b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сроке эксплуатации</a:t>
            </a:r>
          </a:p>
          <a:p>
            <a:pPr>
              <a:lnSpc>
                <a:spcPct val="80000"/>
              </a:lnSpc>
              <a:buFont typeface="Courier New" panose="02070309020205020404" pitchFamily="49" charset="0"/>
              <a:buChar char="o"/>
            </a:pP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  <a:buFont typeface="Courier New" panose="02070309020205020404" pitchFamily="49" charset="0"/>
              <a:buChar char="o"/>
            </a:pP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  <a:buFont typeface="Courier New" panose="02070309020205020404" pitchFamily="49" charset="0"/>
              <a:buChar char="o"/>
            </a:pP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  <a:buFont typeface="Courier New" panose="02070309020205020404" pitchFamily="49" charset="0"/>
              <a:buChar char="o"/>
            </a:pP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http://www.sushilo.ru/picture/skv_19.jpg">
            <a:extLst>
              <a:ext uri="{FF2B5EF4-FFF2-40B4-BE49-F238E27FC236}">
                <a16:creationId xmlns:a16="http://schemas.microsoft.com/office/drawing/2014/main" id="{F96FEA86-96FD-2ECB-90CF-AB0EFF4A16A0}"/>
              </a:ext>
            </a:extLst>
          </p:cNvPr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671673" y="4906971"/>
            <a:ext cx="2286016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D:\Учебный семестр 2007-2008\Тенденции технического развития\Лекция.Термодревесина\Термодревесина фото\1(1).jpg">
            <a:extLst>
              <a:ext uri="{FF2B5EF4-FFF2-40B4-BE49-F238E27FC236}">
                <a16:creationId xmlns:a16="http://schemas.microsoft.com/office/drawing/2014/main" id="{C90BAC38-01BD-58F3-C46B-0FA5772690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 t="21925"/>
          <a:stretch>
            <a:fillRect/>
          </a:stretch>
        </p:blipFill>
        <p:spPr bwMode="auto">
          <a:xfrm>
            <a:off x="1604242" y="5429272"/>
            <a:ext cx="2286016" cy="1335037"/>
          </a:xfrm>
          <a:prstGeom prst="rect">
            <a:avLst/>
          </a:prstGeom>
          <a:noFill/>
        </p:spPr>
      </p:pic>
      <p:pic>
        <p:nvPicPr>
          <p:cNvPr id="7" name="Picture 2" descr="C:\Users\Александр\Desktop\клеёный брус\Клееный брус\123\Термо-клееный брус\Гриль домики, гриль беседки производства ООО ПФ АРГО (АРТЕЛЬ), а также профилированный брус естественной влажности (МАССИВ), клееный брус, комплекты домов_files\3.jpg">
            <a:extLst>
              <a:ext uri="{FF2B5EF4-FFF2-40B4-BE49-F238E27FC236}">
                <a16:creationId xmlns:a16="http://schemas.microsoft.com/office/drawing/2014/main" id="{EF92FFEA-42BE-85BA-D0F6-AF9A94A2B4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243239" y="4906971"/>
            <a:ext cx="2071702" cy="1870961"/>
          </a:xfrm>
          <a:prstGeom prst="rect">
            <a:avLst/>
          </a:prstGeom>
          <a:noFill/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10D44C5-06E3-CFD4-BBE5-C449463F59C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flipH="1">
            <a:off x="4243239" y="2019045"/>
            <a:ext cx="4023398" cy="268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8552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0"/>
            <a:ext cx="7498080" cy="1143000"/>
          </a:xfrm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dirty="0"/>
              <a:t>Аналоги</a:t>
            </a:r>
          </a:p>
        </p:txBody>
      </p:sp>
      <p:sp>
        <p:nvSpPr>
          <p:cNvPr id="17" name="Содержимое 2"/>
          <p:cNvSpPr txBox="1">
            <a:spLocks/>
          </p:cNvSpPr>
          <p:nvPr/>
        </p:nvSpPr>
        <p:spPr>
          <a:xfrm>
            <a:off x="6790186" y="3854345"/>
            <a:ext cx="2000264" cy="8572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T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RAV       ERTA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Содержимое 2"/>
          <p:cNvSpPr txBox="1">
            <a:spLocks/>
          </p:cNvSpPr>
          <p:nvPr/>
        </p:nvSpPr>
        <p:spPr>
          <a:xfrm>
            <a:off x="1421584" y="918231"/>
            <a:ext cx="2000265" cy="10715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Патент РФ №217287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Содержимое 2"/>
          <p:cNvSpPr txBox="1">
            <a:spLocks/>
          </p:cNvSpPr>
          <p:nvPr/>
        </p:nvSpPr>
        <p:spPr>
          <a:xfrm>
            <a:off x="1421585" y="3836873"/>
            <a:ext cx="2000264" cy="10715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Се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</a:rPr>
              <a:t>гежа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" name="Содержимое 2"/>
          <p:cNvSpPr txBox="1">
            <a:spLocks/>
          </p:cNvSpPr>
          <p:nvPr/>
        </p:nvSpPr>
        <p:spPr>
          <a:xfrm>
            <a:off x="6659158" y="916553"/>
            <a:ext cx="1857388" cy="7858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ctr">
              <a:lnSpc>
                <a:spcPct val="80000"/>
              </a:lnSpc>
              <a:buFont typeface="Wingdings" pitchFamily="2" charset="2"/>
              <a:buChar char="ü"/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Патент РФ </a:t>
            </a:r>
          </a:p>
          <a:p>
            <a:pPr lvl="0" algn="ctr">
              <a:lnSpc>
                <a:spcPct val="80000"/>
              </a:lnSpc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№ 158600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одержимое 2"/>
          <p:cNvSpPr txBox="1">
            <a:spLocks/>
          </p:cNvSpPr>
          <p:nvPr/>
        </p:nvSpPr>
        <p:spPr>
          <a:xfrm>
            <a:off x="4178712" y="3836873"/>
            <a:ext cx="2000264" cy="10715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80000"/>
              </a:lnSpc>
              <a:buFont typeface="Wingdings" pitchFamily="2" charset="2"/>
              <a:buChar char="ü"/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Патент РФ </a:t>
            </a:r>
          </a:p>
          <a:p>
            <a:pPr lvl="0" algn="ctr">
              <a:lnSpc>
                <a:spcPct val="80000"/>
              </a:lnSpc>
              <a:defRPr/>
            </a:pPr>
            <a:r>
              <a:rPr lang="ru-RU" sz="2000">
                <a:latin typeface="Times New Roman" pitchFamily="18" charset="0"/>
                <a:cs typeface="Times New Roman" pitchFamily="18" charset="0"/>
              </a:rPr>
              <a:t>   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2266376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Содержимое 2"/>
          <p:cNvSpPr txBox="1">
            <a:spLocks/>
          </p:cNvSpPr>
          <p:nvPr/>
        </p:nvSpPr>
        <p:spPr>
          <a:xfrm>
            <a:off x="3915998" y="884889"/>
            <a:ext cx="2249918" cy="10715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indent="-342900">
              <a:lnSpc>
                <a:spcPct val="80000"/>
              </a:lnSpc>
              <a:buFont typeface="Wingdings" pitchFamily="2" charset="2"/>
              <a:buChar char="ü"/>
              <a:defRPr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European patent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42900" lvl="0" indent="-342900" algn="ctr">
              <a:lnSpc>
                <a:spcPct val="80000"/>
              </a:lnSpc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EP3484703B1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F9EC403-0029-0063-C3E1-980B00DFB7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875487" y="1590846"/>
            <a:ext cx="1871903" cy="186108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C728BD6-FEA5-389A-E300-D3A8DEEDED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6809" y="3566850"/>
            <a:ext cx="1181265" cy="109552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C13410F-AE1A-B277-7B30-5E5511027E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6392150" y="4766786"/>
            <a:ext cx="2738009" cy="1615953"/>
          </a:xfrm>
          <a:prstGeom prst="rect">
            <a:avLst/>
          </a:prstGeom>
          <a:effectLst>
            <a:glow rad="228600">
              <a:schemeClr val="bg1">
                <a:alpha val="40000"/>
              </a:schemeClr>
            </a:glow>
          </a:effec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A1C3C065-D3FC-DF0E-FFC6-4847C6393D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98656" y="3777467"/>
            <a:ext cx="1057423" cy="381053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B24A894D-6205-B699-C90E-9F0A81133E6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18205" y="1475923"/>
            <a:ext cx="2051752" cy="2090927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9AB791EE-DCD7-05DE-8467-D822F4E1BA4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87598" y="4372658"/>
            <a:ext cx="2407962" cy="2148344"/>
          </a:xfrm>
          <a:prstGeom prst="rect">
            <a:avLst/>
          </a:prstGeom>
        </p:spPr>
      </p:pic>
      <p:pic>
        <p:nvPicPr>
          <p:cNvPr id="2054" name="Рисунок 2053">
            <a:extLst>
              <a:ext uri="{FF2B5EF4-FFF2-40B4-BE49-F238E27FC236}">
                <a16:creationId xmlns:a16="http://schemas.microsoft.com/office/drawing/2014/main" id="{93ABFC1B-4DC2-C755-D8FF-FF676076073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3575698" y="1778785"/>
            <a:ext cx="3083460" cy="1369169"/>
          </a:xfrm>
          <a:prstGeom prst="rect">
            <a:avLst/>
          </a:prstGeom>
        </p:spPr>
      </p:pic>
      <p:pic>
        <p:nvPicPr>
          <p:cNvPr id="2058" name="Рисунок 2057">
            <a:extLst>
              <a:ext uri="{FF2B5EF4-FFF2-40B4-BE49-F238E27FC236}">
                <a16:creationId xmlns:a16="http://schemas.microsoft.com/office/drawing/2014/main" id="{5AA54C0E-A329-066A-4260-6434A7A3D84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14414" y="4769389"/>
            <a:ext cx="2738009" cy="1603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214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>
            <a:extLst>
              <a:ext uri="{FF2B5EF4-FFF2-40B4-BE49-F238E27FC236}">
                <a16:creationId xmlns:a16="http://schemas.microsoft.com/office/drawing/2014/main" id="{2103471C-D77E-ADBD-1BEE-2BFBDEDE9A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3608" y="1196752"/>
            <a:ext cx="7436558" cy="5112568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Перекрёстно-клеёные панели состоят из нескольких слоев деревянных ламелей, склеенных между собой. Направление ламелей каждого последующего слоя перпендикулярно предыдущему.</a:t>
            </a:r>
          </a:p>
          <a:p>
            <a:pPr marL="82296" indent="0">
              <a:buNone/>
            </a:pP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>
              <a:buNone/>
            </a:pP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>
              <a:buNone/>
            </a:pP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>
              <a:buNone/>
            </a:pP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>
              <a:buNone/>
            </a:pP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>
              <a:buNone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улучшения характеристик панели предлагается внешний слой выполнить из термически модифицированной древесины.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17E6896-F1EE-1CA8-0B4C-F53AF47086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28"/>
                    </a14:imgEffect>
                    <a14:imgEffect>
                      <a14:brightnessContrast contrast="5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372319" y="2248499"/>
            <a:ext cx="6704872" cy="16801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5982" y="253090"/>
            <a:ext cx="7498080" cy="1143000"/>
          </a:xfrm>
        </p:spPr>
        <p:txBody>
          <a:bodyPr>
            <a:noAutofit/>
          </a:bodyPr>
          <a:lstStyle/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Предлагаемое решение </a:t>
            </a:r>
            <a:b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</a:b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перекрёстно-клееной панели</a:t>
            </a:r>
            <a:b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</a:br>
            <a:endParaRPr lang="ru-RU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cs typeface="Times New Roman" pitchFamily="18" charset="0"/>
            </a:endParaRPr>
          </a:p>
        </p:txBody>
      </p:sp>
      <p:pic>
        <p:nvPicPr>
          <p:cNvPr id="15" name="Picture 7" descr="C:\Users\Александр\Desktop\клеёный брус\Клееный брус\Брус+Бревно\c457b21920b6a9a6d03bbf29b6e9212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54437" y="0"/>
            <a:ext cx="789563" cy="785794"/>
          </a:xfrm>
          <a:prstGeom prst="rect">
            <a:avLst/>
          </a:prstGeom>
          <a:noFill/>
        </p:spPr>
      </p:pic>
      <p:pic>
        <p:nvPicPr>
          <p:cNvPr id="16" name="Picture 8" descr="C:\Users\Александр\Desktop\клеёный брус\Клееный брус\Брус+Бревно\ada280e1a5c1caad0c88bda18691d24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483283" y="785794"/>
            <a:ext cx="660717" cy="714380"/>
          </a:xfrm>
          <a:prstGeom prst="rect">
            <a:avLst/>
          </a:prstGeom>
          <a:noFill/>
        </p:spPr>
      </p:pic>
      <p:pic>
        <p:nvPicPr>
          <p:cNvPr id="17" name="Picture 9" descr="C:\Users\Александр\Desktop\клеёный брус\Клееный брус\Брус+Бревно\5664e7d16465d0d961ffe59011f94256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405902" y="1500174"/>
            <a:ext cx="738098" cy="1000132"/>
          </a:xfrm>
          <a:prstGeom prst="rect">
            <a:avLst/>
          </a:prstGeom>
          <a:noFill/>
        </p:spPr>
      </p:pic>
      <p:pic>
        <p:nvPicPr>
          <p:cNvPr id="18" name="Picture 10" descr="C:\Users\Александр\Desktop\клеёный брус\Клееный брус\Брус+Бревно\e05c8497c7c0ce13ebe2960826fe961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480166" y="2500306"/>
            <a:ext cx="663834" cy="714380"/>
          </a:xfrm>
          <a:prstGeom prst="rect">
            <a:avLst/>
          </a:prstGeom>
          <a:noFill/>
        </p:spPr>
      </p:pic>
      <p:pic>
        <p:nvPicPr>
          <p:cNvPr id="19" name="Picture 11" descr="C:\Users\Александр\Desktop\клеёный брус\Клееный брус\Брус+Бревно\76cdd7fba4717e0ba8839dbad1f6ec1e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355949" y="3214686"/>
            <a:ext cx="788051" cy="857256"/>
          </a:xfrm>
          <a:prstGeom prst="rect">
            <a:avLst/>
          </a:prstGeom>
          <a:noFill/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4DAC8A4-0C56-1E24-492B-06D08CCD158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colorTemperature colorTemp="7251"/>
                    </a14:imgEffect>
                    <a14:imgEffect>
                      <a14:brightnessContrast contrast="1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85334" y="4781102"/>
            <a:ext cx="6715058" cy="1680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7676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428728" y="142852"/>
            <a:ext cx="6671664" cy="714380"/>
          </a:xfrm>
        </p:spPr>
        <p:txBody>
          <a:bodyPr>
            <a:noAutofit/>
          </a:bodyPr>
          <a:lstStyle/>
          <a:p>
            <a:pPr algn="ctr"/>
            <a:r>
              <a:rPr lang="ru-RU" sz="2800" dirty="0">
                <a:latin typeface="Century Gothic" pitchFamily="34" charset="0"/>
              </a:rPr>
              <a:t>Научно-исследовательский задел</a:t>
            </a:r>
          </a:p>
        </p:txBody>
      </p:sp>
      <p:sp>
        <p:nvSpPr>
          <p:cNvPr id="2" name="Объект 3">
            <a:extLst>
              <a:ext uri="{FF2B5EF4-FFF2-40B4-BE49-F238E27FC236}">
                <a16:creationId xmlns:a16="http://schemas.microsoft.com/office/drawing/2014/main" id="{19B8933D-BD50-6EED-FF46-A394548066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43608" y="836712"/>
            <a:ext cx="7498080" cy="5143544"/>
          </a:xfrm>
        </p:spPr>
        <p:txBody>
          <a:bodyPr>
            <a:noAutofit/>
          </a:bodyPr>
          <a:lstStyle/>
          <a:p>
            <a:pPr marL="82296" indent="0">
              <a:lnSpc>
                <a:spcPct val="80000"/>
              </a:lnSpc>
              <a:buNone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Проведены исследования о влиянии степени модификации древесины сосны на изменение физико-механических характеристик: плотности, влажности, модуля упругости и предела прочности при статическом изгибе. </a:t>
            </a:r>
          </a:p>
          <a:p>
            <a:pPr>
              <a:lnSpc>
                <a:spcPct val="80000"/>
              </a:lnSpc>
              <a:buFont typeface="Courier New" panose="02070309020205020404" pitchFamily="49" charset="0"/>
              <a:buChar char="o"/>
            </a:pP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  <a:buFont typeface="Courier New" panose="02070309020205020404" pitchFamily="49" charset="0"/>
              <a:buChar char="o"/>
            </a:pP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16E7EC3-DED1-9E93-233F-AB5E29A9B9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376" y="1858868"/>
            <a:ext cx="2203755" cy="412138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57067EE-1CC5-880F-ECD2-8E550DDB152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72" b="-1"/>
          <a:stretch/>
        </p:blipFill>
        <p:spPr>
          <a:xfrm>
            <a:off x="3383816" y="1899899"/>
            <a:ext cx="2414535" cy="4121389"/>
          </a:xfrm>
          <a:prstGeom prst="rect">
            <a:avLst/>
          </a:prstGeom>
        </p:spPr>
      </p:pic>
      <p:pic>
        <p:nvPicPr>
          <p:cNvPr id="3" name="Picture 7" descr="C:\Users\Александр\Desktop\клеёный брус\Клееный брус\Брус+Бревно\c457b21920b6a9a6d03bbf29b6e92126.jpg">
            <a:extLst>
              <a:ext uri="{FF2B5EF4-FFF2-40B4-BE49-F238E27FC236}">
                <a16:creationId xmlns:a16="http://schemas.microsoft.com/office/drawing/2014/main" id="{C3697365-95AE-83D0-BCF4-DD1B714336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54437" y="0"/>
            <a:ext cx="789563" cy="785794"/>
          </a:xfrm>
          <a:prstGeom prst="rect">
            <a:avLst/>
          </a:prstGeom>
          <a:noFill/>
        </p:spPr>
      </p:pic>
      <p:pic>
        <p:nvPicPr>
          <p:cNvPr id="5" name="Picture 8" descr="C:\Users\Александр\Desktop\клеёный брус\Клееный брус\Брус+Бревно\ada280e1a5c1caad0c88bda18691d240.jpg">
            <a:extLst>
              <a:ext uri="{FF2B5EF4-FFF2-40B4-BE49-F238E27FC236}">
                <a16:creationId xmlns:a16="http://schemas.microsoft.com/office/drawing/2014/main" id="{626EF282-ADCC-5304-4411-FFC2779D34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483283" y="785794"/>
            <a:ext cx="660717" cy="714380"/>
          </a:xfrm>
          <a:prstGeom prst="rect">
            <a:avLst/>
          </a:prstGeom>
          <a:noFill/>
        </p:spPr>
      </p:pic>
      <p:pic>
        <p:nvPicPr>
          <p:cNvPr id="8" name="Picture 9" descr="C:\Users\Александр\Desktop\клеёный брус\Клееный брус\Брус+Бревно\5664e7d16465d0d961ffe59011f94256.jpg">
            <a:extLst>
              <a:ext uri="{FF2B5EF4-FFF2-40B4-BE49-F238E27FC236}">
                <a16:creationId xmlns:a16="http://schemas.microsoft.com/office/drawing/2014/main" id="{E9725E9A-0866-E2CC-3605-FF7C850426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405902" y="1500174"/>
            <a:ext cx="738098" cy="1000132"/>
          </a:xfrm>
          <a:prstGeom prst="rect">
            <a:avLst/>
          </a:prstGeom>
          <a:noFill/>
        </p:spPr>
      </p:pic>
      <p:pic>
        <p:nvPicPr>
          <p:cNvPr id="9" name="Picture 10" descr="C:\Users\Александр\Desktop\клеёный брус\Клееный брус\Брус+Бревно\e05c8497c7c0ce13ebe2960826fe9611.jpg">
            <a:extLst>
              <a:ext uri="{FF2B5EF4-FFF2-40B4-BE49-F238E27FC236}">
                <a16:creationId xmlns:a16="http://schemas.microsoft.com/office/drawing/2014/main" id="{2988F4C2-C590-639D-A713-DF9065299F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480166" y="2500306"/>
            <a:ext cx="663834" cy="714380"/>
          </a:xfrm>
          <a:prstGeom prst="rect">
            <a:avLst/>
          </a:prstGeom>
          <a:noFill/>
        </p:spPr>
      </p:pic>
      <p:pic>
        <p:nvPicPr>
          <p:cNvPr id="10" name="Picture 11" descr="C:\Users\Александр\Desktop\клеёный брус\Клееный брус\Брус+Бревно\76cdd7fba4717e0ba8839dbad1f6ec1e.jpg">
            <a:extLst>
              <a:ext uri="{FF2B5EF4-FFF2-40B4-BE49-F238E27FC236}">
                <a16:creationId xmlns:a16="http://schemas.microsoft.com/office/drawing/2014/main" id="{0217F6C0-65E6-F122-4ED9-514B7FCF7A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355949" y="3214686"/>
            <a:ext cx="788051" cy="857256"/>
          </a:xfrm>
          <a:prstGeom prst="rect">
            <a:avLst/>
          </a:prstGeom>
          <a:noFill/>
        </p:spPr>
      </p:pic>
      <p:sp>
        <p:nvSpPr>
          <p:cNvPr id="11" name="Rectangle 1">
            <a:extLst>
              <a:ext uri="{FF2B5EF4-FFF2-40B4-BE49-F238E27FC236}">
                <a16:creationId xmlns:a16="http://schemas.microsoft.com/office/drawing/2014/main" id="{9BA0B291-CC94-BD48-EF63-232F59E7BE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2391" y="6101627"/>
            <a:ext cx="229763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Рисунок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</a:t>
            </a:r>
            <a:r>
              <a:rPr kumimoji="0" 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– Модуль упругости при статическом изгибе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2" name="Rectangle 1">
            <a:extLst>
              <a:ext uri="{FF2B5EF4-FFF2-40B4-BE49-F238E27FC236}">
                <a16:creationId xmlns:a16="http://schemas.microsoft.com/office/drawing/2014/main" id="{57C313BD-763A-2D74-9DFB-1013AEDAC1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5698" y="6118755"/>
            <a:ext cx="229763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Рисунок 2 – Предел прочности при статическом изгибе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" name="Rectangle 1">
            <a:extLst>
              <a:ext uri="{FF2B5EF4-FFF2-40B4-BE49-F238E27FC236}">
                <a16:creationId xmlns:a16="http://schemas.microsoft.com/office/drawing/2014/main" id="{55622BFD-9B43-DF92-6397-D0E5C803D1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8729" y="1823887"/>
            <a:ext cx="2411437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b="1" i="0" dirty="0">
                <a:effectLst/>
                <a:latin typeface="YS Text"/>
              </a:rPr>
              <a:t> </a:t>
            </a:r>
            <a:r>
              <a:rPr kumimoji="0" 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среднее значение выборки;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b="1" i="0" dirty="0">
                <a:effectLst/>
                <a:latin typeface="YS Text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стандартная ошибка;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стандартное отклонение;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выбросы;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немодифицированные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образцы</a:t>
            </a:r>
            <a:endParaRPr kumimoji="0" 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Rectangle 1">
            <a:extLst>
              <a:ext uri="{FF2B5EF4-FFF2-40B4-BE49-F238E27FC236}">
                <a16:creationId xmlns:a16="http://schemas.microsoft.com/office/drawing/2014/main" id="{6CE0DB16-B412-12C0-3135-462346000A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457" y="1844407"/>
            <a:ext cx="494292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000" b="1" i="0" dirty="0">
                <a:effectLst/>
                <a:latin typeface="YS Text"/>
              </a:rPr>
              <a:t>☐</a:t>
            </a:r>
            <a:r>
              <a:rPr lang="ru-RU" sz="1400" b="1" i="0" dirty="0">
                <a:effectLst/>
                <a:latin typeface="YS Text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b="1" i="0" dirty="0">
                <a:effectLst/>
                <a:latin typeface="YS Text"/>
              </a:rPr>
              <a:t>☐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kumimoji="0" 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○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НМ</a:t>
            </a:r>
            <a:endParaRPr kumimoji="0" 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06EB191-F839-F463-9264-4A80A5FCD1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8729" y="3160928"/>
            <a:ext cx="2101650" cy="2802200"/>
          </a:xfrm>
          <a:prstGeom prst="rect">
            <a:avLst/>
          </a:prstGeom>
          <a:noFill/>
          <a:effectLst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">
            <a:extLst>
              <a:ext uri="{FF2B5EF4-FFF2-40B4-BE49-F238E27FC236}">
                <a16:creationId xmlns:a16="http://schemas.microsoft.com/office/drawing/2014/main" id="{618D4BE2-2569-A379-AE6D-E884379676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84028" y="6118755"/>
            <a:ext cx="252187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Рисунок 3 – Универсальная испытательная машина «УТС 111»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428728" y="142852"/>
            <a:ext cx="7498080" cy="714380"/>
          </a:xfrm>
        </p:spPr>
        <p:txBody>
          <a:bodyPr>
            <a:noAutofit/>
          </a:bodyPr>
          <a:lstStyle/>
          <a:p>
            <a:pPr algn="ctr"/>
            <a:r>
              <a:rPr lang="ru-RU" sz="2800" dirty="0">
                <a:latin typeface="Century Gothic" pitchFamily="34" charset="0"/>
              </a:rPr>
              <a:t>Научно-исследовательский задел</a:t>
            </a: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1367600388"/>
              </p:ext>
            </p:extLst>
          </p:nvPr>
        </p:nvGraphicFramePr>
        <p:xfrm>
          <a:off x="928662" y="928670"/>
          <a:ext cx="4143404" cy="27146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071538" y="3429000"/>
            <a:ext cx="328614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Рисунок </a:t>
            </a:r>
            <a:r>
              <a:rPr lang="ru-RU" sz="8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</a:t>
            </a:r>
            <a:r>
              <a:rPr kumimoji="0" lang="ru-RU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Гистограмма предела прочности клеевого соединения при</a:t>
            </a:r>
            <a:r>
              <a:rPr kumimoji="0" lang="ru-RU" sz="8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скалывании вдоль волокон в зависимости от класса модификации</a:t>
            </a:r>
            <a:r>
              <a:rPr kumimoji="0" lang="ru-RU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5000628" y="1071546"/>
          <a:ext cx="4143372" cy="23574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5000628" y="3429000"/>
            <a:ext cx="392905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Рисунок 5</a:t>
            </a:r>
            <a:r>
              <a:rPr kumimoji="0" lang="en-US" sz="8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kumimoji="0" lang="ru-RU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Гистограмма предела прочности клеевого соединения при скалывании</a:t>
            </a:r>
            <a:r>
              <a:rPr kumimoji="0" lang="ru-RU" sz="8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вдоль волокон</a:t>
            </a:r>
            <a:r>
              <a:rPr kumimoji="0" lang="ru-RU" sz="8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зависимости от класса модификации образцов, выдержанных в воде.</a:t>
            </a:r>
            <a:endParaRPr kumimoji="0" lang="ru-RU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Диаграмма 7"/>
          <p:cNvGraphicFramePr/>
          <p:nvPr/>
        </p:nvGraphicFramePr>
        <p:xfrm>
          <a:off x="1071538" y="4000504"/>
          <a:ext cx="3929090" cy="20717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714348" y="6215082"/>
            <a:ext cx="38576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850" algn="ctr">
              <a:defRPr/>
            </a:pPr>
            <a:r>
              <a:rPr lang="ru-RU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Рисунок 6 -  </a:t>
            </a:r>
            <a:r>
              <a:rPr 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</a:t>
            </a:r>
            <a:r>
              <a:rPr lang="ru-RU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равнительный анализ изменения водопоглощения,  </a:t>
            </a:r>
          </a:p>
          <a:p>
            <a:pPr indent="450850" algn="ctr">
              <a:defRPr/>
            </a:pPr>
            <a:r>
              <a:rPr lang="ru-RU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модифицированных и немодифицированных образцов</a:t>
            </a:r>
            <a:endParaRPr lang="ru-RU" sz="900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/>
          <a:srcRect l="29100" t="34180" r="26950" b="14969"/>
          <a:stretch>
            <a:fillRect/>
          </a:stretch>
        </p:blipFill>
        <p:spPr bwMode="auto">
          <a:xfrm>
            <a:off x="5143504" y="3786190"/>
            <a:ext cx="3579838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Прямоугольник 12"/>
          <p:cNvSpPr/>
          <p:nvPr/>
        </p:nvSpPr>
        <p:spPr>
          <a:xfrm>
            <a:off x="4857752" y="6072206"/>
            <a:ext cx="3857652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Рисунок 7 -  </a:t>
            </a:r>
            <a:r>
              <a:rPr lang="ru-RU" sz="900" dirty="0">
                <a:latin typeface="Times New Roman" pitchFamily="18" charset="0"/>
                <a:cs typeface="Times New Roman" pitchFamily="18" charset="0"/>
              </a:rPr>
              <a:t>Поверхность отклика удельной</a:t>
            </a:r>
          </a:p>
          <a:p>
            <a:pPr algn="ctr"/>
            <a:r>
              <a:rPr lang="ru-RU" sz="900" dirty="0">
                <a:latin typeface="Times New Roman" pitchFamily="18" charset="0"/>
                <a:cs typeface="Times New Roman" pitchFamily="18" charset="0"/>
              </a:rPr>
              <a:t>работы резания относительно угла резания и толщины снимаемой стружки для модифицированной древесины при 220⁰С.</a:t>
            </a:r>
          </a:p>
        </p:txBody>
      </p:sp>
    </p:spTree>
    <p:extLst>
      <p:ext uri="{BB962C8B-B14F-4D97-AF65-F5344CB8AC3E}">
        <p14:creationId xmlns:p14="http://schemas.microsoft.com/office/powerpoint/2010/main" val="5032236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/>
          <a:srcRect l="37732" t="20384" r="21994" b="14397"/>
          <a:stretch/>
        </p:blipFill>
        <p:spPr bwMode="auto">
          <a:xfrm>
            <a:off x="1255616" y="1702564"/>
            <a:ext cx="3440454" cy="3417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 l="33588" t="18554" r="14504" b="28711"/>
          <a:stretch>
            <a:fillRect/>
          </a:stretch>
        </p:blipFill>
        <p:spPr bwMode="auto">
          <a:xfrm>
            <a:off x="4525803" y="4036235"/>
            <a:ext cx="4286280" cy="2643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Содержимое 6"/>
          <p:cNvSpPr>
            <a:spLocks noGrp="1"/>
          </p:cNvSpPr>
          <p:nvPr>
            <p:ph sz="half" idx="1"/>
          </p:nvPr>
        </p:nvSpPr>
        <p:spPr>
          <a:xfrm>
            <a:off x="4491818" y="1682317"/>
            <a:ext cx="3643338" cy="2643206"/>
          </a:xfrm>
        </p:spPr>
        <p:txBody>
          <a:bodyPr>
            <a:noAutofit/>
          </a:bodyPr>
          <a:lstStyle/>
          <a:p>
            <a:pPr indent="0">
              <a:lnSpc>
                <a:spcPct val="120000"/>
              </a:lnSpc>
              <a:buNone/>
            </a:pP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1-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ЭВМ; 2-устройство сбора данных; 3-датчик тока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Honeywell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CSLW5B6; 4-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трансформатор тока ТОП-0,66 10А/5А; 5- амперметр; 6- датчик переменного напряжения ДНТ-03; 7- внешнее,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токозадающее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сопротивление; 8-нагрузочное сопротивление; 9-источник питания датчика переменного напряжения; 10-электродвигатель .</a:t>
            </a:r>
          </a:p>
        </p:txBody>
      </p:sp>
      <p:sp>
        <p:nvSpPr>
          <p:cNvPr id="8" name="Содержимое 6"/>
          <p:cNvSpPr>
            <a:spLocks noGrp="1"/>
          </p:cNvSpPr>
          <p:nvPr>
            <p:ph sz="half" idx="1"/>
          </p:nvPr>
        </p:nvSpPr>
        <p:spPr>
          <a:xfrm>
            <a:off x="1255616" y="5036343"/>
            <a:ext cx="3000396" cy="1643074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Комбинированный деревообрабатывающий станок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Performax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PKM-300; </a:t>
            </a:r>
            <a:br>
              <a:rPr lang="ru-RU" sz="1400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2 - Устройство автоподачи для станков JET JPF-1</a:t>
            </a:r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1071538" y="214290"/>
            <a:ext cx="7334364" cy="714380"/>
          </a:xfrm>
        </p:spPr>
        <p:txBody>
          <a:bodyPr>
            <a:noAutofit/>
          </a:bodyPr>
          <a:lstStyle/>
          <a:p>
            <a:pPr algn="ctr"/>
            <a:r>
              <a:rPr lang="ru-RU" sz="2800" dirty="0">
                <a:latin typeface="Century Gothic" pitchFamily="34" charset="0"/>
              </a:rPr>
              <a:t>Научно-исследовательский задел</a:t>
            </a:r>
          </a:p>
        </p:txBody>
      </p:sp>
      <p:pic>
        <p:nvPicPr>
          <p:cNvPr id="10" name="Picture 7" descr="C:\Users\Александр\Desktop\клеёный брус\Клееный брус\Брус+Бревно\c457b21920b6a9a6d03bbf29b6e9212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54437" y="0"/>
            <a:ext cx="789563" cy="785794"/>
          </a:xfrm>
          <a:prstGeom prst="rect">
            <a:avLst/>
          </a:prstGeom>
          <a:noFill/>
        </p:spPr>
      </p:pic>
      <p:pic>
        <p:nvPicPr>
          <p:cNvPr id="11" name="Picture 8" descr="C:\Users\Александр\Desktop\клеёный брус\Клееный брус\Брус+Бревно\ada280e1a5c1caad0c88bda18691d24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483283" y="785794"/>
            <a:ext cx="660717" cy="714380"/>
          </a:xfrm>
          <a:prstGeom prst="rect">
            <a:avLst/>
          </a:prstGeom>
          <a:noFill/>
        </p:spPr>
      </p:pic>
      <p:pic>
        <p:nvPicPr>
          <p:cNvPr id="12" name="Picture 9" descr="C:\Users\Александр\Desktop\клеёный брус\Клееный брус\Брус+Бревно\5664e7d16465d0d961ffe59011f94256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405902" y="1500174"/>
            <a:ext cx="738098" cy="1000132"/>
          </a:xfrm>
          <a:prstGeom prst="rect">
            <a:avLst/>
          </a:prstGeom>
          <a:noFill/>
        </p:spPr>
      </p:pic>
      <p:pic>
        <p:nvPicPr>
          <p:cNvPr id="13" name="Picture 10" descr="C:\Users\Александр\Desktop\клеёный брус\Клееный брус\Брус+Бревно\e05c8497c7c0ce13ebe2960826fe961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480166" y="2500306"/>
            <a:ext cx="663834" cy="714380"/>
          </a:xfrm>
          <a:prstGeom prst="rect">
            <a:avLst/>
          </a:prstGeom>
          <a:noFill/>
        </p:spPr>
      </p:pic>
      <p:pic>
        <p:nvPicPr>
          <p:cNvPr id="14" name="Picture 11" descr="C:\Users\Александр\Desktop\клеёный брус\Клееный брус\Брус+Бревно\76cdd7fba4717e0ba8839dbad1f6ec1e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355949" y="3214686"/>
            <a:ext cx="788051" cy="857256"/>
          </a:xfrm>
          <a:prstGeom prst="rect">
            <a:avLst/>
          </a:prstGeom>
          <a:noFill/>
        </p:spPr>
      </p:pic>
      <p:sp>
        <p:nvSpPr>
          <p:cNvPr id="3" name="Объект 3">
            <a:extLst>
              <a:ext uri="{FF2B5EF4-FFF2-40B4-BE49-F238E27FC236}">
                <a16:creationId xmlns:a16="http://schemas.microsoft.com/office/drawing/2014/main" id="{2CC95F31-A67C-A86B-7324-C21C1FACC3CA}"/>
              </a:ext>
            </a:extLst>
          </p:cNvPr>
          <p:cNvSpPr txBox="1">
            <a:spLocks/>
          </p:cNvSpPr>
          <p:nvPr/>
        </p:nvSpPr>
        <p:spPr>
          <a:xfrm>
            <a:off x="1043608" y="836712"/>
            <a:ext cx="7498080" cy="949214"/>
          </a:xfrm>
          <a:prstGeom prst="rect">
            <a:avLst/>
          </a:prstGeom>
        </p:spPr>
        <p:txBody>
          <a:bodyPr>
            <a:noAutofit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82296" indent="0">
              <a:lnSpc>
                <a:spcPct val="80000"/>
              </a:lnSpc>
              <a:buFont typeface="Wingdings 2"/>
              <a:buNone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 проведены исследования по влиянию степени модификации древесины сосны на изменение энергосиловых факторов станочной обработки древесины: пиление и фрезерование.</a:t>
            </a:r>
          </a:p>
          <a:p>
            <a:pPr>
              <a:lnSpc>
                <a:spcPct val="80000"/>
              </a:lnSpc>
              <a:buFont typeface="Courier New" panose="02070309020205020404" pitchFamily="49" charset="0"/>
              <a:buChar char="o"/>
            </a:pP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214290"/>
            <a:ext cx="6779730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>Преимущества над аналогами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968108" y="1357290"/>
            <a:ext cx="3286148" cy="2935228"/>
          </a:xfrm>
        </p:spPr>
        <p:txBody>
          <a:bodyPr>
            <a:normAutofit fontScale="92500" lnSpcReduction="20000"/>
          </a:bodyPr>
          <a:lstStyle/>
          <a:p>
            <a:pPr marL="342900" indent="-342900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Высокая биологическая стойкость</a:t>
            </a:r>
          </a:p>
          <a:p>
            <a:pPr marL="342900" indent="-342900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Низкая гигроскопичность</a:t>
            </a:r>
          </a:p>
          <a:p>
            <a:pPr marL="342900" indent="-342900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Высокие экологические свойства</a:t>
            </a:r>
          </a:p>
          <a:p>
            <a:pPr marL="342900" indent="-342900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Высокие прочностные характеристики</a:t>
            </a:r>
          </a:p>
          <a:p>
            <a:pPr marL="342900" indent="-342900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Высокая энергоэффективность</a:t>
            </a:r>
          </a:p>
          <a:p>
            <a:pPr marL="342900" indent="-342900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Сохранение эстетичного вида при длительном сроке эксплуатации</a:t>
            </a:r>
          </a:p>
        </p:txBody>
      </p:sp>
      <p:pic>
        <p:nvPicPr>
          <p:cNvPr id="8" name="Picture 7" descr="C:\Users\Александр\Desktop\клеёный брус\Клееный брус\Брус+Бревно\c457b21920b6a9a6d03bbf29b6e921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54437" y="0"/>
            <a:ext cx="789563" cy="785794"/>
          </a:xfrm>
          <a:prstGeom prst="rect">
            <a:avLst/>
          </a:prstGeom>
          <a:noFill/>
        </p:spPr>
      </p:pic>
      <p:pic>
        <p:nvPicPr>
          <p:cNvPr id="9" name="Picture 8" descr="C:\Users\Александр\Desktop\клеёный брус\Клееный брус\Брус+Бревно\ada280e1a5c1caad0c88bda18691d24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83283" y="785794"/>
            <a:ext cx="660717" cy="714380"/>
          </a:xfrm>
          <a:prstGeom prst="rect">
            <a:avLst/>
          </a:prstGeom>
          <a:noFill/>
        </p:spPr>
      </p:pic>
      <p:pic>
        <p:nvPicPr>
          <p:cNvPr id="10" name="Picture 9" descr="C:\Users\Александр\Desktop\клеёный брус\Клееный брус\Брус+Бревно\5664e7d16465d0d961ffe59011f9425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405902" y="1500174"/>
            <a:ext cx="738098" cy="1000132"/>
          </a:xfrm>
          <a:prstGeom prst="rect">
            <a:avLst/>
          </a:prstGeom>
          <a:noFill/>
        </p:spPr>
      </p:pic>
      <p:pic>
        <p:nvPicPr>
          <p:cNvPr id="11" name="Picture 10" descr="C:\Users\Александр\Desktop\клеёный брус\Клееный брус\Брус+Бревно\e05c8497c7c0ce13ebe2960826fe961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480166" y="2500306"/>
            <a:ext cx="663834" cy="714380"/>
          </a:xfrm>
          <a:prstGeom prst="rect">
            <a:avLst/>
          </a:prstGeom>
          <a:noFill/>
        </p:spPr>
      </p:pic>
      <p:pic>
        <p:nvPicPr>
          <p:cNvPr id="12" name="Picture 11" descr="C:\Users\Александр\Desktop\клеёный брус\Клееный брус\Брус+Бревно\76cdd7fba4717e0ba8839dbad1f6ec1e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55949" y="3214686"/>
            <a:ext cx="788051" cy="857256"/>
          </a:xfrm>
          <a:prstGeom prst="rect">
            <a:avLst/>
          </a:prstGeom>
          <a:noFill/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6E147A0-162E-ABDF-7ECA-F14B6B953C9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3608" y="1350017"/>
            <a:ext cx="3992157" cy="2721925"/>
          </a:xfrm>
          <a:prstGeom prst="rect">
            <a:avLst/>
          </a:prstGeom>
          <a:effectLst>
            <a:softEdge rad="101600"/>
          </a:effectLst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DA78E3B8-8357-3DBB-0540-01A44A3282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63" t="4253" r="17319" b="43345"/>
          <a:stretch/>
        </p:blipFill>
        <p:spPr bwMode="auto">
          <a:xfrm>
            <a:off x="1039520" y="4071941"/>
            <a:ext cx="3992157" cy="2768849"/>
          </a:xfrm>
          <a:prstGeom prst="rect">
            <a:avLst/>
          </a:prstGeom>
          <a:noFill/>
          <a:effectLst>
            <a:softEdge rad="1016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>
            <a:extLst>
              <a:ext uri="{FF2B5EF4-FFF2-40B4-BE49-F238E27FC236}">
                <a16:creationId xmlns:a16="http://schemas.microsoft.com/office/drawing/2014/main" id="{78CBEC0A-0987-66C6-02A0-638617FC77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3181" y="4133703"/>
            <a:ext cx="3286148" cy="2587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:\imagesCAV0PMA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14744" y="4929198"/>
            <a:ext cx="1857388" cy="11691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 descr="H:\51.jpg"/>
          <p:cNvPicPr>
            <a:picLocks noChangeAspect="1" noChangeArrowheads="1"/>
          </p:cNvPicPr>
          <p:nvPr/>
        </p:nvPicPr>
        <p:blipFill>
          <a:blip r:embed="rId4"/>
          <a:srcRect b="19338"/>
          <a:stretch>
            <a:fillRect/>
          </a:stretch>
        </p:blipFill>
        <p:spPr bwMode="auto">
          <a:xfrm>
            <a:off x="3500430" y="1071546"/>
            <a:ext cx="2500330" cy="1357322"/>
          </a:xfrm>
          <a:prstGeom prst="rect">
            <a:avLst/>
          </a:prstGeom>
          <a:noFill/>
        </p:spPr>
      </p:pic>
      <p:pic>
        <p:nvPicPr>
          <p:cNvPr id="1027" name="Picture 3" descr="H:\expocentr_logo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86116" y="3286124"/>
            <a:ext cx="2662234" cy="64294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0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ru-RU" sz="4000" dirty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</a:rPr>
              <a:t>Рыночные исследования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500166" y="1142984"/>
            <a:ext cx="1785950" cy="120032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Рынок России и стран СНГ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357290" y="2928934"/>
            <a:ext cx="1785950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Схема реализации продукта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357290" y="4714884"/>
            <a:ext cx="2071702" cy="156966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Схема продвижения продукта на рынок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072198" y="1214422"/>
            <a:ext cx="2286016" cy="115416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Строительные компании</a:t>
            </a:r>
          </a:p>
          <a:p>
            <a:pPr algn="just">
              <a:buFont typeface="Arial" pitchFamily="34" charset="0"/>
              <a:buChar char="•"/>
            </a:pP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Частные лица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929322" y="2643182"/>
            <a:ext cx="2357454" cy="223138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anchor="t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Участие на всероссийских и международных выставках</a:t>
            </a:r>
          </a:p>
          <a:p>
            <a:pPr>
              <a:buFont typeface="Arial" pitchFamily="34" charset="0"/>
              <a:buChar char="•"/>
            </a:pP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Реклама в сети Интернет</a:t>
            </a:r>
            <a:endParaRPr lang="en-US" sz="2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643570" y="5214950"/>
            <a:ext cx="2857552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Прямые продажи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" name="Picture 7" descr="C:\Users\Александр\Desktop\клеёный брус\Клееный брус\Брус+Бревно\c457b21920b6a9a6d03bbf29b6e9212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354437" y="0"/>
            <a:ext cx="789563" cy="785794"/>
          </a:xfrm>
          <a:prstGeom prst="rect">
            <a:avLst/>
          </a:prstGeom>
          <a:noFill/>
        </p:spPr>
      </p:pic>
      <p:pic>
        <p:nvPicPr>
          <p:cNvPr id="21" name="Picture 8" descr="C:\Users\Александр\Desktop\клеёный брус\Клееный брус\Брус+Бревно\ada280e1a5c1caad0c88bda18691d24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483283" y="785794"/>
            <a:ext cx="660717" cy="714380"/>
          </a:xfrm>
          <a:prstGeom prst="rect">
            <a:avLst/>
          </a:prstGeom>
          <a:noFill/>
        </p:spPr>
      </p:pic>
      <p:pic>
        <p:nvPicPr>
          <p:cNvPr id="22" name="Picture 9" descr="C:\Users\Александр\Desktop\клеёный брус\Клееный брус\Брус+Бревно\5664e7d16465d0d961ffe59011f94256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405902" y="1500174"/>
            <a:ext cx="738098" cy="1000132"/>
          </a:xfrm>
          <a:prstGeom prst="rect">
            <a:avLst/>
          </a:prstGeom>
          <a:noFill/>
        </p:spPr>
      </p:pic>
      <p:pic>
        <p:nvPicPr>
          <p:cNvPr id="23" name="Picture 10" descr="C:\Users\Александр\Desktop\клеёный брус\Клееный брус\Брус+Бревно\e05c8497c7c0ce13ebe2960826fe9611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480166" y="2500306"/>
            <a:ext cx="663834" cy="714380"/>
          </a:xfrm>
          <a:prstGeom prst="rect">
            <a:avLst/>
          </a:prstGeom>
          <a:noFill/>
        </p:spPr>
      </p:pic>
      <p:pic>
        <p:nvPicPr>
          <p:cNvPr id="24" name="Picture 11" descr="C:\Users\Александр\Desktop\клеёный брус\Клееный брус\Брус+Бревно\76cdd7fba4717e0ba8839dbad1f6ec1e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355949" y="3214686"/>
            <a:ext cx="788051" cy="8572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215282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0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ru-RU" sz="4000" dirty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</a:rPr>
              <a:t>Основные конкуренты</a:t>
            </a:r>
          </a:p>
        </p:txBody>
      </p:sp>
      <p:pic>
        <p:nvPicPr>
          <p:cNvPr id="20" name="Picture 7" descr="C:\Users\Александр\Desktop\клеёный брус\Клееный брус\Брус+Бревно\c457b21920b6a9a6d03bbf29b6e921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54437" y="0"/>
            <a:ext cx="789563" cy="785794"/>
          </a:xfrm>
          <a:prstGeom prst="rect">
            <a:avLst/>
          </a:prstGeom>
          <a:noFill/>
        </p:spPr>
      </p:pic>
      <p:pic>
        <p:nvPicPr>
          <p:cNvPr id="21" name="Picture 8" descr="C:\Users\Александр\Desktop\клеёный брус\Клееный брус\Брус+Бревно\ada280e1a5c1caad0c88bda18691d24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83283" y="785794"/>
            <a:ext cx="660717" cy="714380"/>
          </a:xfrm>
          <a:prstGeom prst="rect">
            <a:avLst/>
          </a:prstGeom>
          <a:noFill/>
        </p:spPr>
      </p:pic>
      <p:pic>
        <p:nvPicPr>
          <p:cNvPr id="22" name="Picture 9" descr="C:\Users\Александр\Desktop\клеёный брус\Клееный брус\Брус+Бревно\5664e7d16465d0d961ffe59011f9425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405902" y="1500174"/>
            <a:ext cx="738098" cy="1000132"/>
          </a:xfrm>
          <a:prstGeom prst="rect">
            <a:avLst/>
          </a:prstGeom>
          <a:noFill/>
        </p:spPr>
      </p:pic>
      <p:pic>
        <p:nvPicPr>
          <p:cNvPr id="23" name="Picture 10" descr="C:\Users\Александр\Desktop\клеёный брус\Клееный брус\Брус+Бревно\e05c8497c7c0ce13ebe2960826fe961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480166" y="2500306"/>
            <a:ext cx="663834" cy="714380"/>
          </a:xfrm>
          <a:prstGeom prst="rect">
            <a:avLst/>
          </a:prstGeom>
          <a:noFill/>
        </p:spPr>
      </p:pic>
      <p:pic>
        <p:nvPicPr>
          <p:cNvPr id="24" name="Picture 11" descr="C:\Users\Александр\Desktop\клеёный брус\Клееный брус\Брус+Бревно\76cdd7fba4717e0ba8839dbad1f6ec1e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55949" y="3214686"/>
            <a:ext cx="788051" cy="857256"/>
          </a:xfrm>
          <a:prstGeom prst="rect">
            <a:avLst/>
          </a:prstGeom>
          <a:noFill/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B36992F-1C0B-8B5E-D867-22E83B52C88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50883" y="3922443"/>
            <a:ext cx="1181265" cy="109552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C2833E6-3000-0ACB-3385-1C20B00635B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5586224" y="5122379"/>
            <a:ext cx="2738009" cy="1615953"/>
          </a:xfrm>
          <a:prstGeom prst="rect">
            <a:avLst/>
          </a:prstGeom>
          <a:effectLst>
            <a:glow rad="228600">
              <a:schemeClr val="bg1">
                <a:alpha val="40000"/>
              </a:schemeClr>
            </a:glow>
          </a:effec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8FEBA90-004E-5679-F72E-E4D4F117F38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35696" y="4139331"/>
            <a:ext cx="1057423" cy="38105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6C61FD1-64D3-BB87-58C9-BAB39FAB615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51454" y="5131253"/>
            <a:ext cx="2738009" cy="160394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AB64EBE-B5A6-BC45-0B43-AFBDD1BA693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472535" y="1234660"/>
            <a:ext cx="2295845" cy="476316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CC86461-91EE-8268-96C1-5F0EEA7D276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436096" y="921269"/>
            <a:ext cx="1768463" cy="1257574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7AC08016-4FFC-4822-A839-7D00655A21F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flipH="1">
            <a:off x="5436095" y="2236679"/>
            <a:ext cx="2339155" cy="1570917"/>
          </a:xfrm>
          <a:prstGeom prst="rect">
            <a:avLst/>
          </a:prstGeom>
          <a:effectLst>
            <a:glow rad="88900">
              <a:schemeClr val="bg1">
                <a:alpha val="97000"/>
              </a:schemeClr>
            </a:glow>
            <a:softEdge rad="38100"/>
          </a:effectLst>
        </p:spPr>
      </p:pic>
      <p:pic>
        <p:nvPicPr>
          <p:cNvPr id="1026" name="Picture 2" descr="Технические характеристики CLT плит">
            <a:extLst>
              <a:ext uri="{FF2B5EF4-FFF2-40B4-BE49-F238E27FC236}">
                <a16:creationId xmlns:a16="http://schemas.microsoft.com/office/drawing/2014/main" id="{969BBD30-31F6-9E83-14D3-7FEAC91811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403" y="2247034"/>
            <a:ext cx="3404862" cy="1560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61276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0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ru-RU" sz="4000" dirty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</a:rPr>
              <a:t>Бизнес-модель</a:t>
            </a:r>
          </a:p>
        </p:txBody>
      </p:sp>
      <p:pic>
        <p:nvPicPr>
          <p:cNvPr id="20" name="Picture 7" descr="C:\Users\Александр\Desktop\клеёный брус\Клееный брус\Брус+Бревно\c457b21920b6a9a6d03bbf29b6e921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54437" y="0"/>
            <a:ext cx="789563" cy="785794"/>
          </a:xfrm>
          <a:prstGeom prst="rect">
            <a:avLst/>
          </a:prstGeom>
          <a:noFill/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93BB4029-F07A-65A7-9A64-02EAA17C95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2413357"/>
              </p:ext>
            </p:extLst>
          </p:nvPr>
        </p:nvGraphicFramePr>
        <p:xfrm>
          <a:off x="1043608" y="1123064"/>
          <a:ext cx="7994326" cy="5653226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598865">
                  <a:extLst>
                    <a:ext uri="{9D8B030D-6E8A-4147-A177-3AD203B41FA5}">
                      <a16:colId xmlns:a16="http://schemas.microsoft.com/office/drawing/2014/main" val="2949586373"/>
                    </a:ext>
                  </a:extLst>
                </a:gridCol>
                <a:gridCol w="1598865">
                  <a:extLst>
                    <a:ext uri="{9D8B030D-6E8A-4147-A177-3AD203B41FA5}">
                      <a16:colId xmlns:a16="http://schemas.microsoft.com/office/drawing/2014/main" val="65566786"/>
                    </a:ext>
                  </a:extLst>
                </a:gridCol>
                <a:gridCol w="799433">
                  <a:extLst>
                    <a:ext uri="{9D8B030D-6E8A-4147-A177-3AD203B41FA5}">
                      <a16:colId xmlns:a16="http://schemas.microsoft.com/office/drawing/2014/main" val="478302972"/>
                    </a:ext>
                  </a:extLst>
                </a:gridCol>
                <a:gridCol w="799433">
                  <a:extLst>
                    <a:ext uri="{9D8B030D-6E8A-4147-A177-3AD203B41FA5}">
                      <a16:colId xmlns:a16="http://schemas.microsoft.com/office/drawing/2014/main" val="640623240"/>
                    </a:ext>
                  </a:extLst>
                </a:gridCol>
                <a:gridCol w="1598865">
                  <a:extLst>
                    <a:ext uri="{9D8B030D-6E8A-4147-A177-3AD203B41FA5}">
                      <a16:colId xmlns:a16="http://schemas.microsoft.com/office/drawing/2014/main" val="1500230846"/>
                    </a:ext>
                  </a:extLst>
                </a:gridCol>
                <a:gridCol w="1598865">
                  <a:extLst>
                    <a:ext uri="{9D8B030D-6E8A-4147-A177-3AD203B41FA5}">
                      <a16:colId xmlns:a16="http://schemas.microsoft.com/office/drawing/2014/main" val="601700902"/>
                    </a:ext>
                  </a:extLst>
                </a:gridCol>
              </a:tblGrid>
              <a:tr h="2160239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Ключевые партнеры: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75A8D">
                            <a:lumMod val="60000"/>
                            <a:lumOff val="40000"/>
                          </a:srgbClr>
                        </a:buClr>
                        <a:buSzTx/>
                        <a:buFont typeface="Courier New" panose="02070309020205020404" pitchFamily="49" charset="0"/>
                        <a:buChar char="o"/>
                        <a:tabLst/>
                        <a:defRPr/>
                      </a:pPr>
                      <a:endParaRPr kumimoji="0" lang="ru-RU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75A8D">
                            <a:lumMod val="60000"/>
                            <a:lumOff val="40000"/>
                          </a:srgbClr>
                        </a:buClr>
                        <a:buSzTx/>
                        <a:buFont typeface="Courier New" panose="02070309020205020404" pitchFamily="49" charset="0"/>
                        <a:buChar char="o"/>
                        <a:tabLst/>
                        <a:defRPr/>
                      </a:pPr>
                      <a:r>
                        <a:rPr kumimoji="0" lang="ru-RU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Лесозаготовительные компании и поставщики древесины.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75A8D">
                            <a:lumMod val="60000"/>
                            <a:lumOff val="40000"/>
                          </a:srgbClr>
                        </a:buClr>
                        <a:buSzTx/>
                        <a:buFont typeface="Courier New" panose="02070309020205020404" pitchFamily="49" charset="0"/>
                        <a:buChar char="o"/>
                        <a:tabLst/>
                        <a:defRPr/>
                      </a:pPr>
                      <a:endParaRPr kumimoji="0" lang="ru-RU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75A8D">
                            <a:lumMod val="60000"/>
                            <a:lumOff val="40000"/>
                          </a:srgbClr>
                        </a:buClr>
                        <a:buSzTx/>
                        <a:buFont typeface="Courier New" panose="02070309020205020404" pitchFamily="49" charset="0"/>
                        <a:buChar char="o"/>
                        <a:tabLst/>
                        <a:defRPr/>
                      </a:pPr>
                      <a:r>
                        <a:rPr kumimoji="0" lang="ru-RU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Архитектурные и инженерные фирмы для совместной разработки проектов.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75A8D">
                            <a:lumMod val="60000"/>
                            <a:lumOff val="40000"/>
                          </a:srgbClr>
                        </a:buClr>
                        <a:buSzTx/>
                        <a:buFont typeface="Courier New" panose="02070309020205020404" pitchFamily="49" charset="0"/>
                        <a:buChar char="o"/>
                        <a:tabLst/>
                        <a:defRPr/>
                      </a:pPr>
                      <a:endParaRPr kumimoji="0" lang="ru-RU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75A8D">
                            <a:lumMod val="60000"/>
                            <a:lumOff val="40000"/>
                          </a:srgbClr>
                        </a:buClr>
                        <a:buSzTx/>
                        <a:buFont typeface="Courier New" panose="02070309020205020404" pitchFamily="49" charset="0"/>
                        <a:buChar char="o"/>
                        <a:tabLst/>
                        <a:defRPr/>
                      </a:pPr>
                      <a:r>
                        <a:rPr kumimoji="0" lang="ru-RU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Строительные подрядчики и специалисты по монтажу. 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Ключевые виды деятельности: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3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75A8D">
                            <a:lumMod val="60000"/>
                            <a:lumOff val="40000"/>
                          </a:srgbClr>
                        </a:buClr>
                        <a:buSzTx/>
                        <a:buFont typeface="Courier New" panose="02070309020205020404" pitchFamily="49" charset="0"/>
                        <a:buChar char="o"/>
                        <a:tabLst/>
                        <a:defRPr/>
                      </a:pPr>
                      <a:r>
                        <a:rPr kumimoji="0" lang="ru-RU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Производство перекрёстно-клееных панелей с применением термически модифицированной древесины.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75A8D">
                            <a:lumMod val="60000"/>
                            <a:lumOff val="40000"/>
                          </a:srgbClr>
                        </a:buClr>
                        <a:buSzTx/>
                        <a:buFont typeface="Courier New" panose="02070309020205020404" pitchFamily="49" charset="0"/>
                        <a:buChar char="o"/>
                        <a:tabLst/>
                        <a:defRPr/>
                      </a:pPr>
                      <a:r>
                        <a:rPr kumimoji="0" lang="ru-RU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Разработка и продажа инновационных строительных материалов и конструкций 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Предлагаемое ценностное предложение: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3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75A8D">
                            <a:lumMod val="60000"/>
                            <a:lumOff val="40000"/>
                          </a:srgbClr>
                        </a:buClr>
                        <a:buSzTx/>
                        <a:buFont typeface="Courier New" panose="02070309020205020404" pitchFamily="49" charset="0"/>
                        <a:buChar char="o"/>
                        <a:tabLst/>
                        <a:defRPr/>
                      </a:pPr>
                      <a:r>
                        <a:rPr kumimoji="0" lang="ru-RU" sz="105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Качественные перекрёстно-клееные панели с улучшенными характеристиками;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75A8D">
                            <a:lumMod val="60000"/>
                            <a:lumOff val="40000"/>
                          </a:srgbClr>
                        </a:buClr>
                        <a:buSzTx/>
                        <a:buFont typeface="Courier New" panose="02070309020205020404" pitchFamily="49" charset="0"/>
                        <a:buChar char="o"/>
                        <a:tabLst/>
                        <a:defRPr/>
                      </a:pPr>
                      <a:r>
                        <a:rPr kumimoji="0" lang="ru-RU" sz="105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Гибкость в проектировании и адаптации к различным проектам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75A8D">
                            <a:lumMod val="60000"/>
                            <a:lumOff val="40000"/>
                          </a:srgbClr>
                        </a:buClr>
                        <a:buSzTx/>
                        <a:buFont typeface="Courier New" panose="02070309020205020404" pitchFamily="49" charset="0"/>
                        <a:buNone/>
                        <a:tabLst/>
                        <a:defRPr/>
                      </a:pPr>
                      <a:endParaRPr kumimoji="0" lang="ru-RU" sz="1050" b="0" i="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Взаимоотношения с клиентами: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3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75A8D">
                            <a:lumMod val="60000"/>
                            <a:lumOff val="40000"/>
                          </a:srgbClr>
                        </a:buClr>
                        <a:buSzTx/>
                        <a:buFont typeface="Courier New" panose="02070309020205020404" pitchFamily="49" charset="0"/>
                        <a:buChar char="o"/>
                        <a:tabLst/>
                        <a:defRPr/>
                      </a:pPr>
                      <a:r>
                        <a:rPr kumimoji="0" lang="ru-RU" sz="105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Индивидуальный подход к каждому клиенту;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75A8D">
                            <a:lumMod val="60000"/>
                            <a:lumOff val="40000"/>
                          </a:srgbClr>
                        </a:buClr>
                        <a:buSzTx/>
                        <a:buFont typeface="Courier New" panose="02070309020205020404" pitchFamily="49" charset="0"/>
                        <a:buChar char="o"/>
                        <a:tabLst/>
                        <a:defRPr/>
                      </a:pPr>
                      <a:r>
                        <a:rPr kumimoji="0" lang="ru-RU" sz="105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Поставка заказов в срок и предоставление технической поддержки;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75A8D">
                            <a:lumMod val="60000"/>
                            <a:lumOff val="40000"/>
                          </a:srgbClr>
                        </a:buClr>
                        <a:buSzTx/>
                        <a:buFont typeface="Courier New" panose="02070309020205020404" pitchFamily="49" charset="0"/>
                        <a:buChar char="o"/>
                        <a:tabLst/>
                        <a:defRPr/>
                      </a:pPr>
                      <a:r>
                        <a:rPr kumimoji="0" lang="ru-RU" sz="105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Установление долгосрочных взаимовыгодных отношений с клиентами.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6">
                            <a:lumMod val="60000"/>
                            <a:lumOff val="40000"/>
                          </a:schemeClr>
                        </a:buClr>
                        <a:buSzTx/>
                        <a:buFont typeface="Courier New" panose="02070309020205020404" pitchFamily="49" charset="0"/>
                        <a:buNone/>
                        <a:tabLst/>
                        <a:defRPr/>
                      </a:pPr>
                      <a:r>
                        <a:rPr lang="ru-RU" sz="12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Потребительский сегмент: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6">
                            <a:lumMod val="60000"/>
                            <a:lumOff val="40000"/>
                          </a:schemeClr>
                        </a:buClr>
                        <a:buSzTx/>
                        <a:buFont typeface="Courier New" panose="02070309020205020404" pitchFamily="49" charset="0"/>
                        <a:buChar char="o"/>
                        <a:tabLst/>
                        <a:defRPr/>
                      </a:pPr>
                      <a:endParaRPr lang="ru-RU" sz="13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1450" indent="-171450">
                        <a:lnSpc>
                          <a:spcPct val="70000"/>
                        </a:lnSpc>
                        <a:buClr>
                          <a:schemeClr val="accent6">
                            <a:lumMod val="60000"/>
                            <a:lumOff val="40000"/>
                          </a:schemeClr>
                        </a:buClr>
                        <a:buFont typeface="Courier New" panose="02070309020205020404" pitchFamily="49" charset="0"/>
                        <a:buChar char="o"/>
                      </a:pPr>
                      <a:r>
                        <a:rPr kumimoji="0" lang="ru-RU" sz="105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Строительные компании и подрядчики, которые нуждаются в качественных и экологически чистых строительных материалах;</a:t>
                      </a:r>
                    </a:p>
                    <a:p>
                      <a:pPr marL="171450" indent="-171450">
                        <a:lnSpc>
                          <a:spcPct val="70000"/>
                        </a:lnSpc>
                        <a:buClr>
                          <a:schemeClr val="accent6">
                            <a:lumMod val="60000"/>
                            <a:lumOff val="40000"/>
                          </a:schemeClr>
                        </a:buClr>
                        <a:buFont typeface="Courier New" panose="02070309020205020404" pitchFamily="49" charset="0"/>
                        <a:buChar char="o"/>
                      </a:pPr>
                      <a:endParaRPr kumimoji="0" lang="ru-RU" sz="1050" b="0" i="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1450" indent="-171450">
                        <a:lnSpc>
                          <a:spcPct val="70000"/>
                        </a:lnSpc>
                        <a:buClr>
                          <a:schemeClr val="accent6">
                            <a:lumMod val="60000"/>
                            <a:lumOff val="40000"/>
                          </a:schemeClr>
                        </a:buClr>
                        <a:buFont typeface="Courier New" panose="02070309020205020404" pitchFamily="49" charset="0"/>
                        <a:buChar char="o"/>
                      </a:pPr>
                      <a:r>
                        <a:rPr kumimoji="0" lang="ru-RU" sz="105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Архитектурные фирмы, специализирующиеся на деревянном строительстве;</a:t>
                      </a:r>
                    </a:p>
                    <a:p>
                      <a:pPr marL="171450" indent="-171450">
                        <a:lnSpc>
                          <a:spcPct val="70000"/>
                        </a:lnSpc>
                        <a:buClr>
                          <a:schemeClr val="accent6">
                            <a:lumMod val="60000"/>
                            <a:lumOff val="40000"/>
                          </a:schemeClr>
                        </a:buClr>
                        <a:buFont typeface="Courier New" panose="02070309020205020404" pitchFamily="49" charset="0"/>
                        <a:buChar char="o"/>
                      </a:pPr>
                      <a:endParaRPr kumimoji="0" lang="ru-RU" sz="1050" b="0" i="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1450" indent="-171450">
                        <a:lnSpc>
                          <a:spcPct val="70000"/>
                        </a:lnSpc>
                        <a:buClr>
                          <a:schemeClr val="accent6">
                            <a:lumMod val="60000"/>
                            <a:lumOff val="40000"/>
                          </a:schemeClr>
                        </a:buClr>
                        <a:buFont typeface="Courier New" panose="02070309020205020404" pitchFamily="49" charset="0"/>
                        <a:buChar char="o"/>
                      </a:pPr>
                      <a:r>
                        <a:rPr kumimoji="0" lang="ru-RU" sz="105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Заказчики, ищущие инновационные и энергоэффективные решения для своих строительных проектов;</a:t>
                      </a:r>
                      <a:endParaRPr kumimoji="0" lang="ru-RU" sz="1000" b="0" i="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1450" indent="-171450">
                        <a:lnSpc>
                          <a:spcPct val="70000"/>
                        </a:lnSpc>
                        <a:buClr>
                          <a:schemeClr val="accent6">
                            <a:lumMod val="60000"/>
                            <a:lumOff val="40000"/>
                          </a:schemeClr>
                        </a:buClr>
                        <a:buFont typeface="Courier New" panose="02070309020205020404" pitchFamily="49" charset="0"/>
                        <a:buChar char="o"/>
                      </a:pP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853805"/>
                  </a:ext>
                </a:extLst>
              </a:tr>
              <a:tr h="22322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70000"/>
                        </a:lnSpc>
                      </a:pPr>
                      <a:r>
                        <a:rPr lang="ru-RU" sz="12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Ключевые ресурсы:</a:t>
                      </a:r>
                    </a:p>
                    <a:p>
                      <a:pPr>
                        <a:lnSpc>
                          <a:spcPct val="70000"/>
                        </a:lnSpc>
                      </a:pPr>
                      <a:endParaRPr lang="ru-RU" sz="13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75A8D">
                            <a:lumMod val="60000"/>
                            <a:lumOff val="40000"/>
                          </a:srgbClr>
                        </a:buClr>
                        <a:buSzTx/>
                        <a:buFont typeface="Courier New" panose="02070309020205020404" pitchFamily="49" charset="0"/>
                        <a:buChar char="o"/>
                        <a:tabLst/>
                        <a:defRPr/>
                      </a:pPr>
                      <a:r>
                        <a:rPr kumimoji="0" lang="ru-RU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Производственные помещения и оборудование для изготовления </a:t>
                      </a:r>
                      <a:r>
                        <a:rPr kumimoji="0" lang="ru-RU" sz="105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перекрёстно-клееных </a:t>
                      </a:r>
                      <a:r>
                        <a:rPr kumimoji="0" lang="ru-RU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панелей.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75A8D">
                            <a:lumMod val="60000"/>
                            <a:lumOff val="40000"/>
                          </a:srgbClr>
                        </a:buClr>
                        <a:buSzTx/>
                        <a:buFont typeface="Courier New" panose="02070309020205020404" pitchFamily="49" charset="0"/>
                        <a:buChar char="o"/>
                        <a:tabLst/>
                        <a:defRPr/>
                      </a:pPr>
                      <a:r>
                        <a:rPr kumimoji="0" lang="ru-RU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Квалифицированный персонал, специализирующийся на деревообработке и строительстве.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75A8D">
                            <a:lumMod val="60000"/>
                            <a:lumOff val="40000"/>
                          </a:srgbClr>
                        </a:buClr>
                        <a:buSzTx/>
                        <a:buFont typeface="Courier New" panose="02070309020205020404" pitchFamily="49" charset="0"/>
                        <a:buChar char="o"/>
                        <a:tabLst/>
                        <a:defRPr/>
                      </a:pPr>
                      <a:r>
                        <a:rPr kumimoji="0" lang="ru-RU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Доступ к качественным и экологически чистым древесным материалам. 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ru-RU" sz="12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Каналы распространения:</a:t>
                      </a:r>
                    </a:p>
                    <a:p>
                      <a:pPr marL="285750" indent="-285750">
                        <a:lnSpc>
                          <a:spcPct val="70000"/>
                        </a:lnSpc>
                        <a:buFont typeface="Arial" panose="020B0604020202020204" pitchFamily="34" charset="0"/>
                        <a:buChar char="•"/>
                      </a:pPr>
                      <a:endParaRPr lang="ru-RU" sz="13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75A8D">
                            <a:lumMod val="60000"/>
                            <a:lumOff val="40000"/>
                          </a:srgbClr>
                        </a:buClr>
                        <a:buSzTx/>
                        <a:buFont typeface="Courier New" panose="02070309020205020404" pitchFamily="49" charset="0"/>
                        <a:buChar char="o"/>
                        <a:tabLst/>
                        <a:defRPr/>
                      </a:pPr>
                      <a:r>
                        <a:rPr kumimoji="0" lang="ru-RU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Прямые продажи через собственные продажи и маркетинговые команды.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75A8D">
                            <a:lumMod val="60000"/>
                            <a:lumOff val="40000"/>
                          </a:srgbClr>
                        </a:buClr>
                        <a:buSzTx/>
                        <a:buFont typeface="Courier New" panose="02070309020205020404" pitchFamily="49" charset="0"/>
                        <a:buChar char="o"/>
                        <a:tabLst/>
                        <a:defRPr/>
                      </a:pPr>
                      <a:r>
                        <a:rPr kumimoji="0" lang="ru-RU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Партнерство с дистрибьюторами и строительными поставщиками.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475429"/>
                  </a:ext>
                </a:extLst>
              </a:tr>
              <a:tr h="1260739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Структура затрат: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ru-RU" sz="13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75A8D">
                            <a:lumMod val="60000"/>
                            <a:lumOff val="40000"/>
                          </a:srgbClr>
                        </a:buClr>
                        <a:buSzTx/>
                        <a:buFont typeface="Courier New" panose="02070309020205020404" pitchFamily="49" charset="0"/>
                        <a:buChar char="o"/>
                        <a:tabLst/>
                        <a:defRPr/>
                      </a:pPr>
                      <a:r>
                        <a:rPr kumimoji="0" lang="ru-RU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Заготовка и закупка древесины.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75A8D">
                            <a:lumMod val="60000"/>
                            <a:lumOff val="40000"/>
                          </a:srgbClr>
                        </a:buClr>
                        <a:buSzTx/>
                        <a:buFont typeface="Courier New" panose="02070309020205020404" pitchFamily="49" charset="0"/>
                        <a:buChar char="o"/>
                        <a:tabLst/>
                        <a:defRPr/>
                      </a:pPr>
                      <a:r>
                        <a:rPr kumimoji="0" lang="ru-RU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Оплата труда сотрудников.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75A8D">
                            <a:lumMod val="60000"/>
                            <a:lumOff val="40000"/>
                          </a:srgbClr>
                        </a:buClr>
                        <a:buSzTx/>
                        <a:buFont typeface="Courier New" panose="02070309020205020404" pitchFamily="49" charset="0"/>
                        <a:buChar char="o"/>
                        <a:tabLst/>
                        <a:defRPr/>
                      </a:pPr>
                      <a:r>
                        <a:rPr kumimoji="0" lang="ru-RU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Энергозатраты на производство.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75A8D">
                            <a:lumMod val="60000"/>
                            <a:lumOff val="40000"/>
                          </a:srgbClr>
                        </a:buClr>
                        <a:buSzTx/>
                        <a:buFont typeface="Courier New" panose="02070309020205020404" pitchFamily="49" charset="0"/>
                        <a:buChar char="o"/>
                        <a:tabLst/>
                        <a:defRPr/>
                      </a:pPr>
                      <a:r>
                        <a:rPr kumimoji="0" lang="ru-RU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Маркетинг и продвижение продукции.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75A8D">
                            <a:lumMod val="60000"/>
                            <a:lumOff val="40000"/>
                          </a:srgbClr>
                        </a:buClr>
                        <a:buSzTx/>
                        <a:buFont typeface="Courier New" panose="02070309020205020404" pitchFamily="49" charset="0"/>
                        <a:buChar char="o"/>
                        <a:tabLst/>
                        <a:defRPr/>
                      </a:pPr>
                      <a:r>
                        <a:rPr kumimoji="0" lang="ru-RU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Исследования и разработка новых технологий и продуктов.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Источники дохода: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ru-RU" sz="13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75A8D">
                            <a:lumMod val="60000"/>
                            <a:lumOff val="40000"/>
                          </a:srgbClr>
                        </a:buClr>
                        <a:buSzTx/>
                        <a:buFont typeface="Courier New" panose="02070309020205020404" pitchFamily="49" charset="0"/>
                        <a:buChar char="o"/>
                        <a:tabLst/>
                        <a:defRPr/>
                      </a:pPr>
                      <a:r>
                        <a:rPr kumimoji="0" lang="ru-RU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Продажа </a:t>
                      </a:r>
                      <a:r>
                        <a:rPr kumimoji="0" lang="ru-RU" sz="105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перекрёстно-клееных </a:t>
                      </a:r>
                      <a:r>
                        <a:rPr kumimoji="0" lang="ru-RU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панелей оптом и в розницу.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75A8D">
                            <a:lumMod val="60000"/>
                            <a:lumOff val="40000"/>
                          </a:srgbClr>
                        </a:buClr>
                        <a:buSzTx/>
                        <a:buFont typeface="Courier New" panose="02070309020205020404" pitchFamily="49" charset="0"/>
                        <a:buChar char="o"/>
                        <a:tabLst/>
                        <a:defRPr/>
                      </a:pPr>
                      <a:endParaRPr kumimoji="0" lang="ru-RU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75A8D">
                            <a:lumMod val="60000"/>
                            <a:lumOff val="40000"/>
                          </a:srgbClr>
                        </a:buClr>
                        <a:buSzTx/>
                        <a:buFont typeface="Courier New" panose="02070309020205020404" pitchFamily="49" charset="0"/>
                        <a:buChar char="o"/>
                        <a:tabLst/>
                        <a:defRPr/>
                      </a:pPr>
                      <a:r>
                        <a:rPr kumimoji="0" lang="ru-RU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Разработка и продажа инновационных деревянных строительных систем и компонентов.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75A8D">
                            <a:lumMod val="60000"/>
                            <a:lumOff val="40000"/>
                          </a:srgbClr>
                        </a:buClr>
                        <a:buSzTx/>
                        <a:buFont typeface="Courier New" panose="02070309020205020404" pitchFamily="49" charset="0"/>
                        <a:buChar char="o"/>
                        <a:tabLst/>
                        <a:defRPr/>
                      </a:pPr>
                      <a:endParaRPr kumimoji="0" lang="ru-RU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8672035"/>
                  </a:ext>
                </a:extLst>
              </a:tr>
            </a:tbl>
          </a:graphicData>
        </a:graphic>
      </p:graphicFrame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E943727-5994-4748-4155-6EFD6C59B2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5976" y="5589240"/>
            <a:ext cx="621453" cy="46165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81E20D5-3687-9DAF-F89F-3840239DE4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92366" y="6208450"/>
            <a:ext cx="480127" cy="49536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8133617-89DB-3551-0CA2-8FBF2956D4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9498" y="4997005"/>
            <a:ext cx="695422" cy="504895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61C81FF8-15A5-46FF-127B-ABA8C0F3CA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44819" y="1275653"/>
            <a:ext cx="369645" cy="471298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E8628815-F4AD-2D2C-6450-20762064C1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40581" y="2818589"/>
            <a:ext cx="409598" cy="395226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8661B63E-36FA-7B28-3C56-65232CAB4B6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51412" y="1134991"/>
            <a:ext cx="447146" cy="425155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23117186-BE7A-69C8-8ADA-5075A5877CB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23728" y="1142043"/>
            <a:ext cx="456143" cy="369259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D37FF6D7-F5C0-4CE8-9632-88BAB8D7FC3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76580" y="1147196"/>
            <a:ext cx="346651" cy="369259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21FF68E1-680D-593F-92B5-3E7224D2F14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75275" y="5132641"/>
            <a:ext cx="347956" cy="36925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C:\Users\Александр\Desktop\клеёный брус\Клееный брус\Брус+Бревно\c457b21920b6a9a6d03bbf29b6e921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54437" y="0"/>
            <a:ext cx="789563" cy="785794"/>
          </a:xfrm>
          <a:prstGeom prst="rect">
            <a:avLst/>
          </a:prstGeom>
          <a:noFill/>
        </p:spPr>
      </p:pic>
      <p:pic>
        <p:nvPicPr>
          <p:cNvPr id="6" name="Picture 8" descr="C:\Users\Александр\Desktop\клеёный брус\Клееный брус\Брус+Бревно\ada280e1a5c1caad0c88bda18691d2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83283" y="785794"/>
            <a:ext cx="660717" cy="714380"/>
          </a:xfrm>
          <a:prstGeom prst="rect">
            <a:avLst/>
          </a:prstGeom>
          <a:noFill/>
        </p:spPr>
      </p:pic>
      <p:pic>
        <p:nvPicPr>
          <p:cNvPr id="7" name="Picture 9" descr="C:\Users\Александр\Desktop\клеёный брус\Клееный брус\Брус+Бревно\5664e7d16465d0d961ffe59011f9425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05902" y="1500174"/>
            <a:ext cx="738098" cy="1000132"/>
          </a:xfrm>
          <a:prstGeom prst="rect">
            <a:avLst/>
          </a:prstGeom>
          <a:noFill/>
        </p:spPr>
      </p:pic>
      <p:pic>
        <p:nvPicPr>
          <p:cNvPr id="8" name="Picture 10" descr="C:\Users\Александр\Desktop\клеёный брус\Клееный брус\Брус+Бревно\e05c8497c7c0ce13ebe2960826fe961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480166" y="2500306"/>
            <a:ext cx="663834" cy="714380"/>
          </a:xfrm>
          <a:prstGeom prst="rect">
            <a:avLst/>
          </a:prstGeom>
          <a:noFill/>
        </p:spPr>
      </p:pic>
      <p:pic>
        <p:nvPicPr>
          <p:cNvPr id="9" name="Picture 11" descr="C:\Users\Александр\Desktop\клеёный брус\Клееный брус\Брус+Бревно\76cdd7fba4717e0ba8839dbad1f6ec1e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355949" y="3214686"/>
            <a:ext cx="788051" cy="857256"/>
          </a:xfrm>
          <a:prstGeom prst="rect">
            <a:avLst/>
          </a:prstGeom>
          <a:noFill/>
        </p:spPr>
      </p:pic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1142976" y="285728"/>
            <a:ext cx="7498080" cy="1143000"/>
          </a:xfrm>
        </p:spPr>
        <p:txBody>
          <a:bodyPr>
            <a:noAutofit/>
          </a:bodyPr>
          <a:lstStyle/>
          <a:p>
            <a:pPr algn="ctr"/>
            <a:r>
              <a:rPr lang="ru-RU" sz="3600" dirty="0">
                <a:solidFill>
                  <a:schemeClr val="accent5">
                    <a:lumMod val="75000"/>
                  </a:schemeClr>
                </a:solidFill>
              </a:rPr>
              <a:t>Этапы проекта и план расходов на научно-исследовательские работы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500166" y="1571612"/>
          <a:ext cx="6691338" cy="4994088"/>
        </p:xfrm>
        <a:graphic>
          <a:graphicData uri="http://schemas.openxmlformats.org/drawingml/2006/table">
            <a:tbl>
              <a:tblPr/>
              <a:tblGrid>
                <a:gridCol w="16430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34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650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98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2912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Этапы проекта</a:t>
                      </a:r>
                    </a:p>
                  </a:txBody>
                  <a:tcPr marL="50188" marR="50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№ </a:t>
                      </a:r>
                      <a:r>
                        <a:rPr lang="ru-RU" sz="1400" b="1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</a:t>
                      </a:r>
                      <a:r>
                        <a:rPr lang="ru-RU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/</a:t>
                      </a:r>
                      <a:r>
                        <a:rPr lang="ru-RU" sz="1400" b="1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188" marR="50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Наименование статьи расходов</a:t>
                      </a:r>
                    </a:p>
                  </a:txBody>
                  <a:tcPr marL="50188" marR="50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Сумма (рублей)</a:t>
                      </a:r>
                    </a:p>
                  </a:txBody>
                  <a:tcPr marL="50188" marR="50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1456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50188" marR="50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50188" marR="50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50188" marR="50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50188" marR="50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2912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Патентные исследования</a:t>
                      </a:r>
                    </a:p>
                  </a:txBody>
                  <a:tcPr marL="50188" marR="5018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1.</a:t>
                      </a:r>
                    </a:p>
                  </a:txBody>
                  <a:tcPr marL="50188" marR="50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Защита прав интеллектуальной собственности</a:t>
                      </a:r>
                    </a:p>
                  </a:txBody>
                  <a:tcPr marL="50188" marR="50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15000</a:t>
                      </a:r>
                    </a:p>
                  </a:txBody>
                  <a:tcPr marL="50188" marR="50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2912">
                <a:tc rowSpan="3"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Теоретические исследования</a:t>
                      </a:r>
                    </a:p>
                  </a:txBody>
                  <a:tcPr marL="50188" marR="5018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L="50188" marR="50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Приобретение материалов и комплектующих </a:t>
                      </a:r>
                    </a:p>
                  </a:txBody>
                  <a:tcPr marL="50188" marR="50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58000</a:t>
                      </a:r>
                    </a:p>
                  </a:txBody>
                  <a:tcPr marL="50188" marR="50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29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L="50188" marR="50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Приобретение лабораторного оборудования (АЦП, ЭВМ, датчики и т.д.) </a:t>
                      </a:r>
                    </a:p>
                  </a:txBody>
                  <a:tcPr marL="50188" marR="50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30000</a:t>
                      </a:r>
                    </a:p>
                  </a:txBody>
                  <a:tcPr marL="50188" marR="50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29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L="50188" marR="50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Командировки и служебные разъезды </a:t>
                      </a:r>
                    </a:p>
                  </a:txBody>
                  <a:tcPr marL="50188" marR="50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20000</a:t>
                      </a:r>
                    </a:p>
                  </a:txBody>
                  <a:tcPr marL="50188" marR="50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4368">
                <a:tc rowSpan="3"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Изготовление , испытания опытного образца</a:t>
                      </a:r>
                    </a:p>
                  </a:txBody>
                  <a:tcPr marL="50188" marR="5018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L="50188" marR="50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Оплата труда сторонних специалистов (инженер-технолог, программист) </a:t>
                      </a:r>
                    </a:p>
                  </a:txBody>
                  <a:tcPr marL="50188" marR="50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15000</a:t>
                      </a:r>
                    </a:p>
                  </a:txBody>
                  <a:tcPr marL="50188" marR="50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07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L="50188" marR="50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Оплата услуг сторонних организаций </a:t>
                      </a:r>
                    </a:p>
                  </a:txBody>
                  <a:tcPr marL="50188" marR="50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20000</a:t>
                      </a:r>
                    </a:p>
                  </a:txBody>
                  <a:tcPr marL="50188" marR="50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29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L="50188" marR="50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Проведение опытных испытаний в специализированной лаборатории </a:t>
                      </a:r>
                    </a:p>
                  </a:txBody>
                  <a:tcPr marL="50188" marR="50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20000</a:t>
                      </a:r>
                    </a:p>
                  </a:txBody>
                  <a:tcPr marL="50188" marR="50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2912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Производственные испытания</a:t>
                      </a:r>
                    </a:p>
                  </a:txBody>
                  <a:tcPr marL="50188" marR="5018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L="50188" marR="50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Оплата услуг сторонних организаций </a:t>
                      </a:r>
                    </a:p>
                  </a:txBody>
                  <a:tcPr marL="50188" marR="50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20000</a:t>
                      </a:r>
                    </a:p>
                  </a:txBody>
                  <a:tcPr marL="50188" marR="50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0782">
                <a:tc>
                  <a:txBody>
                    <a:bodyPr/>
                    <a:lstStyle/>
                    <a:p>
                      <a:pPr indent="0" algn="l">
                        <a:spcAft>
                          <a:spcPts val="0"/>
                        </a:spcAft>
                      </a:pPr>
                      <a:endParaRPr lang="ru-RU" sz="1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188" marR="50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L="50188" marR="50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Прочие текущие расходы </a:t>
                      </a:r>
                    </a:p>
                  </a:txBody>
                  <a:tcPr marL="50188" marR="50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50000</a:t>
                      </a:r>
                    </a:p>
                  </a:txBody>
                  <a:tcPr marL="50188" marR="50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0782">
                <a:tc>
                  <a:txBody>
                    <a:bodyPr/>
                    <a:lstStyle/>
                    <a:p>
                      <a:pPr indent="0" algn="l">
                        <a:spcAft>
                          <a:spcPts val="0"/>
                        </a:spcAft>
                      </a:pPr>
                      <a:endParaRPr lang="ru-RU" sz="1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188" marR="50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10.</a:t>
                      </a:r>
                    </a:p>
                  </a:txBody>
                  <a:tcPr marL="50188" marR="50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Публикации, реклама </a:t>
                      </a:r>
                    </a:p>
                  </a:txBody>
                  <a:tcPr marL="50188" marR="50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20000</a:t>
                      </a:r>
                    </a:p>
                  </a:txBody>
                  <a:tcPr marL="50188" marR="50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0782">
                <a:tc>
                  <a:txBody>
                    <a:bodyPr/>
                    <a:lstStyle/>
                    <a:p>
                      <a:pPr indent="0" algn="l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Итого</a:t>
                      </a:r>
                    </a:p>
                  </a:txBody>
                  <a:tcPr marL="50188" marR="50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indent="0" algn="l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188" marR="50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indent="0" algn="l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188" marR="50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268000</a:t>
                      </a:r>
                    </a:p>
                  </a:txBody>
                  <a:tcPr marL="50188" marR="50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AutoShape 7">
            <a:extLst>
              <a:ext uri="{FF2B5EF4-FFF2-40B4-BE49-F238E27FC236}">
                <a16:creationId xmlns:a16="http://schemas.microsoft.com/office/drawing/2014/main" id="{7A5C2F20-2498-68CA-A1E2-E162B19CAB9F}"/>
              </a:ext>
            </a:extLst>
          </p:cNvPr>
          <p:cNvSpPr>
            <a:spLocks noChangeArrowheads="1"/>
          </p:cNvSpPr>
          <p:nvPr/>
        </p:nvSpPr>
        <p:spPr bwMode="gray">
          <a:xfrm rot="20843886" flipH="1">
            <a:off x="2909338" y="3525373"/>
            <a:ext cx="792163" cy="288925"/>
          </a:xfrm>
          <a:prstGeom prst="rightArrow">
            <a:avLst>
              <a:gd name="adj1" fmla="val 35167"/>
              <a:gd name="adj2" fmla="val 111029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3" name="AutoShape 5">
            <a:extLst>
              <a:ext uri="{FF2B5EF4-FFF2-40B4-BE49-F238E27FC236}">
                <a16:creationId xmlns:a16="http://schemas.microsoft.com/office/drawing/2014/main" id="{37FD2F0C-5706-8717-6021-566C4425C710}"/>
              </a:ext>
            </a:extLst>
          </p:cNvPr>
          <p:cNvSpPr>
            <a:spLocks noChangeArrowheads="1"/>
          </p:cNvSpPr>
          <p:nvPr/>
        </p:nvSpPr>
        <p:spPr bwMode="gray">
          <a:xfrm rot="7622997" flipH="1">
            <a:off x="4821082" y="2100955"/>
            <a:ext cx="792163" cy="288925"/>
          </a:xfrm>
          <a:prstGeom prst="rightArrow">
            <a:avLst>
              <a:gd name="adj1" fmla="val 35167"/>
              <a:gd name="adj2" fmla="val 111029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gray">
          <a:xfrm rot="5400000">
            <a:off x="4208594" y="4557937"/>
            <a:ext cx="792162" cy="288925"/>
          </a:xfrm>
          <a:prstGeom prst="rightArrow">
            <a:avLst>
              <a:gd name="adj1" fmla="val 35167"/>
              <a:gd name="adj2" fmla="val 111028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7" name="AutoShape 5"/>
          <p:cNvSpPr>
            <a:spLocks noChangeArrowheads="1"/>
          </p:cNvSpPr>
          <p:nvPr/>
        </p:nvSpPr>
        <p:spPr bwMode="gray">
          <a:xfrm rot="13977003">
            <a:off x="3540707" y="2131511"/>
            <a:ext cx="792163" cy="288925"/>
          </a:xfrm>
          <a:prstGeom prst="rightArrow">
            <a:avLst>
              <a:gd name="adj1" fmla="val 35167"/>
              <a:gd name="adj2" fmla="val 111029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9" name="AutoShape 7"/>
          <p:cNvSpPr>
            <a:spLocks noChangeArrowheads="1"/>
          </p:cNvSpPr>
          <p:nvPr/>
        </p:nvSpPr>
        <p:spPr bwMode="gray">
          <a:xfrm rot="756114">
            <a:off x="5421644" y="3525372"/>
            <a:ext cx="792163" cy="288925"/>
          </a:xfrm>
          <a:prstGeom prst="rightArrow">
            <a:avLst>
              <a:gd name="adj1" fmla="val 35167"/>
              <a:gd name="adj2" fmla="val 111029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1" name="Oval 9"/>
          <p:cNvSpPr>
            <a:spLocks noChangeArrowheads="1"/>
          </p:cNvSpPr>
          <p:nvPr/>
        </p:nvSpPr>
        <p:spPr bwMode="gray">
          <a:xfrm>
            <a:off x="2706820" y="1482156"/>
            <a:ext cx="3743325" cy="3744912"/>
          </a:xfrm>
          <a:prstGeom prst="ellipse">
            <a:avLst/>
          </a:prstGeom>
          <a:noFill/>
          <a:ln w="38100" algn="ctr">
            <a:solidFill>
              <a:schemeClr val="tx2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15" name="Oval 28"/>
          <p:cNvSpPr>
            <a:spLocks noChangeArrowheads="1"/>
          </p:cNvSpPr>
          <p:nvPr/>
        </p:nvSpPr>
        <p:spPr bwMode="gray">
          <a:xfrm>
            <a:off x="3638683" y="2434656"/>
            <a:ext cx="1944687" cy="1944687"/>
          </a:xfrm>
          <a:prstGeom prst="ellipse">
            <a:avLst/>
          </a:prstGeom>
          <a:gradFill rotWithShape="1">
            <a:gsLst>
              <a:gs pos="0">
                <a:schemeClr val="hlink">
                  <a:gamma/>
                  <a:tint val="0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tint val="0"/>
                  <a:invGamma/>
                </a:schemeClr>
              </a:gs>
            </a:gsLst>
            <a:lin ang="2700000" scaled="1"/>
          </a:gradFill>
          <a:ln w="38100" algn="ctr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6" name="Oval 29"/>
          <p:cNvSpPr>
            <a:spLocks noChangeArrowheads="1"/>
          </p:cNvSpPr>
          <p:nvPr/>
        </p:nvSpPr>
        <p:spPr bwMode="gray">
          <a:xfrm>
            <a:off x="3632333" y="2418781"/>
            <a:ext cx="1944687" cy="1944687"/>
          </a:xfrm>
          <a:prstGeom prst="ellipse">
            <a:avLst/>
          </a:prstGeom>
          <a:gradFill rotWithShape="1">
            <a:gsLst>
              <a:gs pos="0">
                <a:schemeClr val="hlink">
                  <a:alpha val="32001"/>
                </a:schemeClr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2700000" scaled="1"/>
          </a:gradFill>
          <a:ln w="38100" algn="ctr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7" name="Oval 30"/>
          <p:cNvSpPr>
            <a:spLocks noChangeArrowheads="1"/>
          </p:cNvSpPr>
          <p:nvPr/>
        </p:nvSpPr>
        <p:spPr bwMode="gray">
          <a:xfrm>
            <a:off x="3765683" y="2561656"/>
            <a:ext cx="1690687" cy="1690687"/>
          </a:xfrm>
          <a:prstGeom prst="ellipse">
            <a:avLst/>
          </a:prstGeom>
          <a:gradFill rotWithShape="1">
            <a:gsLst>
              <a:gs pos="0">
                <a:schemeClr val="hlink">
                  <a:gamma/>
                  <a:shade val="54118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54118"/>
                  <a:invGamma/>
                </a:schemeClr>
              </a:gs>
            </a:gsLst>
            <a:lin ang="18900000" scaled="1"/>
          </a:gradFill>
          <a:ln w="38100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18" name="Oval 31"/>
          <p:cNvSpPr>
            <a:spLocks noChangeArrowheads="1"/>
          </p:cNvSpPr>
          <p:nvPr/>
        </p:nvSpPr>
        <p:spPr bwMode="gray">
          <a:xfrm>
            <a:off x="3748220" y="2534668"/>
            <a:ext cx="1690688" cy="1690688"/>
          </a:xfrm>
          <a:prstGeom prst="ellipse">
            <a:avLst/>
          </a:prstGeom>
          <a:gradFill rotWithShape="1">
            <a:gsLst>
              <a:gs pos="0">
                <a:schemeClr val="hlink">
                  <a:gamma/>
                  <a:shade val="63529"/>
                  <a:invGamma/>
                </a:schemeClr>
              </a:gs>
              <a:gs pos="100000">
                <a:schemeClr val="hlink">
                  <a:alpha val="0"/>
                </a:schemeClr>
              </a:gs>
            </a:gsLst>
            <a:lin ang="2700000" scaled="1"/>
          </a:gradFill>
          <a:ln w="38100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ru-RU"/>
          </a:p>
        </p:txBody>
      </p:sp>
      <p:grpSp>
        <p:nvGrpSpPr>
          <p:cNvPr id="19" name="Group 60"/>
          <p:cNvGrpSpPr>
            <a:grpSpLocks/>
          </p:cNvGrpSpPr>
          <p:nvPr/>
        </p:nvGrpSpPr>
        <p:grpSpPr bwMode="auto">
          <a:xfrm>
            <a:off x="3849820" y="2645793"/>
            <a:ext cx="1522413" cy="1522413"/>
            <a:chOff x="2416" y="1926"/>
            <a:chExt cx="959" cy="959"/>
          </a:xfrm>
        </p:grpSpPr>
        <p:sp>
          <p:nvSpPr>
            <p:cNvPr id="20" name="Oval 32"/>
            <p:cNvSpPr>
              <a:spLocks noChangeArrowheads="1"/>
            </p:cNvSpPr>
            <p:nvPr/>
          </p:nvSpPr>
          <p:spPr bwMode="gray">
            <a:xfrm>
              <a:off x="2416" y="1926"/>
              <a:ext cx="959" cy="959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21" name="Oval 33"/>
            <p:cNvSpPr>
              <a:spLocks noChangeArrowheads="1"/>
            </p:cNvSpPr>
            <p:nvPr/>
          </p:nvSpPr>
          <p:spPr bwMode="gray">
            <a:xfrm>
              <a:off x="2430" y="1938"/>
              <a:ext cx="927" cy="92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22" name="Oval 34"/>
            <p:cNvSpPr>
              <a:spLocks noChangeArrowheads="1"/>
            </p:cNvSpPr>
            <p:nvPr/>
          </p:nvSpPr>
          <p:spPr bwMode="gray">
            <a:xfrm>
              <a:off x="2441" y="1944"/>
              <a:ext cx="906" cy="904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23" name="Oval 35"/>
            <p:cNvSpPr>
              <a:spLocks noChangeArrowheads="1"/>
            </p:cNvSpPr>
            <p:nvPr/>
          </p:nvSpPr>
          <p:spPr bwMode="gray">
            <a:xfrm>
              <a:off x="2451" y="1953"/>
              <a:ext cx="861" cy="845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24" name="Oval 36"/>
            <p:cNvSpPr>
              <a:spLocks noChangeArrowheads="1"/>
            </p:cNvSpPr>
            <p:nvPr/>
          </p:nvSpPr>
          <p:spPr bwMode="gray">
            <a:xfrm>
              <a:off x="2502" y="1976"/>
              <a:ext cx="765" cy="68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</p:grpSp>
      <p:sp>
        <p:nvSpPr>
          <p:cNvPr id="25" name="Text Box 37"/>
          <p:cNvSpPr txBox="1">
            <a:spLocks noChangeArrowheads="1"/>
          </p:cNvSpPr>
          <p:nvPr/>
        </p:nvSpPr>
        <p:spPr bwMode="auto">
          <a:xfrm>
            <a:off x="3866924" y="2851503"/>
            <a:ext cx="1588961" cy="9541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Команда</a:t>
            </a:r>
          </a:p>
          <a:p>
            <a:pPr algn="ctr" eaLnBrk="0" hangingPunct="0"/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проекта</a:t>
            </a:r>
            <a:endParaRPr lang="en-US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 Box 38"/>
          <p:cNvSpPr txBox="1">
            <a:spLocks noChangeArrowheads="1"/>
          </p:cNvSpPr>
          <p:nvPr/>
        </p:nvSpPr>
        <p:spPr bwMode="auto">
          <a:xfrm>
            <a:off x="6858016" y="642918"/>
            <a:ext cx="184731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endParaRPr lang="en-US" sz="1600" dirty="0"/>
          </a:p>
        </p:txBody>
      </p:sp>
      <p:grpSp>
        <p:nvGrpSpPr>
          <p:cNvPr id="32" name="Group 44"/>
          <p:cNvGrpSpPr>
            <a:grpSpLocks/>
          </p:cNvGrpSpPr>
          <p:nvPr/>
        </p:nvGrpSpPr>
        <p:grpSpPr bwMode="auto">
          <a:xfrm>
            <a:off x="6216782" y="3606323"/>
            <a:ext cx="360363" cy="360363"/>
            <a:chOff x="2109" y="3612"/>
            <a:chExt cx="227" cy="227"/>
          </a:xfrm>
        </p:grpSpPr>
        <p:sp>
          <p:nvSpPr>
            <p:cNvPr id="33" name="Oval 45"/>
            <p:cNvSpPr>
              <a:spLocks noChangeArrowheads="1"/>
            </p:cNvSpPr>
            <p:nvPr/>
          </p:nvSpPr>
          <p:spPr bwMode="gray">
            <a:xfrm>
              <a:off x="2109" y="3612"/>
              <a:ext cx="227" cy="227"/>
            </a:xfrm>
            <a:prstGeom prst="ellipse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48627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4" name="Oval 46"/>
            <p:cNvSpPr>
              <a:spLocks noChangeArrowheads="1"/>
            </p:cNvSpPr>
            <p:nvPr/>
          </p:nvSpPr>
          <p:spPr bwMode="gray">
            <a:xfrm>
              <a:off x="2119" y="3631"/>
              <a:ext cx="141" cy="142"/>
            </a:xfrm>
            <a:prstGeom prst="ellipse">
              <a:avLst/>
            </a:prstGeom>
            <a:gradFill rotWithShape="1">
              <a:gsLst>
                <a:gs pos="0">
                  <a:schemeClr val="accent2">
                    <a:gamma/>
                    <a:tint val="36471"/>
                    <a:invGamma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5" name="Group 47"/>
          <p:cNvGrpSpPr>
            <a:grpSpLocks/>
          </p:cNvGrpSpPr>
          <p:nvPr/>
        </p:nvGrpSpPr>
        <p:grpSpPr bwMode="auto">
          <a:xfrm>
            <a:off x="3367220" y="1569468"/>
            <a:ext cx="360363" cy="360363"/>
            <a:chOff x="2109" y="3612"/>
            <a:chExt cx="227" cy="227"/>
          </a:xfrm>
        </p:grpSpPr>
        <p:sp>
          <p:nvSpPr>
            <p:cNvPr id="36" name="Oval 48"/>
            <p:cNvSpPr>
              <a:spLocks noChangeArrowheads="1"/>
            </p:cNvSpPr>
            <p:nvPr/>
          </p:nvSpPr>
          <p:spPr bwMode="gray">
            <a:xfrm>
              <a:off x="2109" y="3612"/>
              <a:ext cx="227" cy="227"/>
            </a:xfrm>
            <a:prstGeom prst="ellipse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48627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7" name="Oval 49"/>
            <p:cNvSpPr>
              <a:spLocks noChangeArrowheads="1"/>
            </p:cNvSpPr>
            <p:nvPr/>
          </p:nvSpPr>
          <p:spPr bwMode="gray">
            <a:xfrm>
              <a:off x="2119" y="3631"/>
              <a:ext cx="141" cy="142"/>
            </a:xfrm>
            <a:prstGeom prst="ellipse">
              <a:avLst/>
            </a:prstGeom>
            <a:gradFill rotWithShape="1">
              <a:gsLst>
                <a:gs pos="0">
                  <a:schemeClr val="accent2">
                    <a:gamma/>
                    <a:tint val="36471"/>
                    <a:invGamma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44" name="Group 56"/>
          <p:cNvGrpSpPr>
            <a:grpSpLocks/>
          </p:cNvGrpSpPr>
          <p:nvPr/>
        </p:nvGrpSpPr>
        <p:grpSpPr bwMode="auto">
          <a:xfrm>
            <a:off x="4430844" y="5110386"/>
            <a:ext cx="360363" cy="360363"/>
            <a:chOff x="2109" y="3612"/>
            <a:chExt cx="227" cy="227"/>
          </a:xfrm>
        </p:grpSpPr>
        <p:sp>
          <p:nvSpPr>
            <p:cNvPr id="45" name="Oval 57"/>
            <p:cNvSpPr>
              <a:spLocks noChangeArrowheads="1"/>
            </p:cNvSpPr>
            <p:nvPr/>
          </p:nvSpPr>
          <p:spPr bwMode="gray">
            <a:xfrm>
              <a:off x="2109" y="3612"/>
              <a:ext cx="227" cy="227"/>
            </a:xfrm>
            <a:prstGeom prst="ellipse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48627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6" name="Oval 58"/>
            <p:cNvSpPr>
              <a:spLocks noChangeArrowheads="1"/>
            </p:cNvSpPr>
            <p:nvPr/>
          </p:nvSpPr>
          <p:spPr bwMode="gray">
            <a:xfrm>
              <a:off x="2119" y="3631"/>
              <a:ext cx="141" cy="142"/>
            </a:xfrm>
            <a:prstGeom prst="ellipse">
              <a:avLst/>
            </a:prstGeom>
            <a:gradFill rotWithShape="1">
              <a:gsLst>
                <a:gs pos="0">
                  <a:schemeClr val="accent2">
                    <a:gamma/>
                    <a:tint val="36471"/>
                    <a:invGamma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pic>
        <p:nvPicPr>
          <p:cNvPr id="48" name="Picture 7" descr="C:\Users\Александр\Desktop\клеёный брус\Клееный брус\Брус+Бревно\c457b21920b6a9a6d03bbf29b6e921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54437" y="0"/>
            <a:ext cx="789563" cy="785794"/>
          </a:xfrm>
          <a:prstGeom prst="rect">
            <a:avLst/>
          </a:prstGeom>
          <a:noFill/>
        </p:spPr>
      </p:pic>
      <p:pic>
        <p:nvPicPr>
          <p:cNvPr id="49" name="Picture 8" descr="C:\Users\Александр\Desktop\клеёный брус\Клееный брус\Брус+Бревно\ada280e1a5c1caad0c88bda18691d24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83283" y="785794"/>
            <a:ext cx="660717" cy="714380"/>
          </a:xfrm>
          <a:prstGeom prst="rect">
            <a:avLst/>
          </a:prstGeom>
          <a:noFill/>
        </p:spPr>
      </p:pic>
      <p:pic>
        <p:nvPicPr>
          <p:cNvPr id="50" name="Picture 9" descr="C:\Users\Александр\Desktop\клеёный брус\Клееный брус\Брус+Бревно\5664e7d16465d0d961ffe59011f9425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405902" y="1500174"/>
            <a:ext cx="738098" cy="1000132"/>
          </a:xfrm>
          <a:prstGeom prst="rect">
            <a:avLst/>
          </a:prstGeom>
          <a:noFill/>
        </p:spPr>
      </p:pic>
      <p:pic>
        <p:nvPicPr>
          <p:cNvPr id="51" name="Picture 10" descr="C:\Users\Александр\Desktop\клеёный брус\Клееный брус\Брус+Бревно\e05c8497c7c0ce13ebe2960826fe961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480166" y="2500306"/>
            <a:ext cx="663834" cy="714380"/>
          </a:xfrm>
          <a:prstGeom prst="rect">
            <a:avLst/>
          </a:prstGeom>
          <a:noFill/>
        </p:spPr>
      </p:pic>
      <p:pic>
        <p:nvPicPr>
          <p:cNvPr id="52" name="Picture 11" descr="C:\Users\Александр\Desktop\клеёный брус\Клееный брус\Брус+Бревно\76cdd7fba4717e0ba8839dbad1f6ec1e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55949" y="3214686"/>
            <a:ext cx="788051" cy="857256"/>
          </a:xfrm>
          <a:prstGeom prst="rect">
            <a:avLst/>
          </a:prstGeom>
          <a:noFill/>
        </p:spPr>
      </p:pic>
      <p:grpSp>
        <p:nvGrpSpPr>
          <p:cNvPr id="8" name="Group 47">
            <a:extLst>
              <a:ext uri="{FF2B5EF4-FFF2-40B4-BE49-F238E27FC236}">
                <a16:creationId xmlns:a16="http://schemas.microsoft.com/office/drawing/2014/main" id="{1D644608-BE11-D2FA-452C-A0BC3A24810D}"/>
              </a:ext>
            </a:extLst>
          </p:cNvPr>
          <p:cNvGrpSpPr>
            <a:grpSpLocks/>
          </p:cNvGrpSpPr>
          <p:nvPr/>
        </p:nvGrpSpPr>
        <p:grpSpPr bwMode="auto">
          <a:xfrm>
            <a:off x="5416419" y="1585027"/>
            <a:ext cx="360363" cy="360363"/>
            <a:chOff x="2109" y="3612"/>
            <a:chExt cx="227" cy="227"/>
          </a:xfrm>
        </p:grpSpPr>
        <p:sp>
          <p:nvSpPr>
            <p:cNvPr id="12" name="Oval 48">
              <a:extLst>
                <a:ext uri="{FF2B5EF4-FFF2-40B4-BE49-F238E27FC236}">
                  <a16:creationId xmlns:a16="http://schemas.microsoft.com/office/drawing/2014/main" id="{4C93B5DD-9B9D-6D0E-18AB-93B40916F042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109" y="3612"/>
              <a:ext cx="227" cy="227"/>
            </a:xfrm>
            <a:prstGeom prst="ellipse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48627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" name="Oval 49">
              <a:extLst>
                <a:ext uri="{FF2B5EF4-FFF2-40B4-BE49-F238E27FC236}">
                  <a16:creationId xmlns:a16="http://schemas.microsoft.com/office/drawing/2014/main" id="{CFD1D508-829B-FAB8-DB52-99B9E98BDE9F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119" y="3631"/>
              <a:ext cx="141" cy="142"/>
            </a:xfrm>
            <a:prstGeom prst="ellipse">
              <a:avLst/>
            </a:prstGeom>
            <a:gradFill rotWithShape="1">
              <a:gsLst>
                <a:gs pos="0">
                  <a:schemeClr val="accent2">
                    <a:gamma/>
                    <a:tint val="36471"/>
                    <a:invGamma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28" name="Group 44">
            <a:extLst>
              <a:ext uri="{FF2B5EF4-FFF2-40B4-BE49-F238E27FC236}">
                <a16:creationId xmlns:a16="http://schemas.microsoft.com/office/drawing/2014/main" id="{524683CA-B388-CCF4-BA52-A8FDBD5F83D6}"/>
              </a:ext>
            </a:extLst>
          </p:cNvPr>
          <p:cNvGrpSpPr>
            <a:grpSpLocks/>
          </p:cNvGrpSpPr>
          <p:nvPr/>
        </p:nvGrpSpPr>
        <p:grpSpPr bwMode="auto">
          <a:xfrm>
            <a:off x="2556399" y="3646671"/>
            <a:ext cx="360363" cy="360363"/>
            <a:chOff x="2109" y="3612"/>
            <a:chExt cx="227" cy="227"/>
          </a:xfrm>
        </p:grpSpPr>
        <p:sp>
          <p:nvSpPr>
            <p:cNvPr id="30" name="Oval 45">
              <a:extLst>
                <a:ext uri="{FF2B5EF4-FFF2-40B4-BE49-F238E27FC236}">
                  <a16:creationId xmlns:a16="http://schemas.microsoft.com/office/drawing/2014/main" id="{3D091589-C285-FC60-EF1F-640AF9A66014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109" y="3612"/>
              <a:ext cx="227" cy="227"/>
            </a:xfrm>
            <a:prstGeom prst="ellipse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48627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DAE9AA92-7DF0-5DC9-FC70-7CA878A19B32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119" y="3631"/>
              <a:ext cx="141" cy="142"/>
            </a:xfrm>
            <a:prstGeom prst="ellipse">
              <a:avLst/>
            </a:prstGeom>
            <a:gradFill rotWithShape="1">
              <a:gsLst>
                <a:gs pos="0">
                  <a:schemeClr val="accent2">
                    <a:gamma/>
                    <a:tint val="36471"/>
                    <a:invGamma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1BC7FC73-27CA-5187-2547-7A73300711E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5341" y="3158835"/>
            <a:ext cx="1416040" cy="1356306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0074DF74-4FDB-1B2B-CA53-76D106D3A21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62284" y="3141857"/>
            <a:ext cx="1389340" cy="1369990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E5F97C8B-7215-B2B2-5364-39C656325AB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11913" y="5327080"/>
            <a:ext cx="1477220" cy="1462447"/>
          </a:xfrm>
          <a:prstGeom prst="rect">
            <a:avLst/>
          </a:prstGeom>
        </p:spPr>
      </p:pic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id="{4B1CA0CA-8A5A-DF76-9716-75B24E45A4F6}"/>
              </a:ext>
            </a:extLst>
          </p:cNvPr>
          <p:cNvSpPr/>
          <p:nvPr/>
        </p:nvSpPr>
        <p:spPr>
          <a:xfrm>
            <a:off x="950628" y="4616163"/>
            <a:ext cx="1890207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Ортина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Дарья Владимировна, студентка 4 курса института строительства и архитектуры, ФГБОУ ВО «ПГТУ»</a:t>
            </a:r>
            <a:endParaRPr 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FC9619CC-1773-07DF-4728-C6F317930AA0}"/>
              </a:ext>
            </a:extLst>
          </p:cNvPr>
          <p:cNvSpPr/>
          <p:nvPr/>
        </p:nvSpPr>
        <p:spPr>
          <a:xfrm>
            <a:off x="6600566" y="4616163"/>
            <a:ext cx="1890207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Коковихина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Анна Алексеевна, студентка 4 курса института строительства и архитектуры, ФГБОУ ВО «ПГТУ»</a:t>
            </a:r>
            <a:endParaRPr 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Прямоугольник 62">
            <a:extLst>
              <a:ext uri="{FF2B5EF4-FFF2-40B4-BE49-F238E27FC236}">
                <a16:creationId xmlns:a16="http://schemas.microsoft.com/office/drawing/2014/main" id="{115CDE97-2DF0-34CF-C96C-7A9BD98C1A00}"/>
              </a:ext>
            </a:extLst>
          </p:cNvPr>
          <p:cNvSpPr/>
          <p:nvPr/>
        </p:nvSpPr>
        <p:spPr>
          <a:xfrm>
            <a:off x="4382465" y="5700459"/>
            <a:ext cx="1890207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Быков Антон Олегович, Автор проекта, студент 4 курса института строительства и архитектуры, ФГБОУ ВО «ПГТУ»</a:t>
            </a:r>
            <a:endParaRPr 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9" name="Прямоугольник 2048">
            <a:extLst>
              <a:ext uri="{FF2B5EF4-FFF2-40B4-BE49-F238E27FC236}">
                <a16:creationId xmlns:a16="http://schemas.microsoft.com/office/drawing/2014/main" id="{2B77E229-EBBB-800C-50E2-CB29C986F5B6}"/>
              </a:ext>
            </a:extLst>
          </p:cNvPr>
          <p:cNvSpPr/>
          <p:nvPr/>
        </p:nvSpPr>
        <p:spPr>
          <a:xfrm>
            <a:off x="6412838" y="97454"/>
            <a:ext cx="1890207" cy="20128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Шарапов Евгений Сергеевич, Научный руководитель, доктор технических наук, доцент, профессор кафедры строительных конструкций и водоснабжения, ФГБОУ ВО «ПГТУ», эксперт в области неразрушающего контроля свойств древесины и древесных материалов</a:t>
            </a:r>
            <a:endParaRPr 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0" name="Прямоугольник 2049">
            <a:extLst>
              <a:ext uri="{FF2B5EF4-FFF2-40B4-BE49-F238E27FC236}">
                <a16:creationId xmlns:a16="http://schemas.microsoft.com/office/drawing/2014/main" id="{59CECEFD-B52D-2AF5-1943-424D33DD691C}"/>
              </a:ext>
            </a:extLst>
          </p:cNvPr>
          <p:cNvSpPr/>
          <p:nvPr/>
        </p:nvSpPr>
        <p:spPr>
          <a:xfrm>
            <a:off x="1009275" y="92796"/>
            <a:ext cx="1890207" cy="17173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Королев Александр Сергеевич, Консультант, кандидат технических наук, эксперт в области механической обработки древесины и древесных материалов, контроля качества конечной продукции деревообрабатывающих производств</a:t>
            </a:r>
            <a:endParaRPr 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Рисунок 2050">
            <a:extLst>
              <a:ext uri="{FF2B5EF4-FFF2-40B4-BE49-F238E27FC236}">
                <a16:creationId xmlns:a16="http://schemas.microsoft.com/office/drawing/2014/main" id="{99612BD7-57A0-28CE-D79E-177DED3D3EAF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13133" t="3263" r="10478" b="22882"/>
          <a:stretch/>
        </p:blipFill>
        <p:spPr>
          <a:xfrm>
            <a:off x="2833502" y="109870"/>
            <a:ext cx="1228040" cy="1369990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95EE75F8-397F-7E08-76E2-CF83DA1276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27" t="3748" r="13987" b="29037"/>
          <a:stretch/>
        </p:blipFill>
        <p:spPr bwMode="auto">
          <a:xfrm>
            <a:off x="5062445" y="106947"/>
            <a:ext cx="1282131" cy="1380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85273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Зондовый измеритель теплопроводности МИТ-1 для контроля строительных и теплоизоляционных материалов">
            <a:extLst>
              <a:ext uri="{FF2B5EF4-FFF2-40B4-BE49-F238E27FC236}">
                <a16:creationId xmlns:a16="http://schemas.microsoft.com/office/drawing/2014/main" id="{CDD8FDF3-297E-D6AC-39EA-DEC729A819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942" y="3767261"/>
            <a:ext cx="2454190" cy="3026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Объект 8">
            <a:extLst>
              <a:ext uri="{FF2B5EF4-FFF2-40B4-BE49-F238E27FC236}">
                <a16:creationId xmlns:a16="http://schemas.microsoft.com/office/drawing/2014/main" id="{2103471C-D77E-ADBD-1BEE-2BFBDEDE9A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4893" y="3767260"/>
            <a:ext cx="3091575" cy="1910346"/>
          </a:xfrm>
        </p:spPr>
        <p:txBody>
          <a:bodyPr>
            <a:normAutofit/>
          </a:bodyPr>
          <a:lstStyle/>
          <a:p>
            <a:pPr marL="82296" indent="0">
              <a:buNone/>
            </a:pP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>
              <a:buNone/>
            </a:pP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>
              <a:buNone/>
            </a:pP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>
              <a:buNone/>
            </a:pP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>
              <a:buNone/>
            </a:pP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82C0EA96-0493-97D6-652D-229E782A31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3787" y="2998744"/>
            <a:ext cx="2935228" cy="2935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5982" y="253090"/>
            <a:ext cx="7498080" cy="1143000"/>
          </a:xfrm>
        </p:spPr>
        <p:txBody>
          <a:bodyPr>
            <a:noAutofit/>
          </a:bodyPr>
          <a:lstStyle/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Планы развития</a:t>
            </a:r>
            <a:b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</a:br>
            <a:endParaRPr lang="ru-RU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cs typeface="Times New Roman" pitchFamily="18" charset="0"/>
            </a:endParaRPr>
          </a:p>
        </p:txBody>
      </p:sp>
      <p:pic>
        <p:nvPicPr>
          <p:cNvPr id="15" name="Picture 7" descr="C:\Users\Александр\Desktop\клеёный брус\Клееный брус\Брус+Бревно\c457b21920b6a9a6d03bbf29b6e9212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54437" y="0"/>
            <a:ext cx="789563" cy="785794"/>
          </a:xfrm>
          <a:prstGeom prst="rect">
            <a:avLst/>
          </a:prstGeom>
          <a:noFill/>
        </p:spPr>
      </p:pic>
      <p:pic>
        <p:nvPicPr>
          <p:cNvPr id="16" name="Picture 8" descr="C:\Users\Александр\Desktop\клеёный брус\Клееный брус\Брус+Бревно\ada280e1a5c1caad0c88bda18691d24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483283" y="785794"/>
            <a:ext cx="660717" cy="714380"/>
          </a:xfrm>
          <a:prstGeom prst="rect">
            <a:avLst/>
          </a:prstGeom>
          <a:noFill/>
        </p:spPr>
      </p:pic>
      <p:pic>
        <p:nvPicPr>
          <p:cNvPr id="17" name="Picture 9" descr="C:\Users\Александр\Desktop\клеёный брус\Клееный брус\Брус+Бревно\5664e7d16465d0d961ffe59011f94256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405902" y="1500174"/>
            <a:ext cx="738098" cy="1000132"/>
          </a:xfrm>
          <a:prstGeom prst="rect">
            <a:avLst/>
          </a:prstGeom>
          <a:noFill/>
        </p:spPr>
      </p:pic>
      <p:pic>
        <p:nvPicPr>
          <p:cNvPr id="18" name="Picture 10" descr="C:\Users\Александр\Desktop\клеёный брус\Клееный брус\Брус+Бревно\e05c8497c7c0ce13ebe2960826fe961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480166" y="2500306"/>
            <a:ext cx="663834" cy="714380"/>
          </a:xfrm>
          <a:prstGeom prst="rect">
            <a:avLst/>
          </a:prstGeom>
          <a:noFill/>
        </p:spPr>
      </p:pic>
      <p:pic>
        <p:nvPicPr>
          <p:cNvPr id="19" name="Picture 11" descr="C:\Users\Александр\Desktop\клеёный брус\Клееный брус\Брус+Бревно\76cdd7fba4717e0ba8839dbad1f6ec1e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355949" y="3214686"/>
            <a:ext cx="788051" cy="857256"/>
          </a:xfrm>
          <a:prstGeom prst="rect">
            <a:avLst/>
          </a:prstGeom>
          <a:noFill/>
        </p:spPr>
      </p:pic>
      <p:sp>
        <p:nvSpPr>
          <p:cNvPr id="3" name="Содержимое 5">
            <a:extLst>
              <a:ext uri="{FF2B5EF4-FFF2-40B4-BE49-F238E27FC236}">
                <a16:creationId xmlns:a16="http://schemas.microsoft.com/office/drawing/2014/main" id="{81F7BE4C-2957-3D5B-D2D9-4A5CF7D77315}"/>
              </a:ext>
            </a:extLst>
          </p:cNvPr>
          <p:cNvSpPr txBox="1">
            <a:spLocks/>
          </p:cNvSpPr>
          <p:nvPr/>
        </p:nvSpPr>
        <p:spPr>
          <a:xfrm>
            <a:off x="4329047" y="1052088"/>
            <a:ext cx="3726563" cy="2935228"/>
          </a:xfrm>
          <a:prstGeom prst="rect">
            <a:avLst/>
          </a:prstGeom>
        </p:spPr>
        <p:txBody>
          <a:bodyPr>
            <a:normAutofit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342900" indent="-342900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Определение теплопроводности термически модифицированной древесины сосны</a:t>
            </a:r>
          </a:p>
          <a:p>
            <a:pPr marL="342900" indent="-342900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Разработка нового неразрушающего способа определения степени термической модификации древесины акустическими методами</a:t>
            </a:r>
          </a:p>
          <a:p>
            <a:pPr marL="342900" indent="-342900">
              <a:spcBef>
                <a:spcPts val="0"/>
              </a:spcBef>
              <a:buFont typeface="Courier New" panose="02070309020205020404" pitchFamily="49" charset="0"/>
              <a:buChar char="o"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2E7050E6-4365-8F1C-6E51-149B2F0969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49"/>
          <a:stretch/>
        </p:blipFill>
        <p:spPr bwMode="auto">
          <a:xfrm>
            <a:off x="1681884" y="990703"/>
            <a:ext cx="2357248" cy="3019206"/>
          </a:xfrm>
          <a:prstGeom prst="rect">
            <a:avLst/>
          </a:prstGeom>
          <a:noFill/>
          <a:effectLst>
            <a:softEdge rad="381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FCCBC124-BA09-9A69-31CC-0D8374A919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774" y="6201577"/>
            <a:ext cx="279624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2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Ультразвуковой дефектоскоп  </a:t>
            </a:r>
            <a:r>
              <a:rPr lang="ru-RU" sz="1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ПУЛЬСАР-2.2</a:t>
            </a:r>
            <a:endParaRPr kumimoji="0" lang="ru-RU" sz="160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188A7ACF-C0B0-5316-BF2F-7E716D89EC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0432" y="5106763"/>
            <a:ext cx="194421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Измеритель теплопроводности МИТ-1 </a:t>
            </a:r>
            <a:endParaRPr kumimoji="0" lang="ru-RU" sz="1600" u="none" strike="noStrike" cap="none" normalizeH="0" baseline="0" dirty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09105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214414" y="2500306"/>
            <a:ext cx="7143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Спасибо за внимание</a:t>
            </a:r>
          </a:p>
        </p:txBody>
      </p:sp>
      <p:pic>
        <p:nvPicPr>
          <p:cNvPr id="6" name="Picture 7" descr="C:\Users\Александр\Desktop\клеёный брус\Клееный брус\Брус+Бревно\c457b21920b6a9a6d03bbf29b6e921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54437" y="0"/>
            <a:ext cx="789563" cy="785794"/>
          </a:xfrm>
          <a:prstGeom prst="rect">
            <a:avLst/>
          </a:prstGeom>
          <a:noFill/>
        </p:spPr>
      </p:pic>
      <p:pic>
        <p:nvPicPr>
          <p:cNvPr id="7" name="Picture 8" descr="C:\Users\Александр\Desktop\клеёный брус\Клееный брус\Брус+Бревно\ada280e1a5c1caad0c88bda18691d2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83283" y="785794"/>
            <a:ext cx="660717" cy="714380"/>
          </a:xfrm>
          <a:prstGeom prst="rect">
            <a:avLst/>
          </a:prstGeom>
          <a:noFill/>
        </p:spPr>
      </p:pic>
      <p:pic>
        <p:nvPicPr>
          <p:cNvPr id="8" name="Picture 9" descr="C:\Users\Александр\Desktop\клеёный брус\Клееный брус\Брус+Бревно\5664e7d16465d0d961ffe59011f9425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05902" y="1500174"/>
            <a:ext cx="738098" cy="1000132"/>
          </a:xfrm>
          <a:prstGeom prst="rect">
            <a:avLst/>
          </a:prstGeom>
          <a:noFill/>
        </p:spPr>
      </p:pic>
      <p:pic>
        <p:nvPicPr>
          <p:cNvPr id="9" name="Picture 10" descr="C:\Users\Александр\Desktop\клеёный брус\Клееный брус\Брус+Бревно\e05c8497c7c0ce13ebe2960826fe961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480166" y="2500306"/>
            <a:ext cx="663834" cy="714380"/>
          </a:xfrm>
          <a:prstGeom prst="rect">
            <a:avLst/>
          </a:prstGeom>
          <a:noFill/>
        </p:spPr>
      </p:pic>
      <p:pic>
        <p:nvPicPr>
          <p:cNvPr id="10" name="Picture 11" descr="C:\Users\Александр\Desktop\клеёный брус\Клееный брус\Брус+Бревно\76cdd7fba4717e0ba8839dbad1f6ec1e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355949" y="3214686"/>
            <a:ext cx="788051" cy="8572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2788</TotalTime>
  <Words>1017</Words>
  <Application>Microsoft Office PowerPoint</Application>
  <PresentationFormat>Экран (4:3)</PresentationFormat>
  <Paragraphs>211</Paragraphs>
  <Slides>16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8" baseType="lpstr">
      <vt:lpstr>Arial</vt:lpstr>
      <vt:lpstr>Calibri</vt:lpstr>
      <vt:lpstr>Century Gothic</vt:lpstr>
      <vt:lpstr>Corbel</vt:lpstr>
      <vt:lpstr>Courier New</vt:lpstr>
      <vt:lpstr>Gill Sans MT</vt:lpstr>
      <vt:lpstr>Times New Roman</vt:lpstr>
      <vt:lpstr>Verdana</vt:lpstr>
      <vt:lpstr>Wingdings</vt:lpstr>
      <vt:lpstr>Wingdings 2</vt:lpstr>
      <vt:lpstr>YS Text</vt:lpstr>
      <vt:lpstr>Солнцестояние</vt:lpstr>
      <vt:lpstr>Перекрестно-клеёный строительный материал из древесины</vt:lpstr>
      <vt:lpstr>Актуальность</vt:lpstr>
      <vt:lpstr>Актуальность</vt:lpstr>
      <vt:lpstr>Аналоги</vt:lpstr>
      <vt:lpstr>Предлагаемое решение  перекрёстно-клееной панели </vt:lpstr>
      <vt:lpstr>Научно-исследовательский задел</vt:lpstr>
      <vt:lpstr>Научно-исследовательский задел</vt:lpstr>
      <vt:lpstr>Научно-исследовательский задел</vt:lpstr>
      <vt:lpstr>Преимущества над аналогами</vt:lpstr>
      <vt:lpstr>Рыночные исследования</vt:lpstr>
      <vt:lpstr>Основные конкуренты</vt:lpstr>
      <vt:lpstr>Бизнес-модель</vt:lpstr>
      <vt:lpstr>Этапы проекта и план расходов на научно-исследовательские работы</vt:lpstr>
      <vt:lpstr>Презентация PowerPoint</vt:lpstr>
      <vt:lpstr>Планы развития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Александр</dc:creator>
  <cp:lastModifiedBy>Быков Антон</cp:lastModifiedBy>
  <cp:revision>404</cp:revision>
  <dcterms:created xsi:type="dcterms:W3CDTF">2011-07-20T09:00:03Z</dcterms:created>
  <dcterms:modified xsi:type="dcterms:W3CDTF">2023-12-11T06:42:01Z</dcterms:modified>
</cp:coreProperties>
</file>