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95" r:id="rId3"/>
    <p:sldId id="304" r:id="rId4"/>
    <p:sldId id="305" r:id="rId5"/>
    <p:sldId id="297" r:id="rId6"/>
    <p:sldId id="298" r:id="rId7"/>
    <p:sldId id="299" r:id="rId8"/>
    <p:sldId id="307" r:id="rId9"/>
    <p:sldId id="308" r:id="rId10"/>
    <p:sldId id="300" r:id="rId11"/>
    <p:sldId id="301" r:id="rId12"/>
    <p:sldId id="265" r:id="rId13"/>
    <p:sldId id="263" r:id="rId14"/>
    <p:sldId id="264" r:id="rId15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C3C2611-4C71-4FC5-86AE-919BDF0F9419}"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635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  <a:insideH>
            <a:ln w="6350">
              <a:solidFill>
                <a:schemeClr val="accent1"/>
              </a:solidFill>
            </a:ln>
          </a:insideH>
          <a:insideV>
            <a:ln w="6350">
              <a:solidFill>
                <a:schemeClr val="accent1"/>
              </a:solidFill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TxStyle b="on" i="off">
        <a:fontRef idx="major">
          <a:srgbClr val="000000"/>
        </a:fontRef>
        <a:srgbClr val="000000"/>
      </a:tcTxStyle>
      <a:tcStyle>
        <a:tcBdr>
          <a:left>
            <a:ln w="635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6350">
              <a:solidFill>
                <a:schemeClr val="accent1"/>
              </a:solidFill>
            </a:ln>
          </a:top>
          <a:bottom>
            <a:ln w="6350">
              <a:solidFill>
                <a:schemeClr val="accent1"/>
              </a:solidFill>
            </a:ln>
          </a:bottom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6350">
              <a:solidFill>
                <a:schemeClr val="accent1"/>
              </a:solidFill>
            </a:ln>
          </a:top>
          <a:bottom>
            <a:ln w="12700">
              <a:solidFill>
                <a:srgbClr val="FFFFFF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2" d="100"/>
          <a:sy n="92" d="100"/>
        </p:scale>
        <p:origin x="307" y="8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A2BB5-912A-4630-A88B-EE181961A91C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8A9D6-0912-4616-AD8A-6212537C80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11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8A9D6-0912-4616-AD8A-6212537C803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33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 bwMode="auto"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 bwMode="auto"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-1773973" y="2604059"/>
            <a:ext cx="6351441" cy="5942108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257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7" y="1099286"/>
            <a:ext cx="5332556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5102" y="1099286"/>
            <a:ext cx="5362015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709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1047810"/>
            <a:ext cx="5907497" cy="552176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3510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43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5245873" y="-1487251"/>
            <a:ext cx="8920128" cy="8345251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11178264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1445710" y="6502530"/>
            <a:ext cx="275071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131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078729" y="6400416"/>
            <a:ext cx="275072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517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2979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17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2848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3310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2848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3179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03641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3179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3511" y="4401103"/>
            <a:ext cx="2507408" cy="127461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183972" y="2393757"/>
            <a:ext cx="1297759" cy="12979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12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3511" y="4013175"/>
            <a:ext cx="2507408" cy="266007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461690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8878" y="300663"/>
            <a:ext cx="3624848" cy="31923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211" y="277694"/>
            <a:ext cx="1160816" cy="4316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43495" y="136749"/>
            <a:ext cx="9918881" cy="947456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078729" y="6400416"/>
            <a:ext cx="275072" cy="276995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518" y="963084"/>
            <a:ext cx="5907497" cy="688378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697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8" y="312349"/>
            <a:ext cx="5907497" cy="5521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517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4562" y="1783272"/>
            <a:ext cx="5332556" cy="4578735"/>
          </a:xfrm>
          <a:prstGeom prst="rect">
            <a:avLst/>
          </a:prstGeom>
        </p:spPr>
        <p:txBody>
          <a:bodyPr lIns="0" tIns="0" rIns="0" bIns="0"/>
          <a:lstStyle>
            <a:lvl1pPr marL="9622" indent="0">
              <a:buNone/>
              <a:tabLst/>
              <a:defRPr sz="1212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8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olushina299@gmail.com" TargetMode="External"/><Relationship Id="rId4" Type="http://schemas.openxmlformats.org/officeDocument/2006/relationships/hyperlink" Target="https://pt.2035.university/project/proektirovanie-intellektualnogo-cat-bota-prepodavatela-dla-cifrovoj-platformy-univuz-3" TargetMode="Externa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9" Type="http://schemas.openxmlformats.org/officeDocument/2006/relationships/image" Target="../media/image65.png"/><Relationship Id="rId21" Type="http://schemas.openxmlformats.org/officeDocument/2006/relationships/image" Target="../media/image47.png"/><Relationship Id="rId34" Type="http://schemas.openxmlformats.org/officeDocument/2006/relationships/image" Target="../media/image60.png"/><Relationship Id="rId42" Type="http://schemas.openxmlformats.org/officeDocument/2006/relationships/image" Target="../media/image68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40" Type="http://schemas.openxmlformats.org/officeDocument/2006/relationships/image" Target="../media/image66.png"/><Relationship Id="rId45" Type="http://schemas.openxmlformats.org/officeDocument/2006/relationships/image" Target="../media/image71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4" Type="http://schemas.openxmlformats.org/officeDocument/2006/relationships/image" Target="../media/image70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43" Type="http://schemas.openxmlformats.org/officeDocument/2006/relationships/image" Target="../media/image69.png"/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image" Target="../media/image64.png"/><Relationship Id="rId46" Type="http://schemas.openxmlformats.org/officeDocument/2006/relationships/image" Target="../media/image72.png"/><Relationship Id="rId20" Type="http://schemas.openxmlformats.org/officeDocument/2006/relationships/image" Target="../media/image46.png"/><Relationship Id="rId41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2320" y="2345380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 bwMode="auto">
          <a:xfrm>
            <a:off x="589158" y="1172690"/>
            <a:ext cx="4973441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25000" lnSpcReduction="20000"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17600" dirty="0"/>
              <a:t>«Интеллектуальный чат-бот </a:t>
            </a:r>
            <a:r>
              <a:rPr lang="ru-RU" sz="17600" dirty="0">
                <a:solidFill>
                  <a:srgbClr val="8F00FF"/>
                </a:solidFill>
                <a:latin typeface="Gilroy-ExtraBold"/>
              </a:rPr>
              <a:t>преподавателя</a:t>
            </a:r>
            <a:r>
              <a:rPr lang="ru-RU" sz="17600" dirty="0"/>
              <a:t> </a:t>
            </a:r>
            <a:r>
              <a:rPr lang="ru-RU" sz="17600" dirty="0">
                <a:solidFill>
                  <a:srgbClr val="8F00FF"/>
                </a:solidFill>
                <a:latin typeface="Gilroy-ExtraBold"/>
              </a:rPr>
              <a:t>для цифровой платформы </a:t>
            </a:r>
            <a:r>
              <a:rPr lang="ru-RU" sz="16000" dirty="0">
                <a:solidFill>
                  <a:srgbClr val="8F00FF"/>
                </a:solidFill>
                <a:latin typeface="Gilroy-ExtraBold"/>
              </a:rPr>
              <a:t>ЮНИВУЗ-3</a:t>
            </a:r>
            <a:r>
              <a:rPr lang="ru-RU" sz="17600" dirty="0">
                <a:solidFill>
                  <a:srgbClr val="8F00FF"/>
                </a:solidFill>
                <a:latin typeface="Gilroy-ExtraBold"/>
              </a:rPr>
              <a:t>»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8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8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8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8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4800" dirty="0">
              <a:solidFill>
                <a:srgbClr val="8F00FF"/>
              </a:solidFill>
              <a:latin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1200" dirty="0"/>
              <a:t>ПОЛУШИНА АНАСТАСИЯ</a:t>
            </a:r>
            <a:endParaRPr sz="26400" dirty="0"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11200" dirty="0"/>
              <a:t>ПИ-41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/>
          </a:p>
        </p:txBody>
      </p:sp>
      <p:sp>
        <p:nvSpPr>
          <p:cNvPr id="152" name="Прямоугольник 9"/>
          <p:cNvSpPr/>
          <p:nvPr/>
        </p:nvSpPr>
        <p:spPr bwMode="auto"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/>
          <p:cNvSpPr/>
          <p:nvPr/>
        </p:nvSpPr>
        <p:spPr bwMode="auto"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/>
        </p:nvPicPr>
        <p:blipFill>
          <a:blip r:embed="rId3"/>
          <a:srcRect l="1404" t="160" b="6859"/>
          <a:stretch/>
        </p:blipFill>
        <p:spPr bwMode="auto"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233902" y="123825"/>
            <a:ext cx="2678848" cy="20474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157"/>
            <a:ext cx="10515600" cy="674688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Актуальность проекта</a:t>
            </a:r>
          </a:p>
        </p:txBody>
      </p:sp>
      <p:grpSp>
        <p:nvGrpSpPr>
          <p:cNvPr id="6" name="Прямоугольник 16">
            <a:extLst>
              <a:ext uri="{FF2B5EF4-FFF2-40B4-BE49-F238E27FC236}">
                <a16:creationId xmlns:a16="http://schemas.microsoft.com/office/drawing/2014/main" id="{B773A818-ED01-4928-9737-E2120121F208}"/>
              </a:ext>
            </a:extLst>
          </p:cNvPr>
          <p:cNvGrpSpPr/>
          <p:nvPr/>
        </p:nvGrpSpPr>
        <p:grpSpPr bwMode="auto">
          <a:xfrm>
            <a:off x="-18521" y="6408402"/>
            <a:ext cx="542260" cy="506841"/>
            <a:chOff x="0" y="0"/>
            <a:chExt cx="542258" cy="506839"/>
          </a:xfrm>
        </p:grpSpPr>
        <p:sp>
          <p:nvSpPr>
            <p:cNvPr id="7" name="Прямоугольник">
              <a:extLst>
                <a:ext uri="{FF2B5EF4-FFF2-40B4-BE49-F238E27FC236}">
                  <a16:creationId xmlns:a16="http://schemas.microsoft.com/office/drawing/2014/main" id="{4B2FA775-58D7-41E3-9061-8C694353A54F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8" name="7">
              <a:extLst>
                <a:ext uri="{FF2B5EF4-FFF2-40B4-BE49-F238E27FC236}">
                  <a16:creationId xmlns:a16="http://schemas.microsoft.com/office/drawing/2014/main" id="{45828270-C4AB-4823-915D-CAD087C66703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t>2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E8C4925-022D-4199-B500-85C982FA3639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A76216B-B583-4015-9E1C-01DD6185F5B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7349B86-DD1A-45F7-86E4-7D6B739D26D9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2AB0C27-412B-4247-BE9F-6CD83B63BA1E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3F32190-0072-4B30-BD4B-FF6434FE69C5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BEF2024-1CD2-4B54-8E0A-517896ED846C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7" name="Текст 2"/>
          <p:cNvSpPr txBox="1"/>
          <p:nvPr/>
        </p:nvSpPr>
        <p:spPr bwMode="auto">
          <a:xfrm>
            <a:off x="523739" y="1016786"/>
            <a:ext cx="10830060" cy="501675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sz="3200" dirty="0">
                <a:latin typeface="Roboto" panose="02000000000000000000" pitchFamily="2" charset="0"/>
              </a:rPr>
              <a:t>Актуальность проекта </a:t>
            </a:r>
            <a:r>
              <a:rPr lang="ru-RU" sz="3200" dirty="0">
                <a:solidFill>
                  <a:srgbClr val="9F00FF"/>
                </a:solidFill>
                <a:latin typeface="Roboto" panose="02000000000000000000" pitchFamily="2" charset="0"/>
              </a:rPr>
              <a:t>«Интеллектуальный чат-бот преподавателя для цифровой платформы ЮНИВУЗ-3» </a:t>
            </a:r>
            <a:r>
              <a:rPr lang="ru-RU" sz="3200" dirty="0">
                <a:latin typeface="Roboto" panose="02000000000000000000" pitchFamily="2" charset="0"/>
              </a:rPr>
              <a:t>заключается в его потенциале как ключевого инструмента, способного коренным образом изменить подход к образовательному процессу. Он не только значительно увеличивает эффективность образовательной стратегии, но и освобождает драгоценное время преподавателей, позволяя им сосредоточиться на более качественной и индивидуализированной педагогической работе.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A6B18-5286-4AAB-9AD1-B13F70F3FA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5"/>
          <a:stretch/>
        </p:blipFill>
        <p:spPr>
          <a:xfrm>
            <a:off x="10572732" y="5202680"/>
            <a:ext cx="1095528" cy="115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0" y="358451"/>
            <a:ext cx="2552700" cy="765176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Проблема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166" y="1140344"/>
            <a:ext cx="11104107" cy="457731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1B1B1B"/>
                </a:solidFill>
                <a:latin typeface="Roboto" panose="02000000000000000000" pitchFamily="2" charset="0"/>
              </a:rPr>
              <a:t>Решаются проблемы преподавателя с организацией его рабочего времени и предоставлением необходимой информацией.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1B1B1B"/>
                </a:solidFill>
                <a:latin typeface="Roboto" panose="02000000000000000000" pitchFamily="2" charset="0"/>
              </a:rPr>
              <a:t>Ценность данного проекта неоспорима: он открывает новые горизонты для организации учебного процесса, вводя в него элементы гибкости и адаптивности. Это, в свою очередь, существенно повысит продуктивность работы всей образовательной системы организации, создавая условия для более качественного и эффективного взаимодействия между преподавателями и студентами. Проект становится мощным инструментом, способствующим не только личностному росту преподавателей, но и укреплению самой образовательной среды.</a:t>
            </a:r>
            <a:endParaRPr lang="ru-RU" sz="2400" dirty="0"/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625E5E84-A9E0-47D1-88F2-36296B89DB22}"/>
              </a:ext>
            </a:extLst>
          </p:cNvPr>
          <p:cNvGrpSpPr/>
          <p:nvPr/>
        </p:nvGrpSpPr>
        <p:grpSpPr bwMode="auto">
          <a:xfrm>
            <a:off x="-18521" y="6358525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44ED555F-92BB-47EB-9CC4-6B5A2A7AD513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E6C36EFB-DBA1-42B3-B3F2-CCB4BCFF149F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D1DA7A4-749A-4E0C-B1D4-0D54A5F5EA5B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7A60126-8E84-423E-BD74-D6BE38C7F50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61E8C7D-EBDB-47FE-8613-C455F958333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DB76CC5-9CC8-4FFD-9FA3-AA4EE48096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43CD86D-F93B-47AF-9AB7-B8451C9E2790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CFC17D88-05BF-4273-B479-C27EEDA26D94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pic>
        <p:nvPicPr>
          <p:cNvPr id="1026" name="Picture 2" descr="https://polotnos.cdnbro.com/posts/59823022-problema-vektornyi-risunok-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09" y="4120320"/>
            <a:ext cx="4817881" cy="319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1967" y="2661133"/>
            <a:ext cx="3228159" cy="2460227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785" y="309913"/>
            <a:ext cx="4653643" cy="765176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Целевая аудитория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72ED528-466D-BB48-85E5-2A2D73A02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506" y="1204019"/>
            <a:ext cx="9075320" cy="5319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</a:rPr>
              <a:t>Проект нацелен как на преподавателей высших учебных заведений, так и на специалистов учреждений среднего профессионального образования, что делает его универсальным инструментом для широкой аудитории. Именно эти категории педагогов станут целевыми потребителями проекта</a:t>
            </a:r>
            <a:r>
              <a:rPr lang="ru-RU" sz="2400" dirty="0">
                <a:solidFill>
                  <a:srgbClr val="9F00FF"/>
                </a:solidFill>
                <a:latin typeface="Roboto" panose="02000000000000000000" pitchFamily="2" charset="0"/>
              </a:rPr>
              <a:t>«Интеллектуальный чат-бот преподавателя для цифровой платформы ЮНИВУЗ-3»</a:t>
            </a: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Roboto" panose="02000000000000000000" pitchFamily="2" charset="0"/>
              </a:rPr>
              <a:t>Интеграция такого чат-бота в образовательный процесс создаст новые возможности для взаимодействия с обучающимися, упростит доступ к информации и позволит осуществлять более глубокий анализ учебных потребностей студентов.Для того, чтобы наладить эффективность работы педагогического состава, органы управления учебных заведений будут заинтересованы в приобретении данного проекта для своих сотрудников.</a:t>
            </a:r>
          </a:p>
        </p:txBody>
      </p:sp>
      <p:grpSp>
        <p:nvGrpSpPr>
          <p:cNvPr id="7" name="Прямоугольник 16">
            <a:extLst>
              <a:ext uri="{FF2B5EF4-FFF2-40B4-BE49-F238E27FC236}">
                <a16:creationId xmlns:a16="http://schemas.microsoft.com/office/drawing/2014/main" id="{625E5E84-A9E0-47D1-88F2-36296B89DB22}"/>
              </a:ext>
            </a:extLst>
          </p:cNvPr>
          <p:cNvGrpSpPr/>
          <p:nvPr/>
        </p:nvGrpSpPr>
        <p:grpSpPr bwMode="auto">
          <a:xfrm>
            <a:off x="-18521" y="6408401"/>
            <a:ext cx="542260" cy="506841"/>
            <a:chOff x="0" y="0"/>
            <a:chExt cx="542258" cy="506839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44ED555F-92BB-47EB-9CC4-6B5A2A7AD513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9" name="7">
              <a:extLst>
                <a:ext uri="{FF2B5EF4-FFF2-40B4-BE49-F238E27FC236}">
                  <a16:creationId xmlns:a16="http://schemas.microsoft.com/office/drawing/2014/main" id="{E6C36EFB-DBA1-42B3-B3F2-CCB4BCFF149F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/>
                <a:t>3</a:t>
              </a:r>
              <a:endParaRPr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D1DA7A4-749A-4E0C-B1D4-0D54A5F5EA5B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7A60126-8E84-423E-BD74-D6BE38C7F50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61E8C7D-EBDB-47FE-8613-C455F958333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DB76CC5-9CC8-4FFD-9FA3-AA4EE48096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43CD86D-F93B-47AF-9AB7-B8451C9E2790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CFC17D88-05BF-4273-B479-C27EEDA26D94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FE91645D-A12C-4361-9E65-3B82D1D13E10}"/>
              </a:ext>
            </a:extLst>
          </p:cNvPr>
          <p:cNvGrpSpPr/>
          <p:nvPr/>
        </p:nvGrpSpPr>
        <p:grpSpPr bwMode="auto">
          <a:xfrm>
            <a:off x="-6778" y="6415214"/>
            <a:ext cx="542260" cy="506841"/>
            <a:chOff x="0" y="0"/>
            <a:chExt cx="542258" cy="506839"/>
          </a:xfrm>
        </p:grpSpPr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F4B28A72-6BA7-4D0D-997E-7CC500A7495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6" name="7">
              <a:extLst>
                <a:ext uri="{FF2B5EF4-FFF2-40B4-BE49-F238E27FC236}">
                  <a16:creationId xmlns:a16="http://schemas.microsoft.com/office/drawing/2014/main" id="{659F30EA-61F3-426F-80F2-A1051DF6C9F6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61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 bwMode="auto">
          <a:xfrm>
            <a:off x="6572539" y="-15241"/>
            <a:ext cx="5619461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 sz="55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292" y="429095"/>
            <a:ext cx="2235200" cy="6238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500" b="1" dirty="0"/>
              <a:t>Решение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249" y="1353283"/>
            <a:ext cx="5222705" cy="512708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304800"/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rPr>
              <a:t>Проект предоставляет возможность преподавателю мгновенно получать ответы на вопросы о расписании занятий и сессии, о списках группы, информации для преподавателей, мероприятих учебного заведения и другие.</a:t>
            </a:r>
          </a:p>
          <a:p>
            <a:pPr marL="0" indent="304800"/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+mn-ea"/>
                <a:cs typeface="+mn-cs"/>
              </a:rPr>
              <a:t>Ценность данного проекта состоит в уникальных возможностях организации учебного процесса для преподавателей, что повысит продуктивность работы всей образовательной системы организации.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C59AD38-AC0E-4058-9A7F-F03F794BB52A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2486D62-732C-4507-8721-B5CBC82A5B3D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0CAB5D9-0B6C-439D-8175-D1DF9A670253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C48A0D5-1529-4FFD-BB6B-729FBD9009CD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2EC208D-1432-4E65-8448-5D07874D1997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52A7D11-5B97-48EF-AA1E-95C6DFBFE972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8E5E5F0A-CC7C-4BA3-8A77-228234637E97}"/>
              </a:ext>
            </a:extLst>
          </p:cNvPr>
          <p:cNvGrpSpPr/>
          <p:nvPr/>
        </p:nvGrpSpPr>
        <p:grpSpPr bwMode="auto">
          <a:xfrm>
            <a:off x="-6778" y="6398589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3B356390-96BA-4E0C-82C5-D2553317BB1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A690F17D-BCF7-48BA-88BC-EAC4BCE1509C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5</a:t>
              </a:r>
              <a:endParaRPr dirty="0"/>
            </a:p>
          </p:txBody>
        </p:sp>
      </p:grpSp>
      <p:sp>
        <p:nvSpPr>
          <p:cNvPr id="17" name="Текст 2"/>
          <p:cNvSpPr txBox="1"/>
          <p:nvPr/>
        </p:nvSpPr>
        <p:spPr bwMode="auto">
          <a:xfrm>
            <a:off x="6783237" y="526703"/>
            <a:ext cx="966842" cy="93871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Текст 2"/>
          <p:cNvSpPr txBox="1"/>
          <p:nvPr/>
        </p:nvSpPr>
        <p:spPr bwMode="auto">
          <a:xfrm>
            <a:off x="6805947" y="4293276"/>
            <a:ext cx="759795" cy="93871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Текст 2"/>
          <p:cNvSpPr txBox="1"/>
          <p:nvPr/>
        </p:nvSpPr>
        <p:spPr bwMode="auto">
          <a:xfrm>
            <a:off x="10582937" y="2218315"/>
            <a:ext cx="1097429" cy="93871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55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Текст 2"/>
          <p:cNvSpPr txBox="1"/>
          <p:nvPr/>
        </p:nvSpPr>
        <p:spPr bwMode="auto">
          <a:xfrm>
            <a:off x="6572539" y="4547562"/>
            <a:ext cx="1565011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dirty="0"/>
              <a:t> </a:t>
            </a:r>
          </a:p>
        </p:txBody>
      </p:sp>
      <p:sp>
        <p:nvSpPr>
          <p:cNvPr id="22" name="Текст 2"/>
          <p:cNvSpPr txBox="1"/>
          <p:nvPr/>
        </p:nvSpPr>
        <p:spPr bwMode="auto">
          <a:xfrm>
            <a:off x="6783237" y="1379409"/>
            <a:ext cx="1565011" cy="92332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/>
              <a:t>Организация учебного процесса</a:t>
            </a:r>
            <a:r>
              <a:rPr dirty="0"/>
              <a:t> </a:t>
            </a:r>
          </a:p>
        </p:txBody>
      </p:sp>
      <p:sp>
        <p:nvSpPr>
          <p:cNvPr id="23" name="Текст 2"/>
          <p:cNvSpPr txBox="1"/>
          <p:nvPr/>
        </p:nvSpPr>
        <p:spPr bwMode="auto">
          <a:xfrm>
            <a:off x="10582937" y="3157029"/>
            <a:ext cx="1901169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/>
              <a:t>Доступность информации</a:t>
            </a:r>
            <a:endParaRPr dirty="0"/>
          </a:p>
        </p:txBody>
      </p:sp>
      <p:sp>
        <p:nvSpPr>
          <p:cNvPr id="25" name="Соединительная линия уступом 2"/>
          <p:cNvSpPr/>
          <p:nvPr/>
        </p:nvSpPr>
        <p:spPr bwMode="auto">
          <a:xfrm>
            <a:off x="7414141" y="996060"/>
            <a:ext cx="2918568" cy="16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6" name="Соединительная линия уступом 26"/>
          <p:cNvSpPr/>
          <p:nvPr/>
        </p:nvSpPr>
        <p:spPr bwMode="auto">
          <a:xfrm flipH="1">
            <a:off x="7394606" y="3071021"/>
            <a:ext cx="2918565" cy="169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+mj-lt"/>
                <a:ea typeface="+mj-ea"/>
                <a:cs typeface="+mj-cs"/>
              </a:defRPr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48371-237B-4D12-A255-EA734E585A37}"/>
              </a:ext>
            </a:extLst>
          </p:cNvPr>
          <p:cNvSpPr txBox="1"/>
          <p:nvPr/>
        </p:nvSpPr>
        <p:spPr bwMode="auto">
          <a:xfrm>
            <a:off x="6783237" y="5371476"/>
            <a:ext cx="1641459" cy="923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dirty="0"/>
              <a:t>Скорость получения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po.msk.ru/image/catalog/image-statiya/statya3/tendentsii-rynka-s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84" y="4658104"/>
            <a:ext cx="3346916" cy="186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340" y="406990"/>
            <a:ext cx="5314294" cy="668098"/>
          </a:xfrm>
        </p:spPr>
        <p:txBody>
          <a:bodyPr>
            <a:normAutofit fontScale="90000"/>
          </a:bodyPr>
          <a:lstStyle/>
          <a:p>
            <a:r>
              <a:rPr lang="ru-RU" sz="3500" b="1" dirty="0"/>
              <a:t>Анализ рынка</a:t>
            </a:r>
            <a:r>
              <a:rPr lang="en-US" sz="3500" b="1" dirty="0"/>
              <a:t> </a:t>
            </a:r>
            <a:r>
              <a:rPr lang="ru-RU" sz="3500" b="1" dirty="0"/>
              <a:t>и конкурентов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90" y="2790585"/>
            <a:ext cx="8119954" cy="3945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9F00FF"/>
                </a:solidFill>
                <a:latin typeface="Roboto" panose="02000000000000000000" pitchFamily="2" charset="0"/>
              </a:rPr>
              <a:t>Основными конкурентами будут выступать:</a:t>
            </a:r>
          </a:p>
          <a:p>
            <a:pPr marL="0" indent="355600">
              <a:buNone/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 1. Другие чат-боты образовательных платформ, предлагающие аналогичные услуги и возможности для работы преподавателей. </a:t>
            </a:r>
          </a:p>
          <a:p>
            <a:pPr marL="0" indent="355600">
              <a:buNone/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2. Мобильные приложения для образования, предоставляющие удобный доступ к образовательным ресурсам, тестам и учебным материалам. </a:t>
            </a:r>
          </a:p>
          <a:p>
            <a:pPr marL="0" indent="355600">
              <a:buNone/>
            </a:pPr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3. Персонализированные образовательные платформы, которые используют искусственный интеллект для организации работы преподавателя с учетом их потребностей и нагрузки.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49DB209-0696-4D15-986D-702D989FC895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52BEC4A-8C51-4C33-B460-3C76C89C64B1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C941B46-80FA-4109-AB3A-FD6DF2216B6B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3933D92-4422-4D70-9AF4-E5E5BC6C4AD4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7FC18B6-D78F-4908-BFAD-05F9E50B54CF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B7D8271-5500-41F1-A10C-3452798E34AA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Прямоугольник 16">
            <a:extLst>
              <a:ext uri="{FF2B5EF4-FFF2-40B4-BE49-F238E27FC236}">
                <a16:creationId xmlns:a16="http://schemas.microsoft.com/office/drawing/2014/main" id="{3A16B0F2-13B9-48A0-B33B-3E241D2829E6}"/>
              </a:ext>
            </a:extLst>
          </p:cNvPr>
          <p:cNvGrpSpPr/>
          <p:nvPr/>
        </p:nvGrpSpPr>
        <p:grpSpPr bwMode="auto">
          <a:xfrm>
            <a:off x="-6778" y="6415214"/>
            <a:ext cx="542260" cy="506841"/>
            <a:chOff x="0" y="0"/>
            <a:chExt cx="542258" cy="506839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8524384-F70C-4100-983A-3A847A3266EA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C57EF3F8-2E5E-4291-B277-E96668846BC0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6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D72D842-D6D7-4486-8EAA-57F5E5788293}"/>
              </a:ext>
            </a:extLst>
          </p:cNvPr>
          <p:cNvSpPr txBox="1"/>
          <p:nvPr/>
        </p:nvSpPr>
        <p:spPr bwMode="auto">
          <a:xfrm>
            <a:off x="765090" y="1190147"/>
            <a:ext cx="10529779" cy="16004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Российский рынок онлайн-образования в 2023 году вырос более чем на 30%, общемировые тенденции развития в полной мере присутствуют в нашей стране и проявляются в устойчивом росте и постоянном совершенствовании образовательных программ и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900" y="362540"/>
            <a:ext cx="3797300" cy="7569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Бизнес-модель</a:t>
            </a:r>
            <a:endParaRPr lang="ru-RU" sz="35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61574"/>
            <a:ext cx="10515600" cy="5781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rgbClr val="9F00FF"/>
                </a:solidFill>
                <a:latin typeface="Roboto" panose="02000000000000000000" pitchFamily="2" charset="0"/>
              </a:rPr>
              <a:t>Разработана следующую бизнес-модель: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1. Монетизация: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Оплата подписки: Предоставление платного доступа к дополнительным функциям.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Рекламные возможности: Возможность размещения объявлений или партнерских предложений поставщиков за определенную плату.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2. Отношения с потребителями: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Маркетинговые исследования: Проведение маркетинговых исследований для определения потребностей пользователей и улучшения функционала чат-бота.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3. Привлечение финансовых и иных ресурсов: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Привлечение инвестиций: Поиск инвесторов, готовых вложить средства в развитие и продвижение проекта.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Партнерские соглашения: Установление партнерских отношений с компаниями для обмена ресурсами и оптимизации расходов.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4. Каналы продвижения и сбыта продукта: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Интернет-маркетинг: Продвижение проекта через социальные сети, поисковую оптимизацию и контекстную рекламу.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Партнертво: Партнерство с высшими учебными заведениями и учебными заведениями среднего профессионального образования.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5. Развитие продукта: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dirty="0">
                <a:solidFill>
                  <a:schemeClr val="tx1"/>
                </a:solidFill>
                <a:latin typeface="Roboto" panose="02000000000000000000" pitchFamily="2" charset="0"/>
              </a:rPr>
              <a:t>- Интеграции: Необходимы интеграции на основе обратной связи от пользователей, анализа данных об эксплуатации и нововведениях в образовании.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55447B4-DA8A-420B-9522-4823271FF803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5960038-9758-40F6-9FC7-CB5096D0919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B59571-B4AA-47EE-AB56-08C70D137AE6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8E6072F-67D0-4A1E-80C9-0CB0D18334C3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80FB7A1-0C2D-48E9-BD5C-3CA2435A1758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EACB8E0-10C8-4F22-80A8-0ACFA34F0207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F59590B-C642-4E28-9AA7-278E535F3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1010900" y="355933"/>
            <a:ext cx="957544" cy="1014347"/>
          </a:xfrm>
          <a:prstGeom prst="rect">
            <a:avLst/>
          </a:prstGeom>
        </p:spPr>
      </p:pic>
      <p:grpSp>
        <p:nvGrpSpPr>
          <p:cNvPr id="14" name="Прямоугольник 16">
            <a:extLst>
              <a:ext uri="{FF2B5EF4-FFF2-40B4-BE49-F238E27FC236}">
                <a16:creationId xmlns:a16="http://schemas.microsoft.com/office/drawing/2014/main" id="{26DF466F-83EF-48F1-9971-67378029BA54}"/>
              </a:ext>
            </a:extLst>
          </p:cNvPr>
          <p:cNvGrpSpPr/>
          <p:nvPr/>
        </p:nvGrpSpPr>
        <p:grpSpPr bwMode="auto">
          <a:xfrm>
            <a:off x="-30960" y="6365336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7895AFEE-A5BD-491A-94BF-A792569F6DD5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4E6F26C1-4E0A-466E-86EC-1E64AD15EA26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7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468F1D6-5F95-44F1-8109-D68077615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162" y="2718262"/>
            <a:ext cx="6923347" cy="38359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899" y="362540"/>
            <a:ext cx="4620795" cy="7569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Финансовые показатели</a:t>
            </a:r>
            <a:endParaRPr lang="ru-RU" sz="35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36635"/>
            <a:ext cx="10515600" cy="5781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9F00FF"/>
                </a:solidFill>
                <a:latin typeface="Roboto" panose="02000000000000000000" pitchFamily="2" charset="0"/>
              </a:rPr>
              <a:t>Общий бюджет проекта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55447B4-DA8A-420B-9522-4823271FF803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5960038-9758-40F6-9FC7-CB5096D0919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B59571-B4AA-47EE-AB56-08C70D137AE6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8E6072F-67D0-4A1E-80C9-0CB0D18334C3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80FB7A1-0C2D-48E9-BD5C-3CA2435A1758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EACB8E0-10C8-4F22-80A8-0ACFA34F0207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38B8BED9-DC6F-4494-A11D-11E94CBE87C6}"/>
              </a:ext>
            </a:extLst>
          </p:cNvPr>
          <p:cNvGrpSpPr/>
          <p:nvPr/>
        </p:nvGrpSpPr>
        <p:grpSpPr bwMode="auto">
          <a:xfrm>
            <a:off x="-6778" y="6415214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A411C6F6-0796-4EDC-8060-273208F66A06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DCF7FF-1C3C-4B1B-A2E3-533CD8986BAB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8</a:t>
              </a:r>
              <a:endParaRPr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E4D78A5-345B-4BA6-ABD6-20A1DFFAD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19" y="1413684"/>
            <a:ext cx="5511666" cy="2963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9EEACD-F5B0-44A6-B272-B650997BD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900" y="362540"/>
            <a:ext cx="964749" cy="105114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88D9B10-91BF-4475-8885-0028A4E002AF}"/>
              </a:ext>
            </a:extLst>
          </p:cNvPr>
          <p:cNvSpPr txBox="1"/>
          <p:nvPr/>
        </p:nvSpPr>
        <p:spPr bwMode="auto">
          <a:xfrm>
            <a:off x="740875" y="4983108"/>
            <a:ext cx="4559613" cy="1200329"/>
          </a:xfrm>
          <a:prstGeom prst="rect">
            <a:avLst/>
          </a:prstGeom>
          <a:noFill/>
          <a:ln w="12700" cap="flat">
            <a:solidFill>
              <a:srgbClr val="9F00FF"/>
            </a:solidFill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b="0" i="0" dirty="0">
                <a:effectLst/>
                <a:latin typeface="__fkGroteskNeue_598ab8"/>
              </a:rPr>
              <a:t>Несмотря на отсутствие выраженного экономического эффекта, проект демонстрирует значительное преобладание социального эффекта.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64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899" y="362540"/>
            <a:ext cx="4620795" cy="75699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500" b="1" dirty="0"/>
              <a:t>Финансовые показатели</a:t>
            </a:r>
            <a:endParaRPr lang="ru-RU" sz="350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55447B4-DA8A-420B-9522-4823271FF803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5960038-9758-40F6-9FC7-CB5096D09198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B59571-B4AA-47EE-AB56-08C70D137AE6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8E6072F-67D0-4A1E-80C9-0CB0D18334C3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80FB7A1-0C2D-48E9-BD5C-3CA2435A1758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EACB8E0-10C8-4F22-80A8-0ACFA34F0207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8" name="Прямоугольник 16">
            <a:extLst>
              <a:ext uri="{FF2B5EF4-FFF2-40B4-BE49-F238E27FC236}">
                <a16:creationId xmlns:a16="http://schemas.microsoft.com/office/drawing/2014/main" id="{7E2B40F4-83F0-4609-80D5-C07FA952D98D}"/>
              </a:ext>
            </a:extLst>
          </p:cNvPr>
          <p:cNvGrpSpPr/>
          <p:nvPr/>
        </p:nvGrpSpPr>
        <p:grpSpPr bwMode="auto">
          <a:xfrm>
            <a:off x="0" y="6351159"/>
            <a:ext cx="542260" cy="506841"/>
            <a:chOff x="0" y="0"/>
            <a:chExt cx="542258" cy="506839"/>
          </a:xfrm>
        </p:grpSpPr>
        <p:sp>
          <p:nvSpPr>
            <p:cNvPr id="19" name="Прямоугольник">
              <a:extLst>
                <a:ext uri="{FF2B5EF4-FFF2-40B4-BE49-F238E27FC236}">
                  <a16:creationId xmlns:a16="http://schemas.microsoft.com/office/drawing/2014/main" id="{7C1B7E13-C806-4A23-963A-00D04DBCDDD4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20" name="7">
              <a:extLst>
                <a:ext uri="{FF2B5EF4-FFF2-40B4-BE49-F238E27FC236}">
                  <a16:creationId xmlns:a16="http://schemas.microsoft.com/office/drawing/2014/main" id="{DD5F8C03-F816-4454-B37E-FD829616973C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9</a:t>
              </a:r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90827C-D4AF-49C8-89CC-3A2D2ADFC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9F00FF"/>
                </a:solidFill>
                <a:latin typeface="Roboto" panose="02000000000000000000" pitchFamily="2" charset="0"/>
              </a:rPr>
              <a:t>Выгода от проекта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479CB9D-F436-41B4-BE08-B8BAEBF85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295" y="316576"/>
            <a:ext cx="936226" cy="10291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19E427-C05D-4227-BA07-9CD166422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897" y="2266303"/>
            <a:ext cx="8432205" cy="256339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59BDA98-F05A-47FE-8053-17411113BF43}"/>
              </a:ext>
            </a:extLst>
          </p:cNvPr>
          <p:cNvSpPr txBox="1"/>
          <p:nvPr/>
        </p:nvSpPr>
        <p:spPr bwMode="auto">
          <a:xfrm>
            <a:off x="1463040" y="5478087"/>
            <a:ext cx="9545255" cy="369332"/>
          </a:xfrm>
          <a:prstGeom prst="rect">
            <a:avLst/>
          </a:prstGeom>
          <a:noFill/>
          <a:ln w="12700" cap="flat">
            <a:solidFill>
              <a:schemeClr val="accent2">
                <a:lumMod val="60000"/>
                <a:lumOff val="40000"/>
              </a:schemeClr>
            </a:solidFill>
            <a:miter lim="4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Срок окупаемости проекта составит 4 месяца</a:t>
            </a:r>
          </a:p>
        </p:txBody>
      </p:sp>
    </p:spTree>
    <p:extLst>
      <p:ext uri="{BB962C8B-B14F-4D97-AF65-F5344CB8AC3E}">
        <p14:creationId xmlns:p14="http://schemas.microsoft.com/office/powerpoint/2010/main" val="2203146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495955"/>
            <a:ext cx="6134100" cy="541098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/>
              <a:t>Текущие результаты</a:t>
            </a:r>
            <a:endParaRPr lang="ru-RU" sz="350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BECADDD-6D60-495F-9E3D-CEBC14A9830D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9A4BF21-3EF2-4EB4-AA8E-7B8205A5BDF3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8682433-7392-48BB-B291-4FDAD15723A5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A4DCB2F-FA75-4596-AEE4-1C67C6BCB81C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5710414-01A0-42DE-8275-91FB4829AC5D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172DFFC-3CE2-42B5-BDB2-9E50B0ECCA21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1" name="Прямоугольник 16">
            <a:extLst>
              <a:ext uri="{FF2B5EF4-FFF2-40B4-BE49-F238E27FC236}">
                <a16:creationId xmlns:a16="http://schemas.microsoft.com/office/drawing/2014/main" id="{E9E733E9-6EDA-46B0-B2BF-B1AFF098E352}"/>
              </a:ext>
            </a:extLst>
          </p:cNvPr>
          <p:cNvGrpSpPr/>
          <p:nvPr/>
        </p:nvGrpSpPr>
        <p:grpSpPr bwMode="auto">
          <a:xfrm>
            <a:off x="-6779" y="6440768"/>
            <a:ext cx="542262" cy="506843"/>
            <a:chOff x="-1" y="0"/>
            <a:chExt cx="542260" cy="506841"/>
          </a:xfrm>
        </p:grpSpPr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2EBB0D88-C93C-4D60-9156-26538A96467E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 dirty="0"/>
            </a:p>
          </p:txBody>
        </p:sp>
        <p:sp>
          <p:nvSpPr>
            <p:cNvPr id="14" name="7">
              <a:extLst>
                <a:ext uri="{FF2B5EF4-FFF2-40B4-BE49-F238E27FC236}">
                  <a16:creationId xmlns:a16="http://schemas.microsoft.com/office/drawing/2014/main" id="{15F20AAF-E6A7-4637-93A4-F441720A7E8D}"/>
                </a:ext>
              </a:extLst>
            </p:cNvPr>
            <p:cNvSpPr txBox="1"/>
            <p:nvPr/>
          </p:nvSpPr>
          <p:spPr bwMode="auto">
            <a:xfrm>
              <a:off x="45367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10</a:t>
              </a:r>
              <a:endParaRPr dirty="0"/>
            </a:p>
          </p:txBody>
        </p:sp>
      </p:grp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1E761A72-591C-4219-9DB1-B2F3C353716B}"/>
              </a:ext>
            </a:extLst>
          </p:cNvPr>
          <p:cNvSpPr/>
          <p:nvPr/>
        </p:nvSpPr>
        <p:spPr>
          <a:xfrm>
            <a:off x="2624903" y="120187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Разработана техническая документация проекта</a:t>
            </a:r>
          </a:p>
        </p:txBody>
      </p:sp>
      <p:sp>
        <p:nvSpPr>
          <p:cNvPr id="16" name="Прямоугольник 12">
            <a:extLst>
              <a:ext uri="{FF2B5EF4-FFF2-40B4-BE49-F238E27FC236}">
                <a16:creationId xmlns:a16="http://schemas.microsoft.com/office/drawing/2014/main" id="{16E0DAAA-9B57-4EEC-8F5D-D0D07B1B2A39}"/>
              </a:ext>
            </a:extLst>
          </p:cNvPr>
          <p:cNvSpPr/>
          <p:nvPr/>
        </p:nvSpPr>
        <p:spPr>
          <a:xfrm>
            <a:off x="3583924" y="253841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Рассчитаны основные финансовые показатели</a:t>
            </a:r>
          </a:p>
        </p:txBody>
      </p:sp>
      <p:sp>
        <p:nvSpPr>
          <p:cNvPr id="17" name="Прямоугольник 13">
            <a:extLst>
              <a:ext uri="{FF2B5EF4-FFF2-40B4-BE49-F238E27FC236}">
                <a16:creationId xmlns:a16="http://schemas.microsoft.com/office/drawing/2014/main" id="{4C4DE30A-9C96-4C8B-A9F0-7FB3AB7F4CAB}"/>
              </a:ext>
            </a:extLst>
          </p:cNvPr>
          <p:cNvSpPr/>
          <p:nvPr/>
        </p:nvSpPr>
        <p:spPr>
          <a:xfrm>
            <a:off x="4440475" y="403388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Подобрана команда проекта</a:t>
            </a:r>
          </a:p>
        </p:txBody>
      </p:sp>
      <p:sp>
        <p:nvSpPr>
          <p:cNvPr id="18" name="Прямоугольник 14">
            <a:extLst>
              <a:ext uri="{FF2B5EF4-FFF2-40B4-BE49-F238E27FC236}">
                <a16:creationId xmlns:a16="http://schemas.microsoft.com/office/drawing/2014/main" id="{671EB99C-95A8-4D8A-B970-99CD4C66C473}"/>
              </a:ext>
            </a:extLst>
          </p:cNvPr>
          <p:cNvSpPr/>
          <p:nvPr/>
        </p:nvSpPr>
        <p:spPr>
          <a:xfrm>
            <a:off x="5328247" y="5268206"/>
            <a:ext cx="66256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Roboto" panose="02000000000000000000" pitchFamily="2" charset="0"/>
              </a:rPr>
              <a:t>Выбран программный модуль для формирования проекта </a:t>
            </a:r>
            <a:r>
              <a:rPr lang="ru-RU" sz="2000" dirty="0">
                <a:solidFill>
                  <a:srgbClr val="9F00FF"/>
                </a:solidFill>
                <a:latin typeface="Roboto" panose="02000000000000000000" pitchFamily="2" charset="0"/>
              </a:rPr>
              <a:t>«Интеллектуальный чат-бот преподавателя для цифровой платформы ЮНИВУЗ-3»</a:t>
            </a:r>
          </a:p>
          <a:p>
            <a:endParaRPr lang="ru-RU" sz="2000" dirty="0">
              <a:solidFill>
                <a:schemeClr val="tx1"/>
              </a:solidFill>
              <a:latin typeface="Roboto" panose="020000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EE1A8A3-A031-4F9F-B1B3-78033E0CD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914" y="911019"/>
            <a:ext cx="884864" cy="10101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202CFC-D0AD-4313-A448-D7F458139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324" y="5368531"/>
            <a:ext cx="903099" cy="100608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3B433B1-51BF-446D-A5A7-EAFBFD205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876" y="3873061"/>
            <a:ext cx="938449" cy="100608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0B3112F-F41F-48D4-A67C-AA3ED4F0E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299" y="2352664"/>
            <a:ext cx="889098" cy="10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519" y="416413"/>
            <a:ext cx="1834572" cy="5521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500" b="1" dirty="0"/>
              <a:t>Команда</a:t>
            </a:r>
            <a:endParaRPr lang="ru-RU" sz="3500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7FDD3F57-7643-9446-901D-8FBE090AE2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9" y="5392020"/>
            <a:ext cx="4411406" cy="1274618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ПОЛУШИНА АНАСТАСИЯ  </a:t>
            </a:r>
          </a:p>
          <a:p>
            <a:pPr algn="ctr"/>
            <a:r>
              <a:rPr lang="ru-RU" sz="1800" dirty="0"/>
              <a:t>ИВАНОВНА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A5D6A90-6EA2-4FE3-9CD4-A0352008080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1" b="11141"/>
          <a:stretch>
            <a:fillRect/>
          </a:stretch>
        </p:blipFill>
        <p:spPr>
          <a:xfrm>
            <a:off x="1756419" y="1521919"/>
            <a:ext cx="3053446" cy="3053782"/>
          </a:xfrm>
        </p:spPr>
      </p:pic>
      <p:sp>
        <p:nvSpPr>
          <p:cNvPr id="24" name="Текст 23">
            <a:extLst>
              <a:ext uri="{FF2B5EF4-FFF2-40B4-BE49-F238E27FC236}">
                <a16:creationId xmlns:a16="http://schemas.microsoft.com/office/drawing/2014/main" id="{3A491EAE-61CE-9549-AB51-FD2BFFBEC8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49811" y="4698772"/>
            <a:ext cx="3866662" cy="326069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9F00FF"/>
                </a:solidFill>
              </a:rPr>
              <a:t>ЛИДЕР ПРОЕКТА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90DF322C-267D-5D46-B58E-CB1ED9E48F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21846" y="5397393"/>
            <a:ext cx="3374024" cy="1274618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БОРОДИН АНДРЕЙ </a:t>
            </a:r>
          </a:p>
          <a:p>
            <a:pPr algn="ctr"/>
            <a:r>
              <a:rPr lang="ru-RU" sz="1800" dirty="0"/>
              <a:t>ВИКТОРОВИЧ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0D7735E-37AF-4B89-B3B2-36D8152F925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t="61" b="61"/>
          <a:stretch>
            <a:fillRect/>
          </a:stretch>
        </p:blipFill>
        <p:spPr>
          <a:xfrm>
            <a:off x="7382136" y="1521919"/>
            <a:ext cx="3053445" cy="3053781"/>
          </a:xfrm>
          <a:prstGeom prst="rect">
            <a:avLst/>
          </a:prstGeom>
        </p:spPr>
      </p:pic>
      <p:sp>
        <p:nvSpPr>
          <p:cNvPr id="27" name="Текст 26">
            <a:extLst>
              <a:ext uri="{FF2B5EF4-FFF2-40B4-BE49-F238E27FC236}">
                <a16:creationId xmlns:a16="http://schemas.microsoft.com/office/drawing/2014/main" id="{8662CAD4-AE6A-E14B-A88F-B1C3D23B24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55154" y="4698772"/>
            <a:ext cx="2507408" cy="26600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9F00FF"/>
                </a:solidFill>
              </a:rPr>
              <a:t>ТРЕКЕР И ЭКСПЕРТ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A2DFCA3-85A6-490A-97BE-F5DFBB51B9FA}"/>
              </a:ext>
            </a:extLst>
          </p:cNvPr>
          <p:cNvGrpSpPr/>
          <p:nvPr/>
        </p:nvGrpSpPr>
        <p:grpSpPr bwMode="auto"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07B14609-B5FD-4562-9375-E5CE8DCE25F3}"/>
                </a:ext>
              </a:extLst>
            </p:cNvPr>
            <p:cNvSpPr/>
            <p:nvPr/>
          </p:nvSpPr>
          <p:spPr bwMode="auto"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ED2F0E0-365F-486C-91C5-178FD9BA53DC}"/>
                </a:ext>
              </a:extLst>
            </p:cNvPr>
            <p:cNvSpPr/>
            <p:nvPr/>
          </p:nvSpPr>
          <p:spPr bwMode="auto"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5BAC39C6-CE72-40A8-868B-5849E2839319}"/>
                </a:ext>
              </a:extLst>
            </p:cNvPr>
            <p:cNvSpPr/>
            <p:nvPr/>
          </p:nvSpPr>
          <p:spPr bwMode="auto"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17C58520-E605-4030-8588-2B8D2542A5AA}"/>
                </a:ext>
              </a:extLst>
            </p:cNvPr>
            <p:cNvSpPr/>
            <p:nvPr/>
          </p:nvSpPr>
          <p:spPr bwMode="auto"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1DFE3508-34D3-4FAE-8EBB-BDF1D7FCD996}"/>
                </a:ext>
              </a:extLst>
            </p:cNvPr>
            <p:cNvSpPr/>
            <p:nvPr/>
          </p:nvSpPr>
          <p:spPr bwMode="auto"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36" name="Прямоугольник 16">
            <a:extLst>
              <a:ext uri="{FF2B5EF4-FFF2-40B4-BE49-F238E27FC236}">
                <a16:creationId xmlns:a16="http://schemas.microsoft.com/office/drawing/2014/main" id="{2963A63F-A8BB-4845-B45A-D30C9A7FCD45}"/>
              </a:ext>
            </a:extLst>
          </p:cNvPr>
          <p:cNvGrpSpPr/>
          <p:nvPr/>
        </p:nvGrpSpPr>
        <p:grpSpPr bwMode="auto"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37" name="Прямоугольник">
              <a:extLst>
                <a:ext uri="{FF2B5EF4-FFF2-40B4-BE49-F238E27FC236}">
                  <a16:creationId xmlns:a16="http://schemas.microsoft.com/office/drawing/2014/main" id="{7C2D1AF1-2BD2-4866-865B-B78921B32BCD}"/>
                </a:ext>
              </a:extLst>
            </p:cNvPr>
            <p:cNvSpPr/>
            <p:nvPr/>
          </p:nvSpPr>
          <p:spPr bwMode="auto"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38" name="7">
              <a:extLst>
                <a:ext uri="{FF2B5EF4-FFF2-40B4-BE49-F238E27FC236}">
                  <a16:creationId xmlns:a16="http://schemas.microsoft.com/office/drawing/2014/main" id="{4AB5D0EA-B1D5-41D7-B2B5-10397BE0EABB}"/>
                </a:ext>
              </a:extLst>
            </p:cNvPr>
            <p:cNvSpPr txBox="1"/>
            <p:nvPr/>
          </p:nvSpPr>
          <p:spPr bwMode="auto"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r>
                <a:rPr lang="ru-RU" dirty="0"/>
                <a:t>10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27936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 bwMode="auto"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 bwMode="auto"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 bwMode="auto"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 bwMode="auto"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293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/>
        </p:blipFill>
        <p:spPr bwMode="auto">
          <a:xfrm>
            <a:off x="8806690" y="2300578"/>
            <a:ext cx="3417972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2.png" descr="image2.png"/>
          <p:cNvPicPr>
            <a:picLocks noChangeAspect="1"/>
          </p:cNvPicPr>
          <p:nvPr/>
        </p:nvPicPr>
        <p:blipFill>
          <a:blip r:embed="rId3"/>
          <a:srcRect t="720" b="5620"/>
          <a:stretch/>
        </p:blipFill>
        <p:spPr bwMode="auto"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Текст 2"/>
          <p:cNvSpPr txBox="1"/>
          <p:nvPr/>
        </p:nvSpPr>
        <p:spPr bwMode="auto">
          <a:xfrm>
            <a:off x="532006" y="216162"/>
            <a:ext cx="4831212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8000" dirty="0"/>
          </a:p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8000" dirty="0"/>
              <a:t>СПАСИБО</a:t>
            </a:r>
            <a:r>
              <a:rPr dirty="0"/>
              <a:t>!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dirty="0"/>
              <a:t>КОНТАКТЫ </a:t>
            </a:r>
            <a:endParaRPr lang="ru-RU" dirty="0">
              <a:latin typeface="Gilroy-ExtraBold"/>
              <a:ea typeface="Gilroy-ExtraBold"/>
              <a:cs typeface="Gilroy-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746F47-2B2E-4080-AB57-19C48359287B}"/>
              </a:ext>
            </a:extLst>
          </p:cNvPr>
          <p:cNvSpPr txBox="1"/>
          <p:nvPr/>
        </p:nvSpPr>
        <p:spPr bwMode="auto">
          <a:xfrm>
            <a:off x="532006" y="4432440"/>
            <a:ext cx="6115050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ts val="2643"/>
              </a:lnSpc>
              <a:buFont typeface="Arial"/>
              <a:buNone/>
            </a:pPr>
            <a:r>
              <a:rPr lang="ru-RU" sz="1800" dirty="0"/>
              <a:t>Сайт: </a:t>
            </a:r>
            <a:r>
              <a:rPr lang="en-US" sz="1800" dirty="0">
                <a:hlinkClick r:id="rId4"/>
              </a:rPr>
              <a:t>https://pt.2035.university/project/proektirovanie-intellektualnogo-cat-bota-prepodavatela-dla-cifrovoj-platformy-univuz-3</a:t>
            </a:r>
            <a:r>
              <a:rPr lang="ru-RU" sz="1800" dirty="0"/>
              <a:t> </a:t>
            </a:r>
          </a:p>
          <a:p>
            <a:pPr>
              <a:lnSpc>
                <a:spcPts val="2643"/>
              </a:lnSpc>
              <a:buFont typeface="Arial"/>
              <a:buNone/>
            </a:pPr>
            <a:endParaRPr lang="ru-RU" sz="1800" dirty="0"/>
          </a:p>
          <a:p>
            <a:pPr>
              <a:lnSpc>
                <a:spcPts val="2643"/>
              </a:lnSpc>
              <a:buFont typeface="Arial"/>
              <a:buNone/>
            </a:pPr>
            <a:r>
              <a:rPr lang="ru-RU" sz="1800" dirty="0"/>
              <a:t>Телефон: </a:t>
            </a:r>
            <a:r>
              <a:rPr lang="ru-RU" sz="1800" dirty="0">
                <a:solidFill>
                  <a:srgbClr val="0000FF"/>
                </a:solidFill>
              </a:rPr>
              <a:t>89177118575</a:t>
            </a:r>
            <a:endParaRPr lang="ru-RU" sz="1800" dirty="0"/>
          </a:p>
          <a:p>
            <a:pPr>
              <a:lnSpc>
                <a:spcPts val="2643"/>
              </a:lnSpc>
              <a:buFont typeface="Arial"/>
              <a:buNone/>
            </a:pPr>
            <a:r>
              <a:rPr lang="en-US" sz="1800" dirty="0"/>
              <a:t>Email</a:t>
            </a:r>
            <a:r>
              <a:rPr lang="ru-RU" sz="1800" dirty="0"/>
              <a:t>: </a:t>
            </a:r>
            <a:r>
              <a:rPr lang="en-US" dirty="0">
                <a:solidFill>
                  <a:srgbClr val="0000FF"/>
                </a:solidFill>
                <a:hlinkClick r:id="rId5"/>
              </a:rPr>
              <a:t>Polushina299@gmail.com</a:t>
            </a:r>
            <a:r>
              <a:rPr lang="ru-RU" dirty="0">
                <a:solidFill>
                  <a:srgbClr val="0000FF"/>
                </a:solidFill>
              </a:rPr>
              <a:t> </a:t>
            </a:r>
            <a:endParaRPr lang="ru-RU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6405" y="0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 bwMode="auto">
          <a:xfrm>
            <a:off x="551529" y="547639"/>
            <a:ext cx="6518934" cy="83099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/>
              <a:t>ПИКТОГРАММЫ</a:t>
            </a:r>
            <a:endParaRPr/>
          </a:p>
        </p:txBody>
      </p:sp>
      <p:sp>
        <p:nvSpPr>
          <p:cNvPr id="272" name="TextBox 17"/>
          <p:cNvSpPr txBox="1"/>
          <p:nvPr/>
        </p:nvSpPr>
        <p:spPr bwMode="auto">
          <a:xfrm>
            <a:off x="63057" y="56374"/>
            <a:ext cx="3205158" cy="4343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ВСЕРОССИЙСКИЙ ФОРУМ</a:t>
            </a:r>
            <a:endParaRPr>
              <a:latin typeface="Calibri"/>
              <a:ea typeface="Calibri"/>
              <a:cs typeface="Calibri"/>
            </a:endParaRPr>
          </a:p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t>СТАРТАП-СТУДИЙ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2"/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3"/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4"/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5"/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6"/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27"/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28"/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29"/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30"/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31"/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32"/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33"/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34"/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35"/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36"/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37"/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38"/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39"/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40"/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41"/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42"/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43"/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44"/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45"/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46"/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" name="Квадрат"/>
          <p:cNvSpPr/>
          <p:nvPr/>
        </p:nvSpPr>
        <p:spPr bwMode="auto">
          <a:xfrm>
            <a:off x="4687122" y="2822624"/>
            <a:ext cx="7504878" cy="1477543"/>
          </a:xfrm>
          <a:prstGeom prst="rect">
            <a:avLst/>
          </a:prstGeom>
          <a:solidFill>
            <a:srgbClr val="ED383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5" name="Прямоугольник"/>
          <p:cNvSpPr/>
          <p:nvPr/>
        </p:nvSpPr>
        <p:spPr bwMode="auto">
          <a:xfrm>
            <a:off x="7510395" y="4291684"/>
            <a:ext cx="4681605" cy="2569141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6" name="#FCAF17 RGB 252 175 23  CMYK 0 37 91 0"/>
          <p:cNvSpPr txBox="1"/>
          <p:nvPr/>
        </p:nvSpPr>
        <p:spPr bwMode="auto">
          <a:xfrm>
            <a:off x="7695479" y="4413787"/>
            <a:ext cx="1841914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#FCAF17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77" name="Квадрат"/>
          <p:cNvSpPr/>
          <p:nvPr/>
        </p:nvSpPr>
        <p:spPr bwMode="auto">
          <a:xfrm>
            <a:off x="-17067" y="-1"/>
            <a:ext cx="4722642" cy="4294159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8" name="Квадрат"/>
          <p:cNvSpPr/>
          <p:nvPr/>
        </p:nvSpPr>
        <p:spPr bwMode="auto">
          <a:xfrm>
            <a:off x="4705575" y="0"/>
            <a:ext cx="4723505" cy="2891048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79" name="Прямоугольник"/>
          <p:cNvSpPr/>
          <p:nvPr/>
        </p:nvSpPr>
        <p:spPr bwMode="auto">
          <a:xfrm>
            <a:off x="-4526" y="4288861"/>
            <a:ext cx="7514921" cy="2569141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80" name="#B5D8E1 RGB 181 216 225  CMYK 27 6 9 0"/>
          <p:cNvSpPr txBox="1"/>
          <p:nvPr/>
        </p:nvSpPr>
        <p:spPr bwMode="auto">
          <a:xfrm>
            <a:off x="110819" y="4426488"/>
            <a:ext cx="2916678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#B5D8E1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1" name="TextBox 20"/>
          <p:cNvSpPr txBox="1"/>
          <p:nvPr/>
        </p:nvSpPr>
        <p:spPr bwMode="auto">
          <a:xfrm>
            <a:off x="4822933" y="122003"/>
            <a:ext cx="1623695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#8F00FF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2" name="Квадрат"/>
          <p:cNvSpPr/>
          <p:nvPr/>
        </p:nvSpPr>
        <p:spPr bwMode="auto">
          <a:xfrm>
            <a:off x="9424712" y="1510376"/>
            <a:ext cx="2767287" cy="137768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1B1B1B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283" name="TextBox 26"/>
          <p:cNvSpPr txBox="1"/>
          <p:nvPr/>
        </p:nvSpPr>
        <p:spPr bwMode="auto">
          <a:xfrm>
            <a:off x="98036" y="122003"/>
            <a:ext cx="1841913" cy="8839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#FBB3C1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4" name="TextBox 28"/>
          <p:cNvSpPr txBox="1"/>
          <p:nvPr/>
        </p:nvSpPr>
        <p:spPr bwMode="auto">
          <a:xfrm>
            <a:off x="9567036" y="1642209"/>
            <a:ext cx="1841914" cy="88391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#1B1B1B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5" name="TextBox 30"/>
          <p:cNvSpPr txBox="1"/>
          <p:nvPr/>
        </p:nvSpPr>
        <p:spPr bwMode="auto">
          <a:xfrm>
            <a:off x="4822933" y="2983057"/>
            <a:ext cx="1623695" cy="88391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</a:defRPr>
            </a:pPr>
            <a:r>
              <a:t>#FD493D</a:t>
            </a:r>
            <a:br>
              <a:rPr/>
            </a:br>
            <a:br>
              <a:rPr/>
            </a:br>
            <a:endParaRPr/>
          </a:p>
        </p:txBody>
      </p:sp>
      <p:sp>
        <p:nvSpPr>
          <p:cNvPr id="286" name="TextBox 28"/>
          <p:cNvSpPr txBox="1"/>
          <p:nvPr/>
        </p:nvSpPr>
        <p:spPr bwMode="auto">
          <a:xfrm>
            <a:off x="9579736" y="129623"/>
            <a:ext cx="2100802" cy="32511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Gilroy-Regular"/>
                <a:ea typeface="Gilroy-Regular"/>
                <a:cs typeface="Gilroy-Regular"/>
              </a:defRPr>
            </a:lvl1pPr>
          </a:lstStyle>
          <a:p>
            <a:pPr>
              <a:defRPr/>
            </a:pPr>
            <a:r>
              <a:t>#FFFFFF</a:t>
            </a:r>
          </a:p>
        </p:txBody>
      </p:sp>
      <p:sp>
        <p:nvSpPr>
          <p:cNvPr id="287" name="Текст 2"/>
          <p:cNvSpPr txBox="1"/>
          <p:nvPr/>
        </p:nvSpPr>
        <p:spPr bwMode="auto">
          <a:xfrm>
            <a:off x="573048" y="2476847"/>
            <a:ext cx="3928432" cy="163121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5000"/>
              <a:t>ОСНОВНЫЕ</a:t>
            </a:r>
            <a:endParaRPr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sz="5000"/>
              <a:t>ЦВЕТА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512</TotalTime>
  <Words>714</Words>
  <Application>Microsoft Office PowerPoint</Application>
  <DocSecurity>0</DocSecurity>
  <PresentationFormat>Widescreen</PresentationFormat>
  <Paragraphs>99</Paragraphs>
  <Slides>14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__fkGroteskNeue_598ab8</vt:lpstr>
      <vt:lpstr>Arial</vt:lpstr>
      <vt:lpstr>Calibri</vt:lpstr>
      <vt:lpstr>Calibri Light</vt:lpstr>
      <vt:lpstr>Gilroy-Bold</vt:lpstr>
      <vt:lpstr>Gilroy-ExtraBold</vt:lpstr>
      <vt:lpstr>Gilroy-Light</vt:lpstr>
      <vt:lpstr>Gilroy-Regular</vt:lpstr>
      <vt:lpstr>Helvetica</vt:lpstr>
      <vt:lpstr>Helvetica Neue</vt:lpstr>
      <vt:lpstr>Roboto</vt:lpstr>
      <vt:lpstr>Тема Office</vt:lpstr>
      <vt:lpstr>PowerPoint Presentation</vt:lpstr>
      <vt:lpstr>Актуальность проекта</vt:lpstr>
      <vt:lpstr>Проблема</vt:lpstr>
      <vt:lpstr>Целевая аудитория</vt:lpstr>
      <vt:lpstr>Решение</vt:lpstr>
      <vt:lpstr>Анализ рынка и конкурентов</vt:lpstr>
      <vt:lpstr>Бизнес-модель</vt:lpstr>
      <vt:lpstr>Финансовые показатели</vt:lpstr>
      <vt:lpstr>Финансовые показатели</vt:lpstr>
      <vt:lpstr>Текущие результаты</vt:lpstr>
      <vt:lpstr>Команда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Anastasia Polusnina</cp:lastModifiedBy>
  <cp:revision>92</cp:revision>
  <dcterms:modified xsi:type="dcterms:W3CDTF">2024-11-09T15:02:25Z</dcterms:modified>
  <cp:category/>
  <dc:identifier/>
  <cp:contentStatus/>
  <dc:language/>
  <cp:version/>
</cp:coreProperties>
</file>