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+XKdU5eUeeqTHxyB59ZUVN44E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F45988D-E011-425E-BAEF-344538FE524F}">
  <a:tblStyle styleId="{8F45988D-E011-425E-BAEF-344538FE524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График</a:t>
            </a:r>
            <a:r>
              <a:rPr lang="ru-RU" b="1" baseline="0" dirty="0">
                <a:solidFill>
                  <a:schemeClr val="tx1"/>
                </a:solidFill>
              </a:rPr>
              <a:t> изменения прибыли в зависимости от срока существования проекта</a:t>
            </a:r>
            <a:endParaRPr lang="ru-RU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2481828839390387"/>
          <c:y val="1.092452131807369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8160234292234662E-2"/>
          <c:y val="0.11688297302477152"/>
          <c:w val="0.89253145863249372"/>
          <c:h val="0.8637273078965667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Лист1!$A$2:$A$16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Лист1!$B$2:$B$16</c:f>
              <c:numCache>
                <c:formatCode>#,##0</c:formatCode>
                <c:ptCount val="15"/>
                <c:pt idx="0">
                  <c:v>-30000</c:v>
                </c:pt>
                <c:pt idx="1">
                  <c:v>-45678</c:v>
                </c:pt>
                <c:pt idx="2">
                  <c:v>-39567</c:v>
                </c:pt>
                <c:pt idx="3" formatCode="General">
                  <c:v>-31936</c:v>
                </c:pt>
                <c:pt idx="4" formatCode="General">
                  <c:v>-23946</c:v>
                </c:pt>
                <c:pt idx="5" formatCode="General">
                  <c:v>-18734</c:v>
                </c:pt>
                <c:pt idx="6" formatCode="General">
                  <c:v>-13837</c:v>
                </c:pt>
                <c:pt idx="7" formatCode="General">
                  <c:v>-9742</c:v>
                </c:pt>
                <c:pt idx="8" formatCode="General">
                  <c:v>-5938</c:v>
                </c:pt>
                <c:pt idx="9" formatCode="General">
                  <c:v>-1968</c:v>
                </c:pt>
                <c:pt idx="10" formatCode="General">
                  <c:v>5794</c:v>
                </c:pt>
                <c:pt idx="11" formatCode="General">
                  <c:v>9476</c:v>
                </c:pt>
                <c:pt idx="12" formatCode="General">
                  <c:v>13964</c:v>
                </c:pt>
                <c:pt idx="13" formatCode="General">
                  <c:v>9527</c:v>
                </c:pt>
                <c:pt idx="14">
                  <c:v>10849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80-40AB-884F-31F768361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417512127"/>
        <c:axId val="1417510879"/>
      </c:lineChart>
      <c:catAx>
        <c:axId val="14175121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Номер</a:t>
                </a:r>
                <a:r>
                  <a:rPr lang="ru-RU" baseline="0" dirty="0"/>
                  <a:t> месяца</a:t>
                </a:r>
                <a:endParaRPr lang="ru-RU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7510879"/>
        <c:crosses val="autoZero"/>
        <c:auto val="1"/>
        <c:lblAlgn val="ctr"/>
        <c:lblOffset val="100"/>
        <c:noMultiLvlLbl val="0"/>
      </c:catAx>
      <c:valAx>
        <c:axId val="141751087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прибыль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7512127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14" name="Google Shape;21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1" name="Google Shape;23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41" name="Google Shape;24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Телеграмм-канал «Душевные диалоги с персонажами» для повышения психологической грамотности у молодежи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И ПРОБЛЕМА</a:t>
            </a:r>
            <a:endParaRPr/>
          </a:p>
        </p:txBody>
      </p:sp>
      <p:sp>
        <p:nvSpPr>
          <p:cNvPr id="171" name="Google Shape;171;p3"/>
          <p:cNvSpPr txBox="1"/>
          <p:nvPr/>
        </p:nvSpPr>
        <p:spPr>
          <a:xfrm>
            <a:off x="678084" y="1688658"/>
            <a:ext cx="11145616" cy="433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3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Потребности потенциального потребителя: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Понимать мир вокруг, лучше понимать себя, определиться, в правильном ли направлении я двигаюсь. Понять, кто я и какое мое место в обществе занимаю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3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Проблемы: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Контента вроде много, но какому доверять – непонятно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Не хватает квалификации понять качество контента.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Найти контент, которому можно доверять, который будет одновременно полезным и легким в усвоении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Нет денег платить психотерапевту</a:t>
            </a:r>
            <a:endParaRPr/>
          </a:p>
        </p:txBody>
      </p:sp>
      <p:cxnSp>
        <p:nvCxnSpPr>
          <p:cNvPr id="172" name="Google Shape;172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cxnSp>
        <p:nvCxnSpPr>
          <p:cNvPr id="179" name="Google Shape;179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0" name="Google Shape;180;p4"/>
          <p:cNvSpPr txBox="1"/>
          <p:nvPr/>
        </p:nvSpPr>
        <p:spPr>
          <a:xfrm>
            <a:off x="322043" y="2351562"/>
            <a:ext cx="4971949" cy="15696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Зритель получает новые знания о психологии через прослушивание подкаста</a:t>
            </a:r>
            <a:endParaRPr/>
          </a:p>
        </p:txBody>
      </p:sp>
      <p:sp>
        <p:nvSpPr>
          <p:cNvPr id="181" name="Google Shape;181;p4"/>
          <p:cNvSpPr txBox="1"/>
          <p:nvPr/>
        </p:nvSpPr>
        <p:spPr>
          <a:xfrm>
            <a:off x="6681178" y="2351562"/>
            <a:ext cx="5270538" cy="15696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Понятный язык, интересная информация о персонажах из любимых мультфильмов. </a:t>
            </a:r>
            <a:endParaRPr/>
          </a:p>
        </p:txBody>
      </p:sp>
      <p:sp>
        <p:nvSpPr>
          <p:cNvPr id="182" name="Google Shape;182;p4"/>
          <p:cNvSpPr txBox="1"/>
          <p:nvPr/>
        </p:nvSpPr>
        <p:spPr>
          <a:xfrm>
            <a:off x="1905000" y="4526604"/>
            <a:ext cx="10287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rgbClr val="30C8C4"/>
                </a:solidFill>
                <a:latin typeface="Calibri"/>
                <a:ea typeface="Calibri"/>
                <a:cs typeface="Calibri"/>
                <a:sym typeface="Calibri"/>
              </a:rPr>
              <a:t>ПОЛЕЗНОЕ УДОВОЛЬСТВИЕ</a:t>
            </a:r>
            <a:endParaRPr/>
          </a:p>
        </p:txBody>
      </p:sp>
      <p:pic>
        <p:nvPicPr>
          <p:cNvPr descr="Добавление" id="183" name="Google Shape;18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4804" y="2897804"/>
            <a:ext cx="531196" cy="531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90" name="Google Shape;190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"/>
          <p:cNvSpPr txBox="1"/>
          <p:nvPr>
            <p:ph idx="1" type="body"/>
          </p:nvPr>
        </p:nvSpPr>
        <p:spPr>
          <a:xfrm>
            <a:off x="990600" y="1532661"/>
            <a:ext cx="1038350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ru-RU" sz="3600"/>
              <a:t>Подкаст-сериал «Душевные диалоги с персонажами»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 sz="3200">
              <a:solidFill>
                <a:srgbClr val="30C8C4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C8C4"/>
              </a:buClr>
              <a:buSzPts val="3200"/>
              <a:buNone/>
            </a:pPr>
            <a:r>
              <a:rPr b="1" lang="ru-RU" sz="3200">
                <a:solidFill>
                  <a:srgbClr val="30C8C4"/>
                </a:solidFill>
              </a:rPr>
              <a:t>Любимые герои из фильмов и мультсериалов побывают у профессионального психолога.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/>
              <a:t>Они поделятся своим жизненным опытом с аудиторией и помогут слушателям приобрести новые знания, а психолог проанализирует персонажа и доступным языком расскажет о его мотивах, причинах поступков, подскажет слушателю как поступить в подобных ситуациях.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92" name="Google Shape;19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0600" y="1302257"/>
            <a:ext cx="11034716" cy="12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99" name="Google Shape;199;p6"/>
          <p:cNvSpPr txBox="1"/>
          <p:nvPr/>
        </p:nvSpPr>
        <p:spPr>
          <a:xfrm>
            <a:off x="990600" y="155189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 подкастов в мире сильно уступает рынкам радио, музыки, зато быстро набирает обороты.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 прогнозам Interactive Advertising Bureau к 2024 году месячная аудитория подкастов в России достигнет 28 млн, а объем рынка – 1,04 млрд рублей.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ссылка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0" name="Google Shape;200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01" name="Google Shape;20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29153" y="4852155"/>
            <a:ext cx="2181504" cy="1921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208" name="Google Shape;208;p7"/>
          <p:cNvSpPr txBox="1"/>
          <p:nvPr/>
        </p:nvSpPr>
        <p:spPr>
          <a:xfrm>
            <a:off x="990600" y="139307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Чаще всего подкасты слушают люди от 18 до 34 лет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84% слушают подкаст, одновременно занимаясь другими делами.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Тематика образование является самой популярной, а тематика кино и фильмы – третьей по популярности.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9" name="Google Shape;209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10" name="Google Shape;21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06345" y="4940132"/>
            <a:ext cx="2047690" cy="1765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 txBox="1"/>
          <p:nvPr/>
        </p:nvSpPr>
        <p:spPr>
          <a:xfrm>
            <a:off x="3326832" y="2786207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КОНКУРЕНЦИЯ</a:t>
            </a:r>
            <a:endParaRPr/>
          </a:p>
        </p:txBody>
      </p:sp>
      <p:sp>
        <p:nvSpPr>
          <p:cNvPr id="217" name="Google Shape;217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8" name="Google Shape;218;p8"/>
          <p:cNvCxnSpPr/>
          <p:nvPr/>
        </p:nvCxnSpPr>
        <p:spPr>
          <a:xfrm>
            <a:off x="665035" y="3743578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9" name="Google Shape;219;p8"/>
          <p:cNvSpPr/>
          <p:nvPr/>
        </p:nvSpPr>
        <p:spPr>
          <a:xfrm>
            <a:off x="903672" y="1814799"/>
            <a:ext cx="4846320" cy="4351334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2857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6096000" y="1978025"/>
            <a:ext cx="5242620" cy="402488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2857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7" name="Google Shape;227;p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{8F45988D-E011-425E-BAEF-344538FE524F}</a:tableStyleId>
              </a:tblPr>
              <a:tblGrid>
                <a:gridCol w="1713400"/>
                <a:gridCol w="3163400"/>
                <a:gridCol w="2438400"/>
                <a:gridCol w="2562075"/>
                <a:gridCol w="2314725"/>
              </a:tblGrid>
              <a:tr h="74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Название компаний / характеристики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Душевные диалоги с персонажами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Правое полушарие интроверта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Базаров порезал палец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Крош и грош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98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Цена подписки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150 руб/мес</a:t>
                      </a:r>
                      <a:endParaRPr sz="1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От 166 до 299 руб/мес</a:t>
                      </a:r>
                      <a:endParaRPr sz="1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Нет подписки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Нет подписки на подкаст, но необходимо оплатить яндекс-подписку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53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Позиционирование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Подкаст в формате диалога психолога и героя мультфильма/фильма, раскрывающий личности персонажей через современную психологию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Платформа в области дополнительного образования, предлагающий онлайн и офлайн доступ к курсам.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подкаст о литературе через современную психологию.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подкаст, рассказывающий про финансовую грамотность для детей с участием Кроша.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098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Подача контента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Формат диалога между персонажем и психологом, доступный для неподготовленной аудитории язык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Формат лекций\саммари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Язык требует небольшой базы знаний от слушателя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Формат диалога между ведущими, язык доступен неподготовленной аудитории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Формат диалога между Крошем и экспертом, язык рассчитан на детскую аудиторию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10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Периодичность выхода подкастов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2 подкаста в месяц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почти ежедневно на разные темы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Подкаст раз в 1-6 месяцев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Выкладывают сразу весь сезон раз в год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879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Используемые платформы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ru-RU" sz="1400"/>
                        <a:t>Youtube</a:t>
                      </a:r>
                      <a:endParaRPr sz="1400"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ru-RU" sz="1400"/>
                        <a:t>Вконтакте</a:t>
                      </a:r>
                      <a:endParaRPr sz="1400"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ru-RU" sz="1400"/>
                        <a:t>Telegram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ru-RU" sz="1400"/>
                        <a:t>TikTok</a:t>
                      </a:r>
                      <a:endParaRPr sz="1400"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ru-RU" sz="1400"/>
                        <a:t>Яндекс Подкасты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AutoNum type="arabicParenR"/>
                      </a:pPr>
                      <a:r>
                        <a:rPr lang="ru-RU" sz="1800"/>
                        <a:t>YouTube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AutoNum type="arabicParenR"/>
                      </a:pPr>
                      <a:r>
                        <a:rPr lang="ru-RU" sz="1800"/>
                        <a:t>ВКонтакте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1)«Яндекс. Музыка»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2)«Spotify» 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3)«Google Podcasts»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4)Telegram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5)Бусти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6)Патреон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7)Apple Podcasts </a:t>
                      </a:r>
                      <a:endParaRPr sz="1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1)«Яндекс. Музыка»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2)«Spotify» 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3)«Google Podcasts»</a:t>
                      </a:r>
                      <a:endParaRPr sz="14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34" name="Google Shape;234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5" name="Google Shape;235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6" name="Google Shape;236;p10"/>
          <p:cNvSpPr/>
          <p:nvPr/>
        </p:nvSpPr>
        <p:spPr>
          <a:xfrm>
            <a:off x="903672" y="1814799"/>
            <a:ext cx="4846320" cy="4351334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Бесплатный канал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Ежемесячный выход подкастов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Проведение стримов – разговоров с персонажами в формате онлайн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Возможно только частичное размещение некоторых подкастов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Размещение shorts-роликов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Монетизация реклама донаты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6096000" y="1978025"/>
            <a:ext cx="5242620" cy="402488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Платный канал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Размещение части подкастов только на платном канале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Постоянная публикация интересных фактов и материалов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перспективе проведение стримов только для подписчиков платных каналов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Учет мнения аудитории по поводу будущего проекта путем проведения опросов и общения с авторами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Подписка</a:t>
            </a:r>
            <a:endParaRPr/>
          </a:p>
          <a:p>
            <a:pPr indent="-171450" lvl="0" marL="2857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44" name="Google Shape;244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5" name="Google Shape;245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46" name="Google Shape;246;p11"/>
          <p:cNvGraphicFramePr/>
          <p:nvPr/>
        </p:nvGraphicFramePr>
        <p:xfrm>
          <a:off x="803275" y="1711842"/>
          <a:ext cx="11020425" cy="4784649"/>
        </p:xfrm>
        <a:graphic>
          <a:graphicData uri="http://schemas.openxmlformats.org/drawingml/2006/chart">
            <c:chart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53" name="Google Shape;253;p1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4" name="Google Shape;254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55" name="Google Shape;255;p12"/>
          <p:cNvGrpSpPr/>
          <p:nvPr/>
        </p:nvGrpSpPr>
        <p:grpSpPr>
          <a:xfrm>
            <a:off x="266330" y="1270185"/>
            <a:ext cx="11842812" cy="5467112"/>
            <a:chOff x="0" y="187109"/>
            <a:chExt cx="11842812" cy="5467112"/>
          </a:xfrm>
        </p:grpSpPr>
        <p:sp>
          <p:nvSpPr>
            <p:cNvPr id="256" name="Google Shape;256;p12"/>
            <p:cNvSpPr/>
            <p:nvPr/>
          </p:nvSpPr>
          <p:spPr>
            <a:xfrm>
              <a:off x="0" y="2737513"/>
              <a:ext cx="11842812" cy="428624"/>
            </a:xfrm>
            <a:prstGeom prst="homePlate">
              <a:avLst>
                <a:gd fmla="val 50000" name="adj"/>
              </a:avLst>
            </a:prstGeom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12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2"/>
            <p:cNvSpPr/>
            <p:nvPr/>
          </p:nvSpPr>
          <p:spPr>
            <a:xfrm rot="8100000">
              <a:off x="92596" y="680280"/>
              <a:ext cx="434149" cy="434149"/>
            </a:xfrm>
            <a:prstGeom prst="teardrop">
              <a:avLst>
                <a:gd fmla="val 115000" name="adj"/>
              </a:avLst>
            </a:prstGeom>
            <a:solidFill>
              <a:srgbClr val="72D5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140826" y="728510"/>
              <a:ext cx="337688" cy="337688"/>
            </a:xfrm>
            <a:prstGeom prst="donut">
              <a:avLst>
                <a:gd fmla="val 25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622518" y="1204344"/>
              <a:ext cx="3281995" cy="1747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2"/>
            <p:cNvSpPr txBox="1"/>
            <p:nvPr/>
          </p:nvSpPr>
          <p:spPr>
            <a:xfrm>
              <a:off x="622518" y="1204344"/>
              <a:ext cx="3281995" cy="1747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Разработка концепции проекта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Анализ рынка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Консультации с юристом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Подбор студии для записи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Поиск партнеров и наем сотрудников (психолог, IT – специалист, аудио- монтажер, актеры озвучки)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t/>
              </a:r>
              <a:endParaRPr sz="10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Georgia"/>
                <a:buNone/>
              </a:pPr>
              <a:r>
                <a:rPr lang="ru-RU" sz="10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 </a:t>
              </a:r>
              <a:endParaRPr/>
            </a:p>
          </p:txBody>
        </p:sp>
        <p:sp>
          <p:nvSpPr>
            <p:cNvPr id="261" name="Google Shape;261;p12"/>
            <p:cNvSpPr/>
            <p:nvPr/>
          </p:nvSpPr>
          <p:spPr>
            <a:xfrm>
              <a:off x="622518" y="590364"/>
              <a:ext cx="3281995" cy="613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2"/>
            <p:cNvSpPr txBox="1"/>
            <p:nvPr/>
          </p:nvSpPr>
          <p:spPr>
            <a:xfrm>
              <a:off x="622518" y="590364"/>
              <a:ext cx="3281995" cy="613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eorgia"/>
                <a:buNone/>
              </a:pPr>
              <a:r>
                <a:rPr b="1" lang="ru-RU"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I этап</a:t>
              </a:r>
              <a:br>
                <a:rPr b="1"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</a:br>
              <a:r>
                <a:rPr b="1"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Ноябрь - декабрь 2023</a:t>
              </a:r>
              <a:endParaRPr/>
            </a:p>
          </p:txBody>
        </p:sp>
        <p:cxnSp>
          <p:nvCxnSpPr>
            <p:cNvPr id="263" name="Google Shape;263;p12"/>
            <p:cNvCxnSpPr/>
            <p:nvPr/>
          </p:nvCxnSpPr>
          <p:spPr>
            <a:xfrm>
              <a:off x="315528" y="1204344"/>
              <a:ext cx="0" cy="174748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64" name="Google Shape;264;p12"/>
            <p:cNvSpPr/>
            <p:nvPr/>
          </p:nvSpPr>
          <p:spPr>
            <a:xfrm>
              <a:off x="260270" y="2896566"/>
              <a:ext cx="110516" cy="110516"/>
            </a:xfrm>
            <a:prstGeom prst="ellipse">
              <a:avLst/>
            </a:prstGeom>
            <a:solidFill>
              <a:srgbClr val="72D5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2"/>
            <p:cNvSpPr/>
            <p:nvPr/>
          </p:nvSpPr>
          <p:spPr>
            <a:xfrm rot="-2700000">
              <a:off x="2076072" y="5130157"/>
              <a:ext cx="434149" cy="434149"/>
            </a:xfrm>
            <a:prstGeom prst="teardrop">
              <a:avLst>
                <a:gd fmla="val 115000" name="adj"/>
              </a:avLst>
            </a:prstGeom>
            <a:solidFill>
              <a:srgbClr val="72D5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2"/>
            <p:cNvSpPr/>
            <p:nvPr/>
          </p:nvSpPr>
          <p:spPr>
            <a:xfrm>
              <a:off x="2124302" y="5178387"/>
              <a:ext cx="337688" cy="337688"/>
            </a:xfrm>
            <a:prstGeom prst="donut">
              <a:avLst>
                <a:gd fmla="val 25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2"/>
            <p:cNvSpPr/>
            <p:nvPr/>
          </p:nvSpPr>
          <p:spPr>
            <a:xfrm>
              <a:off x="2590398" y="3213048"/>
              <a:ext cx="3281995" cy="1747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2"/>
            <p:cNvSpPr txBox="1"/>
            <p:nvPr/>
          </p:nvSpPr>
          <p:spPr>
            <a:xfrm>
              <a:off x="2590398" y="3213048"/>
              <a:ext cx="3281995" cy="1747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76200" lIns="0" spcFirstLastPara="1" rIns="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t/>
              </a:r>
              <a:endParaRPr sz="10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Создание сценария для первого подкаста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Запись и монтаж первого подкаста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Анализ подкаста (консультирование со специалистами-психологами)</a:t>
              </a:r>
              <a:endParaRPr sz="1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Создание и оформление каналов на различных платформах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Рекламная кампания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Размещение подкаста на платформах</a:t>
              </a:r>
              <a:endParaRPr/>
            </a:p>
          </p:txBody>
        </p:sp>
        <p:sp>
          <p:nvSpPr>
            <p:cNvPr id="269" name="Google Shape;269;p12"/>
            <p:cNvSpPr/>
            <p:nvPr/>
          </p:nvSpPr>
          <p:spPr>
            <a:xfrm>
              <a:off x="2590398" y="4960529"/>
              <a:ext cx="3281995" cy="613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2"/>
            <p:cNvSpPr txBox="1"/>
            <p:nvPr/>
          </p:nvSpPr>
          <p:spPr>
            <a:xfrm>
              <a:off x="2590398" y="4960529"/>
              <a:ext cx="3281995" cy="613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eorgia"/>
                <a:buNone/>
              </a:pPr>
              <a:r>
                <a:rPr b="1" lang="ru-RU"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II этап</a:t>
              </a:r>
              <a:br>
                <a:rPr b="1"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</a:br>
              <a:r>
                <a:rPr b="1"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Январь 2024</a:t>
              </a:r>
              <a:endParaRPr/>
            </a:p>
          </p:txBody>
        </p:sp>
        <p:cxnSp>
          <p:nvCxnSpPr>
            <p:cNvPr id="271" name="Google Shape;271;p12"/>
            <p:cNvCxnSpPr/>
            <p:nvPr/>
          </p:nvCxnSpPr>
          <p:spPr>
            <a:xfrm>
              <a:off x="2283409" y="2951825"/>
              <a:ext cx="0" cy="174748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72" name="Google Shape;272;p12"/>
            <p:cNvSpPr/>
            <p:nvPr/>
          </p:nvSpPr>
          <p:spPr>
            <a:xfrm>
              <a:off x="2228150" y="2896566"/>
              <a:ext cx="110516" cy="110516"/>
            </a:xfrm>
            <a:prstGeom prst="ellipse">
              <a:avLst/>
            </a:prstGeom>
            <a:solidFill>
              <a:srgbClr val="72D5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2"/>
            <p:cNvSpPr/>
            <p:nvPr/>
          </p:nvSpPr>
          <p:spPr>
            <a:xfrm rot="8100000">
              <a:off x="4034221" y="277024"/>
              <a:ext cx="434149" cy="434149"/>
            </a:xfrm>
            <a:prstGeom prst="teardrop">
              <a:avLst>
                <a:gd fmla="val 115000" name="adj"/>
              </a:avLst>
            </a:prstGeom>
            <a:solidFill>
              <a:srgbClr val="72D5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2"/>
            <p:cNvSpPr/>
            <p:nvPr/>
          </p:nvSpPr>
          <p:spPr>
            <a:xfrm>
              <a:off x="4082451" y="325254"/>
              <a:ext cx="337688" cy="337688"/>
            </a:xfrm>
            <a:prstGeom prst="donut">
              <a:avLst>
                <a:gd fmla="val 25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2"/>
            <p:cNvSpPr/>
            <p:nvPr/>
          </p:nvSpPr>
          <p:spPr>
            <a:xfrm>
              <a:off x="4586701" y="801088"/>
              <a:ext cx="3281995" cy="1747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2"/>
            <p:cNvSpPr txBox="1"/>
            <p:nvPr/>
          </p:nvSpPr>
          <p:spPr>
            <a:xfrm>
              <a:off x="4586701" y="801088"/>
              <a:ext cx="3281995" cy="1747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Анализ реакции аудитории (опросы в группах, анализ комментариев)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Работа над ошибками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Создание сценария для второго бесплатного подкаста и первого подкаста для подписчиков платных каналов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Запись и монтаж подкастов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Рекламная кампания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Размещение подкастов</a:t>
              </a:r>
              <a:endParaRPr/>
            </a:p>
          </p:txBody>
        </p:sp>
        <p:sp>
          <p:nvSpPr>
            <p:cNvPr id="277" name="Google Shape;277;p12"/>
            <p:cNvSpPr/>
            <p:nvPr/>
          </p:nvSpPr>
          <p:spPr>
            <a:xfrm>
              <a:off x="4586701" y="187109"/>
              <a:ext cx="3281995" cy="613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2"/>
            <p:cNvSpPr txBox="1"/>
            <p:nvPr/>
          </p:nvSpPr>
          <p:spPr>
            <a:xfrm>
              <a:off x="4586701" y="187109"/>
              <a:ext cx="3281995" cy="613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eorgia"/>
                <a:buNone/>
              </a:pPr>
              <a:r>
                <a:rPr b="1" lang="ru-RU"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III этап</a:t>
              </a:r>
              <a:br>
                <a:rPr b="1"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</a:br>
              <a:r>
                <a:rPr b="1"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Февраль 2024</a:t>
              </a:r>
              <a:endParaRPr/>
            </a:p>
          </p:txBody>
        </p:sp>
        <p:cxnSp>
          <p:nvCxnSpPr>
            <p:cNvPr id="279" name="Google Shape;279;p12"/>
            <p:cNvCxnSpPr/>
            <p:nvPr/>
          </p:nvCxnSpPr>
          <p:spPr>
            <a:xfrm>
              <a:off x="4251289" y="1204344"/>
              <a:ext cx="0" cy="174748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80" name="Google Shape;280;p12"/>
            <p:cNvSpPr/>
            <p:nvPr/>
          </p:nvSpPr>
          <p:spPr>
            <a:xfrm>
              <a:off x="4196031" y="2896566"/>
              <a:ext cx="110516" cy="110516"/>
            </a:xfrm>
            <a:prstGeom prst="ellipse">
              <a:avLst/>
            </a:prstGeom>
            <a:solidFill>
              <a:srgbClr val="72D5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2"/>
            <p:cNvSpPr/>
            <p:nvPr/>
          </p:nvSpPr>
          <p:spPr>
            <a:xfrm rot="-2700000">
              <a:off x="6059564" y="5100649"/>
              <a:ext cx="434149" cy="434149"/>
            </a:xfrm>
            <a:prstGeom prst="teardrop">
              <a:avLst>
                <a:gd fmla="val 115000" name="adj"/>
              </a:avLst>
            </a:prstGeom>
            <a:solidFill>
              <a:srgbClr val="72D5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2"/>
            <p:cNvSpPr/>
            <p:nvPr/>
          </p:nvSpPr>
          <p:spPr>
            <a:xfrm>
              <a:off x="6107794" y="5148879"/>
              <a:ext cx="337688" cy="337688"/>
            </a:xfrm>
            <a:prstGeom prst="donut">
              <a:avLst>
                <a:gd fmla="val 25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2"/>
            <p:cNvSpPr/>
            <p:nvPr/>
          </p:nvSpPr>
          <p:spPr>
            <a:xfrm>
              <a:off x="6640324" y="3191817"/>
              <a:ext cx="3373727" cy="1747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2"/>
            <p:cNvSpPr txBox="1"/>
            <p:nvPr/>
          </p:nvSpPr>
          <p:spPr>
            <a:xfrm>
              <a:off x="6640324" y="3191817"/>
              <a:ext cx="3373727" cy="1747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76200" lIns="0" spcFirstLastPara="1" rIns="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Анализ реакции аудитории (опросы в группах, анализ комментариев)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Работа над ошибками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Создание сценария для третьего подкаста для бесплатных каналов и второго для платных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Запись и монтаж подкастов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Рекламная кампания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Georgia"/>
                <a:buNone/>
              </a:pPr>
              <a:r>
                <a:rPr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Размещение подкастов</a:t>
              </a:r>
              <a:endParaRPr/>
            </a:p>
          </p:txBody>
        </p:sp>
        <p:sp>
          <p:nvSpPr>
            <p:cNvPr id="285" name="Google Shape;285;p12"/>
            <p:cNvSpPr/>
            <p:nvPr/>
          </p:nvSpPr>
          <p:spPr>
            <a:xfrm>
              <a:off x="6640324" y="4939297"/>
              <a:ext cx="3373727" cy="613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2"/>
            <p:cNvSpPr txBox="1"/>
            <p:nvPr/>
          </p:nvSpPr>
          <p:spPr>
            <a:xfrm>
              <a:off x="6640324" y="4939297"/>
              <a:ext cx="3373727" cy="613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eorgia"/>
                <a:buNone/>
              </a:pPr>
              <a:r>
                <a:rPr b="1" lang="ru-RU"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IV этап</a:t>
              </a:r>
              <a:br>
                <a:rPr b="1"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</a:br>
              <a:r>
                <a:rPr b="1" lang="ru-RU" sz="12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март 2024 </a:t>
              </a:r>
              <a:endParaRPr/>
            </a:p>
          </p:txBody>
        </p:sp>
        <p:cxnSp>
          <p:nvCxnSpPr>
            <p:cNvPr id="287" name="Google Shape;287;p12"/>
            <p:cNvCxnSpPr/>
            <p:nvPr/>
          </p:nvCxnSpPr>
          <p:spPr>
            <a:xfrm>
              <a:off x="6219170" y="2951825"/>
              <a:ext cx="0" cy="174748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88" name="Google Shape;288;p12"/>
            <p:cNvSpPr/>
            <p:nvPr/>
          </p:nvSpPr>
          <p:spPr>
            <a:xfrm>
              <a:off x="6163912" y="2896566"/>
              <a:ext cx="110516" cy="110516"/>
            </a:xfrm>
            <a:prstGeom prst="ellipse">
              <a:avLst/>
            </a:prstGeom>
            <a:solidFill>
              <a:srgbClr val="72D5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2"/>
            <p:cNvSpPr/>
            <p:nvPr/>
          </p:nvSpPr>
          <p:spPr>
            <a:xfrm rot="8100000">
              <a:off x="7969976" y="661636"/>
              <a:ext cx="434149" cy="434149"/>
            </a:xfrm>
            <a:prstGeom prst="ellipse">
              <a:avLst/>
            </a:prstGeom>
            <a:solidFill>
              <a:srgbClr val="EC72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2"/>
            <p:cNvSpPr/>
            <p:nvPr/>
          </p:nvSpPr>
          <p:spPr>
            <a:xfrm>
              <a:off x="8018207" y="709866"/>
              <a:ext cx="337688" cy="337688"/>
            </a:xfrm>
            <a:prstGeom prst="star12">
              <a:avLst>
                <a:gd fmla="val 375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2"/>
            <p:cNvSpPr/>
            <p:nvPr/>
          </p:nvSpPr>
          <p:spPr>
            <a:xfrm>
              <a:off x="8474710" y="1486845"/>
              <a:ext cx="3281995" cy="19787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2"/>
            <p:cNvSpPr txBox="1"/>
            <p:nvPr/>
          </p:nvSpPr>
          <p:spPr>
            <a:xfrm>
              <a:off x="8474710" y="1486845"/>
              <a:ext cx="3281995" cy="19787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42875" lIns="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t/>
              </a:r>
              <a:endParaRPr sz="15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93" name="Google Shape;293;p12"/>
            <p:cNvSpPr/>
            <p:nvPr/>
          </p:nvSpPr>
          <p:spPr>
            <a:xfrm>
              <a:off x="8474710" y="947869"/>
              <a:ext cx="3281995" cy="6952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2"/>
            <p:cNvSpPr txBox="1"/>
            <p:nvPr/>
          </p:nvSpPr>
          <p:spPr>
            <a:xfrm>
              <a:off x="8474710" y="947869"/>
              <a:ext cx="3282000" cy="69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889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Georgia"/>
                <a:buNone/>
              </a:pPr>
              <a:r>
                <a:rPr b="0" i="1" lang="ru-RU" sz="14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Ожидаемые результаты: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Georgia"/>
                <a:buNone/>
              </a:pPr>
              <a:r>
                <a:rPr b="0" i="1" lang="ru-RU" sz="14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 5 подкастов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Georgia"/>
                <a:buNone/>
              </a:pPr>
              <a:r>
                <a:rPr b="0" i="1" lang="ru-RU" sz="14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3 000 подписчиков на бесплатных каналах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Georgia"/>
                <a:buNone/>
              </a:pPr>
              <a:r>
                <a:rPr b="0" i="1" lang="ru-RU" sz="14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300 подписчиков на платных каналах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Georgia"/>
                <a:buNone/>
              </a:pPr>
              <a:r>
                <a:rPr b="0" i="1" lang="ru-RU" sz="14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rPr>
                <a:t>Первый доход – 45 000 рублей</a:t>
              </a:r>
              <a:endParaRPr/>
            </a:p>
          </p:txBody>
        </p:sp>
        <p:cxnSp>
          <p:nvCxnSpPr>
            <p:cNvPr id="295" name="Google Shape;295;p12"/>
            <p:cNvCxnSpPr/>
            <p:nvPr/>
          </p:nvCxnSpPr>
          <p:spPr>
            <a:xfrm>
              <a:off x="8187051" y="1224658"/>
              <a:ext cx="0" cy="1747480"/>
            </a:xfrm>
            <a:prstGeom prst="straightConnector1">
              <a:avLst/>
            </a:prstGeom>
            <a:noFill/>
            <a:ln cap="rnd" cmpd="sng" w="114300">
              <a:solidFill>
                <a:srgbClr val="F2F2F2"/>
              </a:solidFill>
              <a:prstDash val="dot"/>
              <a:round/>
              <a:headEnd len="sm" w="sm" type="none"/>
              <a:tailEnd len="sm" w="sm" type="none"/>
            </a:ln>
          </p:spPr>
        </p:cxnSp>
        <p:sp>
          <p:nvSpPr>
            <p:cNvPr id="296" name="Google Shape;296;p12"/>
            <p:cNvSpPr/>
            <p:nvPr/>
          </p:nvSpPr>
          <p:spPr>
            <a:xfrm>
              <a:off x="8131793" y="2916880"/>
              <a:ext cx="110516" cy="110516"/>
            </a:xfrm>
            <a:prstGeom prst="ellipse">
              <a:avLst/>
            </a:prstGeom>
            <a:solidFill>
              <a:srgbClr val="EC72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4"/>
          <p:cNvSpPr txBox="1"/>
          <p:nvPr/>
        </p:nvSpPr>
        <p:spPr>
          <a:xfrm>
            <a:off x="764129" y="157750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