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6" r:id="rId4"/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99">
          <p15:clr>
            <a:srgbClr val="A4A3A4"/>
          </p15:clr>
        </p15:guide>
        <p15:guide id="2" pos="393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99" orient="horz"/>
        <p:guide pos="393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фоновое фото" showMasterSp="0">
  <p:cSld name="Титульный фоновое фото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/>
          <p:nvPr/>
        </p:nvSpPr>
        <p:spPr>
          <a:xfrm>
            <a:off x="0" y="0"/>
            <a:ext cx="12192000" cy="6859200"/>
          </a:xfrm>
          <a:prstGeom prst="rect">
            <a:avLst/>
          </a:prstGeom>
          <a:gradFill>
            <a:gsLst>
              <a:gs pos="0">
                <a:srgbClr val="008C95">
                  <a:alpha val="84313"/>
                </a:srgbClr>
              </a:gs>
              <a:gs pos="2020">
                <a:srgbClr val="008C95">
                  <a:alpha val="84313"/>
                </a:srgbClr>
              </a:gs>
              <a:gs pos="35000">
                <a:srgbClr val="008C95">
                  <a:alpha val="54509"/>
                </a:srgbClr>
              </a:gs>
              <a:gs pos="74000">
                <a:srgbClr val="008C95">
                  <a:alpha val="35294"/>
                </a:srgbClr>
              </a:gs>
              <a:gs pos="100000">
                <a:srgbClr val="008C95">
                  <a:alpha val="941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t" bIns="56250" lIns="112525" spcFirstLastPara="1" rIns="112525" wrap="square" tIns="56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15"/>
              <a:buFont typeface="Arial"/>
              <a:buNone/>
            </a:pPr>
            <a:r>
              <a:t/>
            </a:r>
            <a:endParaRPr b="1" i="0" sz="221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12232489" y="4"/>
            <a:ext cx="3708710" cy="6857999"/>
          </a:xfrm>
          <a:prstGeom prst="rect">
            <a:avLst/>
          </a:prstGeom>
          <a:solidFill>
            <a:srgbClr val="2D8797"/>
          </a:solidFill>
          <a:ln>
            <a:noFill/>
          </a:ln>
        </p:spPr>
        <p:txBody>
          <a:bodyPr anchorCtr="0" anchor="t" bIns="45700" lIns="7089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77"/>
              <a:buFont typeface="Arial"/>
              <a:buNone/>
            </a:pPr>
            <a:r>
              <a:rPr b="1" i="0" lang="ru-RU" sz="147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Рекомендации </a:t>
            </a:r>
            <a:br>
              <a:rPr b="1" i="0" lang="ru-RU" sz="147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47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 оформлению слайдов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</a:pPr>
            <a:r>
              <a:t/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702" lvl="0" marL="22470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AutoNum type="arabicPeriod"/>
            </a:pP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ТЕКСТ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418" lvl="4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Корп.шрифт для презентаций – </a:t>
            </a:r>
            <a:b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b="0" i="1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допустимо:</a:t>
            </a: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Arial Narrow)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418" lvl="4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Заголовок слайда – </a:t>
            </a: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 ниже 16 пт</a:t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418" lvl="4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Текст на слайде – </a:t>
            </a: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 ниже 12 пт</a:t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418" lvl="4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Примечания – </a:t>
            </a: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 ниже 8 пт</a:t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418" lvl="4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Используйте на слайде </a:t>
            </a:r>
            <a:b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 более 3 размеров шрифтов</a:t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702" lvl="0" marL="224702" marR="0" rtl="0" algn="l">
              <a:lnSpc>
                <a:spcPct val="100000"/>
              </a:lnSpc>
              <a:spcBef>
                <a:spcPts val="1354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AutoNum type="arabicPeriod"/>
            </a:pP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ДИАГРАММЫ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7696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Используйте единый стиль оформления диаграмм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7696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Используйте шрифты одинакового размера в диаграммах, располагающихся на одном слайде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7696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 одном слайде – не более 4 диаграмм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702" lvl="0" marL="224702" marR="0" rtl="0" algn="l">
              <a:lnSpc>
                <a:spcPct val="100000"/>
              </a:lnSpc>
              <a:spcBef>
                <a:spcPts val="1354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AutoNum type="arabicPeriod"/>
            </a:pP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ИКОНКИ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3558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Выбирайте оформление </a:t>
            </a:r>
            <a:b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иконок в едином стиле</a:t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702" lvl="0" marL="224702" marR="0" rtl="0" algn="l">
              <a:lnSpc>
                <a:spcPct val="100000"/>
              </a:lnSpc>
              <a:spcBef>
                <a:spcPts val="1354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AutoNum type="arabicPeriod"/>
            </a:pP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ИЗОБРАЖЕНИЯ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3558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Нельзя искажать пропорции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3558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Рекомендуемое разрешение – </a:t>
            </a:r>
            <a:b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 более 150 пикселей на дюйм</a:t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702" lvl="0" marL="224702" marR="0" rtl="0" algn="l">
              <a:lnSpc>
                <a:spcPct val="100000"/>
              </a:lnSpc>
              <a:spcBef>
                <a:spcPts val="1354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AutoNum type="arabicPeriod"/>
            </a:pPr>
            <a:r>
              <a:rPr b="1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ОБЩИЕ РЕКОМЕНДАЦИИ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3326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Скажите «нет» презентациям </a:t>
            </a:r>
            <a:b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 большим количеством текста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3326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Используйте простые схемы </a:t>
            </a:r>
            <a:b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 графику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3326" lvl="1" marL="328261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lt1"/>
              </a:buClr>
              <a:buSzPts val="985"/>
              <a:buFont typeface="Arial"/>
              <a:buChar char="•"/>
            </a:pPr>
            <a:r>
              <a:rPr b="0" i="0" lang="ru-RU" sz="98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Делайте слайды лаконичными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2154" lvl="1" marL="70421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985"/>
              <a:buFont typeface="Arial"/>
              <a:buNone/>
            </a:pPr>
            <a:r>
              <a:t/>
            </a:r>
            <a:endParaRPr b="1" i="0" sz="98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12332118" y="91099"/>
            <a:ext cx="503454" cy="582612"/>
          </a:xfrm>
          <a:prstGeom prst="rect">
            <a:avLst/>
          </a:prstGeom>
          <a:solidFill>
            <a:srgbClr val="008C95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140</a:t>
            </a:r>
            <a:endParaRPr b="0" i="0" sz="86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149</a:t>
            </a:r>
            <a:endParaRPr b="0" i="0" sz="86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45;p3"/>
          <p:cNvCxnSpPr/>
          <p:nvPr/>
        </p:nvCxnSpPr>
        <p:spPr>
          <a:xfrm>
            <a:off x="12994799" y="592667"/>
            <a:ext cx="2734734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3"/>
          <p:cNvSpPr/>
          <p:nvPr/>
        </p:nvSpPr>
        <p:spPr>
          <a:xfrm>
            <a:off x="12332118" y="1256321"/>
            <a:ext cx="503454" cy="584200"/>
          </a:xfrm>
          <a:prstGeom prst="rect">
            <a:avLst/>
          </a:prstGeom>
          <a:solidFill>
            <a:srgbClr val="D0D0D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12332118" y="673715"/>
            <a:ext cx="503454" cy="582613"/>
          </a:xfrm>
          <a:prstGeom prst="rect">
            <a:avLst/>
          </a:prstGeom>
          <a:solidFill>
            <a:srgbClr val="99CC0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12332118" y="4490079"/>
            <a:ext cx="503454" cy="582613"/>
          </a:xfrm>
          <a:prstGeom prst="rect">
            <a:avLst/>
          </a:prstGeom>
          <a:solidFill>
            <a:srgbClr val="E5F2F2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12332118" y="2164372"/>
            <a:ext cx="503454" cy="5842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12332118" y="2742223"/>
            <a:ext cx="503454" cy="582612"/>
          </a:xfrm>
          <a:prstGeom prst="rect">
            <a:avLst/>
          </a:prstGeom>
          <a:solidFill>
            <a:srgbClr val="B2D2D8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12332118" y="3324842"/>
            <a:ext cx="503454" cy="582613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12332118" y="3907451"/>
            <a:ext cx="503454" cy="582612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12332118" y="5072672"/>
            <a:ext cx="503454" cy="584200"/>
          </a:xfrm>
          <a:prstGeom prst="rect">
            <a:avLst/>
          </a:prstGeom>
          <a:solidFill>
            <a:srgbClr val="80808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12332118" y="5656872"/>
            <a:ext cx="503454" cy="584200"/>
          </a:xfrm>
          <a:prstGeom prst="rect">
            <a:avLst/>
          </a:prstGeom>
          <a:solidFill>
            <a:srgbClr val="F58A1F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12332122" y="1256321"/>
            <a:ext cx="503454" cy="584200"/>
          </a:xfrm>
          <a:prstGeom prst="rect">
            <a:avLst/>
          </a:prstGeom>
          <a:solidFill>
            <a:srgbClr val="D0D0D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12332122" y="673715"/>
            <a:ext cx="503454" cy="582613"/>
          </a:xfrm>
          <a:prstGeom prst="rect">
            <a:avLst/>
          </a:prstGeom>
          <a:solidFill>
            <a:srgbClr val="99CC0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12332122" y="4490083"/>
            <a:ext cx="503454" cy="582613"/>
          </a:xfrm>
          <a:prstGeom prst="rect">
            <a:avLst/>
          </a:prstGeom>
          <a:solidFill>
            <a:srgbClr val="E5F2F2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2332122" y="2164372"/>
            <a:ext cx="503454" cy="5842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12332122" y="2742223"/>
            <a:ext cx="503454" cy="582612"/>
          </a:xfrm>
          <a:prstGeom prst="rect">
            <a:avLst/>
          </a:prstGeom>
          <a:solidFill>
            <a:srgbClr val="B2D2D8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2332122" y="3324842"/>
            <a:ext cx="503454" cy="582613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12332122" y="3907451"/>
            <a:ext cx="503454" cy="582612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12332122" y="5072672"/>
            <a:ext cx="503454" cy="584200"/>
          </a:xfrm>
          <a:prstGeom prst="rect">
            <a:avLst/>
          </a:prstGeom>
          <a:solidFill>
            <a:srgbClr val="808080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12332122" y="5656872"/>
            <a:ext cx="503454" cy="584200"/>
          </a:xfrm>
          <a:prstGeom prst="rect">
            <a:avLst/>
          </a:prstGeom>
          <a:solidFill>
            <a:srgbClr val="F58A1F"/>
          </a:solidFill>
          <a:ln cap="flat" cmpd="sng" w="9525">
            <a:solidFill>
              <a:srgbClr val="0069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 txBox="1"/>
          <p:nvPr>
            <p:ph type="ctrTitle"/>
          </p:nvPr>
        </p:nvSpPr>
        <p:spPr>
          <a:xfrm>
            <a:off x="1401508" y="1867327"/>
            <a:ext cx="9622094" cy="19223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939" u="non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"/>
          <p:cNvSpPr txBox="1"/>
          <p:nvPr>
            <p:ph idx="1" type="body"/>
          </p:nvPr>
        </p:nvSpPr>
        <p:spPr>
          <a:xfrm>
            <a:off x="1401239" y="4199683"/>
            <a:ext cx="9622364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950" lIns="0" spcFirstLastPara="1" rIns="77900" wrap="square" tIns="389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6" name="Google Shape;66;p3"/>
          <p:cNvSpPr txBox="1"/>
          <p:nvPr>
            <p:ph idx="2" type="body"/>
          </p:nvPr>
        </p:nvSpPr>
        <p:spPr>
          <a:xfrm>
            <a:off x="1401236" y="5521072"/>
            <a:ext cx="9622364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950" lIns="0" spcFirstLastPara="1" rIns="77900" wrap="square" tIns="389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1238" y="460784"/>
            <a:ext cx="1336161" cy="2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5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6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7" name="Google Shape;107;p7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7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7"/>
          <p:cNvSpPr txBox="1"/>
          <p:nvPr>
            <p:ph type="title"/>
          </p:nvPr>
        </p:nvSpPr>
        <p:spPr>
          <a:xfrm>
            <a:off x="340802" y="1970340"/>
            <a:ext cx="11475280" cy="8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462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2">
  <p:cSld name="Заголовок раздела 2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2" name="Google Shape;112;p8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8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8"/>
          <p:cNvSpPr txBox="1"/>
          <p:nvPr>
            <p:ph type="title"/>
          </p:nvPr>
        </p:nvSpPr>
        <p:spPr>
          <a:xfrm>
            <a:off x="340801" y="2306291"/>
            <a:ext cx="11476062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21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риложение">
  <p:cSld name="Приложение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7" name="Google Shape;117;p9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9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9" name="Google Shape;119;p9"/>
          <p:cNvCxnSpPr/>
          <p:nvPr/>
        </p:nvCxnSpPr>
        <p:spPr>
          <a:xfrm>
            <a:off x="841756" y="2174551"/>
            <a:ext cx="2608810" cy="0"/>
          </a:xfrm>
          <a:prstGeom prst="straightConnector1">
            <a:avLst/>
          </a:prstGeom>
          <a:solidFill>
            <a:srgbClr val="008080"/>
          </a:solidFill>
          <a:ln cap="flat" cmpd="sng" w="12700">
            <a:solidFill>
              <a:srgbClr val="00808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" name="Google Shape;120;p9"/>
          <p:cNvCxnSpPr/>
          <p:nvPr/>
        </p:nvCxnSpPr>
        <p:spPr>
          <a:xfrm>
            <a:off x="827608" y="2174551"/>
            <a:ext cx="3558681" cy="0"/>
          </a:xfrm>
          <a:prstGeom prst="straightConnector1">
            <a:avLst/>
          </a:prstGeom>
          <a:solidFill>
            <a:srgbClr val="008080"/>
          </a:solidFill>
          <a:ln cap="flat" cmpd="sng" w="12700">
            <a:solidFill>
              <a:srgbClr val="008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1" name="Google Shape;121;p9"/>
          <p:cNvSpPr txBox="1"/>
          <p:nvPr>
            <p:ph idx="1" type="body"/>
          </p:nvPr>
        </p:nvSpPr>
        <p:spPr>
          <a:xfrm>
            <a:off x="816375" y="1736846"/>
            <a:ext cx="3935673" cy="290195"/>
          </a:xfrm>
          <a:prstGeom prst="rect">
            <a:avLst/>
          </a:prstGeom>
          <a:noFill/>
          <a:ln>
            <a:noFill/>
          </a:ln>
        </p:spPr>
        <p:txBody>
          <a:bodyPr anchorCtr="0" anchor="t" bIns="38950" lIns="0" spcFirstLastPara="1" rIns="77900" wrap="square" tIns="389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5"/>
              <a:buNone/>
              <a:defRPr b="0" i="0" sz="2215" u="none" cap="none" strike="noStrike">
                <a:solidFill>
                  <a:srgbClr val="0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аблица">
  <p:cSld name="Таблица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0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5" name="Google Shape;125;p10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0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" type="body"/>
          </p:nvPr>
        </p:nvSpPr>
        <p:spPr>
          <a:xfrm>
            <a:off x="340800" y="1137925"/>
            <a:ext cx="11515200" cy="5064445"/>
          </a:xfrm>
          <a:prstGeom prst="rect">
            <a:avLst/>
          </a:prstGeom>
          <a:noFill/>
          <a:ln>
            <a:noFill/>
          </a:ln>
        </p:spPr>
        <p:txBody>
          <a:bodyPr anchorCtr="0" anchor="t" bIns="38950" lIns="0" spcFirstLastPara="1" rIns="77900" wrap="square" tIns="389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23"/>
              <a:buFont typeface="Noto Sans Symbols"/>
              <a:buNone/>
              <a:defRPr b="0" i="0" sz="172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2389" lvl="1" marL="9144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477"/>
              <a:buFont typeface="Arial"/>
              <a:buChar char="•"/>
              <a:defRPr b="0" i="0" sz="147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6768" lvl="2" marL="13716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231"/>
              <a:buFont typeface="Arial"/>
              <a:buChar char="•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6768" lvl="3" marL="18288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231"/>
              <a:buFont typeface="Arial"/>
              <a:buChar char="•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6768" lvl="4" marL="22860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231"/>
              <a:buFont typeface="Arial"/>
              <a:buChar char="•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6768" lvl="5" marL="27432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6768" lvl="6" marL="320040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6768" lvl="7" marL="365760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6768" lvl="8" marL="411480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/>
        </p:nvSpPr>
        <p:spPr>
          <a:xfrm>
            <a:off x="527383" y="205474"/>
            <a:ext cx="11329769" cy="703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5"/>
              <a:buFont typeface="Arial"/>
              <a:buNone/>
            </a:pPr>
            <a:r>
              <a:t/>
            </a:r>
            <a:endParaRPr b="0" i="0" sz="2215" u="none" cap="none" strike="noStrike">
              <a:solidFill>
                <a:srgbClr val="008C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54" u="none" cap="none" strike="noStrike">
                <a:solidFill>
                  <a:srgbClr val="008C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85" u="none" cap="none" strike="noStrike">
                <a:solidFill>
                  <a:srgbClr val="008C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85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6" name="Google Shape;16;p1"/>
          <p:cNvCxnSpPr/>
          <p:nvPr/>
        </p:nvCxnSpPr>
        <p:spPr>
          <a:xfrm>
            <a:off x="8568271" y="6371085"/>
            <a:ext cx="3623733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90C5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1"/>
          <p:cNvSpPr/>
          <p:nvPr/>
        </p:nvSpPr>
        <p:spPr>
          <a:xfrm>
            <a:off x="12332118" y="3"/>
            <a:ext cx="503454" cy="582612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140</a:t>
            </a:r>
            <a:endParaRPr b="0" i="0" sz="86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149</a:t>
            </a:r>
            <a:endParaRPr b="0" i="0" sz="86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2332118" y="1165224"/>
            <a:ext cx="503454" cy="5842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2332118" y="582617"/>
            <a:ext cx="503454" cy="582613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12332118" y="4398983"/>
            <a:ext cx="503454" cy="582613"/>
          </a:xfrm>
          <a:prstGeom prst="rect">
            <a:avLst/>
          </a:prstGeom>
          <a:solidFill>
            <a:srgbClr val="E5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12332118" y="2073275"/>
            <a:ext cx="503454" cy="584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12332118" y="2651127"/>
            <a:ext cx="503454" cy="582612"/>
          </a:xfrm>
          <a:prstGeom prst="rect">
            <a:avLst/>
          </a:prstGeom>
          <a:solidFill>
            <a:srgbClr val="B2D2D8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2332118" y="3233747"/>
            <a:ext cx="503454" cy="582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2332118" y="3816351"/>
            <a:ext cx="503454" cy="582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2332118" y="4981575"/>
            <a:ext cx="503454" cy="5842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12332118" y="5565775"/>
            <a:ext cx="503454" cy="584200"/>
          </a:xfrm>
          <a:prstGeom prst="rect">
            <a:avLst/>
          </a:prstGeom>
          <a:solidFill>
            <a:srgbClr val="F58A1F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12332122" y="1165224"/>
            <a:ext cx="503454" cy="5842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12332122" y="582617"/>
            <a:ext cx="503454" cy="582613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12332122" y="4398987"/>
            <a:ext cx="503454" cy="582613"/>
          </a:xfrm>
          <a:prstGeom prst="rect">
            <a:avLst/>
          </a:prstGeom>
          <a:solidFill>
            <a:srgbClr val="E5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12332122" y="2073275"/>
            <a:ext cx="503454" cy="584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12332122" y="2651127"/>
            <a:ext cx="503454" cy="582612"/>
          </a:xfrm>
          <a:prstGeom prst="rect">
            <a:avLst/>
          </a:prstGeom>
          <a:solidFill>
            <a:srgbClr val="B2D2D8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12332122" y="3233747"/>
            <a:ext cx="503454" cy="582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12332122" y="3816351"/>
            <a:ext cx="503454" cy="582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12332122" y="4981575"/>
            <a:ext cx="503454" cy="5842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12332122" y="5565775"/>
            <a:ext cx="503454" cy="584200"/>
          </a:xfrm>
          <a:prstGeom prst="rect">
            <a:avLst/>
          </a:prstGeom>
          <a:solidFill>
            <a:srgbClr val="F58A1F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993924" y="6533675"/>
            <a:ext cx="1189890" cy="18270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4">
          <p15:clr>
            <a:srgbClr val="F26B43"/>
          </p15:clr>
        </p15:guide>
        <p15:guide id="2" pos="210">
          <p15:clr>
            <a:srgbClr val="F26B43"/>
          </p15:clr>
        </p15:guide>
        <p15:guide id="3" orient="horz" pos="3913">
          <p15:clr>
            <a:srgbClr val="F26B43"/>
          </p15:clr>
        </p15:guide>
        <p15:guide id="4" pos="7470">
          <p15:clr>
            <a:srgbClr val="F26B43"/>
          </p15:clr>
        </p15:guide>
        <p15:guide id="5" orient="horz" pos="617">
          <p15:clr>
            <a:srgbClr val="F26B43"/>
          </p15:clr>
        </p15:guide>
        <p15:guide id="6" orient="horz" pos="7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/>
          <p:nvPr>
            <p:ph idx="1" type="body"/>
          </p:nvPr>
        </p:nvSpPr>
        <p:spPr>
          <a:xfrm>
            <a:off x="340800" y="1137925"/>
            <a:ext cx="11515200" cy="5064445"/>
          </a:xfrm>
          <a:prstGeom prst="rect">
            <a:avLst/>
          </a:prstGeom>
          <a:noFill/>
          <a:ln>
            <a:noFill/>
          </a:ln>
        </p:spPr>
        <p:txBody>
          <a:bodyPr anchorCtr="0" anchor="t" bIns="38950" lIns="0" spcFirstLastPara="1" rIns="77900" wrap="square" tIns="389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23"/>
              <a:buFont typeface="Noto Sans Symbols"/>
              <a:buNone/>
              <a:defRPr b="0" i="0" sz="172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2389" lvl="1" marL="9144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477"/>
              <a:buFont typeface="Arial"/>
              <a:buChar char="•"/>
              <a:defRPr b="0" i="0" sz="147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6768" lvl="2" marL="13716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231"/>
              <a:buFont typeface="Arial"/>
              <a:buChar char="•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6768" lvl="3" marL="18288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231"/>
              <a:buFont typeface="Arial"/>
              <a:buChar char="•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6768" lvl="4" marL="22860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accent1"/>
              </a:buClr>
              <a:buSzPts val="1231"/>
              <a:buFont typeface="Arial"/>
              <a:buChar char="•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6768" lvl="5" marL="2743200" marR="0" rtl="0" algn="l">
              <a:lnSpc>
                <a:spcPct val="100000"/>
              </a:lnSpc>
              <a:spcBef>
                <a:spcPts val="738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6768" lvl="6" marL="320040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6768" lvl="7" marL="365760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6768" lvl="8" marL="4114800" marR="0" rtl="0" algn="l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>
                <a:schemeClr val="folHlink"/>
              </a:buClr>
              <a:buSzPts val="1231"/>
              <a:buFont typeface="Noto Sans Symbols"/>
              <a:buChar char="▪"/>
              <a:defRPr b="0" i="0" sz="123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4"/>
          <p:cNvSpPr txBox="1"/>
          <p:nvPr/>
        </p:nvSpPr>
        <p:spPr>
          <a:xfrm>
            <a:off x="527383" y="205474"/>
            <a:ext cx="11329769" cy="703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5"/>
              <a:buFont typeface="Arial"/>
              <a:buNone/>
            </a:pPr>
            <a:r>
              <a:t/>
            </a:r>
            <a:endParaRPr b="0" i="0" sz="2215" u="none" cap="none" strike="noStrike">
              <a:solidFill>
                <a:srgbClr val="008C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4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54" u="none" cap="none" strike="noStrike">
                <a:solidFill>
                  <a:srgbClr val="008C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4"/>
          <p:cNvSpPr txBox="1"/>
          <p:nvPr>
            <p:ph idx="12" type="sldNum"/>
          </p:nvPr>
        </p:nvSpPr>
        <p:spPr>
          <a:xfrm>
            <a:off x="11488848" y="6534575"/>
            <a:ext cx="386080" cy="237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Arial"/>
              <a:buNone/>
              <a:defRPr b="0" i="0" sz="985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3" name="Google Shape;73;p4"/>
          <p:cNvSpPr txBox="1"/>
          <p:nvPr>
            <p:ph idx="11" type="ftr"/>
          </p:nvPr>
        </p:nvSpPr>
        <p:spPr>
          <a:xfrm>
            <a:off x="340800" y="6340605"/>
            <a:ext cx="7982400" cy="443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85" u="none" cap="none" strike="noStrike">
                <a:solidFill>
                  <a:srgbClr val="008C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4"/>
          <p:cNvSpPr txBox="1"/>
          <p:nvPr>
            <p:ph idx="10" type="dt"/>
          </p:nvPr>
        </p:nvSpPr>
        <p:spPr>
          <a:xfrm>
            <a:off x="8326972" y="6557237"/>
            <a:ext cx="1248833" cy="2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85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75" name="Google Shape;75;p4"/>
          <p:cNvCxnSpPr/>
          <p:nvPr/>
        </p:nvCxnSpPr>
        <p:spPr>
          <a:xfrm>
            <a:off x="8568271" y="6371085"/>
            <a:ext cx="3623733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90C5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76" name="Google Shape;76;p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993924" y="6533675"/>
            <a:ext cx="1189890" cy="182703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"/>
          <p:cNvSpPr/>
          <p:nvPr/>
        </p:nvSpPr>
        <p:spPr>
          <a:xfrm>
            <a:off x="12332118" y="3"/>
            <a:ext cx="503454" cy="582612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140</a:t>
            </a:r>
            <a:endParaRPr b="0" i="0" sz="86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149</a:t>
            </a:r>
            <a:endParaRPr b="0" i="0" sz="86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12332118" y="1165224"/>
            <a:ext cx="503454" cy="5842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12332118" y="582617"/>
            <a:ext cx="503454" cy="582613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12332118" y="4398983"/>
            <a:ext cx="503454" cy="582613"/>
          </a:xfrm>
          <a:prstGeom prst="rect">
            <a:avLst/>
          </a:prstGeom>
          <a:solidFill>
            <a:srgbClr val="E5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12332118" y="2073275"/>
            <a:ext cx="503454" cy="584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12332118" y="2651127"/>
            <a:ext cx="503454" cy="582612"/>
          </a:xfrm>
          <a:prstGeom prst="rect">
            <a:avLst/>
          </a:prstGeom>
          <a:solidFill>
            <a:srgbClr val="B2D2D8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12332118" y="3233747"/>
            <a:ext cx="503454" cy="582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12332118" y="3816351"/>
            <a:ext cx="503454" cy="582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12332118" y="4981575"/>
            <a:ext cx="503454" cy="5842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12332118" y="5565775"/>
            <a:ext cx="503454" cy="584200"/>
          </a:xfrm>
          <a:prstGeom prst="rect">
            <a:avLst/>
          </a:prstGeom>
          <a:solidFill>
            <a:srgbClr val="F58A1F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12332122" y="1165224"/>
            <a:ext cx="503454" cy="5842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12332122" y="582617"/>
            <a:ext cx="503454" cy="582613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12332122" y="4398987"/>
            <a:ext cx="503454" cy="582613"/>
          </a:xfrm>
          <a:prstGeom prst="rect">
            <a:avLst/>
          </a:prstGeom>
          <a:solidFill>
            <a:srgbClr val="E5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12332122" y="2073275"/>
            <a:ext cx="503454" cy="584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12332122" y="2651127"/>
            <a:ext cx="503454" cy="582612"/>
          </a:xfrm>
          <a:prstGeom prst="rect">
            <a:avLst/>
          </a:prstGeom>
          <a:solidFill>
            <a:srgbClr val="B2D2D8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12332122" y="3233747"/>
            <a:ext cx="503454" cy="582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12332122" y="3816351"/>
            <a:ext cx="503454" cy="582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12332122" y="4981575"/>
            <a:ext cx="503454" cy="5842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12332122" y="5565775"/>
            <a:ext cx="503454" cy="584200"/>
          </a:xfrm>
          <a:prstGeom prst="rect">
            <a:avLst/>
          </a:prstGeom>
          <a:solidFill>
            <a:srgbClr val="F58A1F"/>
          </a:solidFill>
          <a:ln>
            <a:noFill/>
          </a:ln>
        </p:spPr>
        <p:txBody>
          <a:bodyPr anchorCtr="0" anchor="ctr" bIns="47925" lIns="95875" spcFirstLastPara="1" rIns="95875" wrap="square" tIns="47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2"/>
              <a:buFont typeface="Arial"/>
              <a:buNone/>
            </a:pPr>
            <a:r>
              <a:rPr b="0" i="0" lang="ru-RU" sz="8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4">
          <p15:clr>
            <a:srgbClr val="F26B43"/>
          </p15:clr>
        </p15:guide>
        <p15:guide id="2" pos="210">
          <p15:clr>
            <a:srgbClr val="F26B43"/>
          </p15:clr>
        </p15:guide>
        <p15:guide id="3" orient="horz" pos="3913">
          <p15:clr>
            <a:srgbClr val="F26B43"/>
          </p15:clr>
        </p15:guide>
        <p15:guide id="4" pos="7470">
          <p15:clr>
            <a:srgbClr val="F26B43"/>
          </p15:clr>
        </p15:guide>
        <p15:guide id="5" orient="horz" pos="617">
          <p15:clr>
            <a:srgbClr val="F26B43"/>
          </p15:clr>
        </p15:guide>
        <p15:guide id="6" orient="horz" pos="7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8.jpg"/><Relationship Id="rId5" Type="http://schemas.openxmlformats.org/officeDocument/2006/relationships/image" Target="../media/image4.jpg"/><Relationship Id="rId6" Type="http://schemas.openxmlformats.org/officeDocument/2006/relationships/image" Target="../media/image10.jpg"/><Relationship Id="rId7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"/>
          <p:cNvSpPr txBox="1"/>
          <p:nvPr>
            <p:ph type="ctrTitle"/>
          </p:nvPr>
        </p:nvSpPr>
        <p:spPr>
          <a:xfrm>
            <a:off x="1284908" y="2166127"/>
            <a:ext cx="9622200" cy="9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6039"/>
              <a:t>Нейросеть </a:t>
            </a:r>
            <a:endParaRPr sz="6039"/>
          </a:p>
        </p:txBody>
      </p:sp>
      <p:sp>
        <p:nvSpPr>
          <p:cNvPr id="132" name="Google Shape;132;p11"/>
          <p:cNvSpPr txBox="1"/>
          <p:nvPr>
            <p:ph idx="1" type="body"/>
          </p:nvPr>
        </p:nvSpPr>
        <p:spPr>
          <a:xfrm>
            <a:off x="1284750" y="3593804"/>
            <a:ext cx="962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950" lIns="0" spcFirstLastPara="1" rIns="77900" wrap="square" tIns="389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ru-RU" sz="2000"/>
              <a:t>Автоматический конструктор презентаций, брендбуков и документов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Общая информация о проекте</a:t>
            </a:r>
            <a:endParaRPr/>
          </a:p>
        </p:txBody>
      </p:sp>
      <p:sp>
        <p:nvSpPr>
          <p:cNvPr id="138" name="Google Shape;138;p12"/>
          <p:cNvSpPr txBox="1"/>
          <p:nvPr/>
        </p:nvSpPr>
        <p:spPr>
          <a:xfrm>
            <a:off x="340775" y="1697701"/>
            <a:ext cx="11517900" cy="8772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highlight>
                  <a:schemeClr val="lt1"/>
                </a:highlight>
              </a:rPr>
              <a:t>Мы предлагаем автоматическую систему для создания презентаций, брендбуков, документов и тд, в едином корпоративном дизайне на основе нейронных сетей</a:t>
            </a:r>
            <a:endParaRPr b="0" i="0" sz="12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2"/>
          <p:cNvSpPr txBox="1"/>
          <p:nvPr/>
        </p:nvSpPr>
        <p:spPr>
          <a:xfrm>
            <a:off x="337049" y="3614714"/>
            <a:ext cx="11517900" cy="6678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</a:pPr>
            <a:r>
              <a:rPr lang="ru-RU" sz="1600">
                <a:solidFill>
                  <a:schemeClr val="accent1"/>
                </a:solidFill>
              </a:rPr>
              <a:t>Конструктор для создания презентаций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2"/>
          <p:cNvSpPr txBox="1"/>
          <p:nvPr/>
        </p:nvSpPr>
        <p:spPr>
          <a:xfrm>
            <a:off x="340898" y="4977367"/>
            <a:ext cx="2700000" cy="36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Функциональный прототип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2"/>
          <p:cNvSpPr txBox="1"/>
          <p:nvPr/>
        </p:nvSpPr>
        <p:spPr>
          <a:xfrm>
            <a:off x="6226530" y="4971714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Первые продажи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2"/>
          <p:cNvSpPr txBox="1"/>
          <p:nvPr/>
        </p:nvSpPr>
        <p:spPr>
          <a:xfrm>
            <a:off x="3283714" y="4971714"/>
            <a:ext cx="2700000" cy="36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Пилотное внедрение</a:t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2"/>
          <p:cNvSpPr txBox="1"/>
          <p:nvPr/>
        </p:nvSpPr>
        <p:spPr>
          <a:xfrm>
            <a:off x="9158625" y="4971714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Активные продажи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2"/>
          <p:cNvSpPr txBox="1"/>
          <p:nvPr/>
        </p:nvSpPr>
        <p:spPr>
          <a:xfrm>
            <a:off x="340900" y="3039793"/>
            <a:ext cx="488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Основное технологическое направление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2"/>
          <p:cNvSpPr txBox="1"/>
          <p:nvPr/>
        </p:nvSpPr>
        <p:spPr>
          <a:xfrm>
            <a:off x="340900" y="4488126"/>
            <a:ext cx="198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Стадия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2"/>
          <p:cNvSpPr txBox="1"/>
          <p:nvPr/>
        </p:nvSpPr>
        <p:spPr>
          <a:xfrm>
            <a:off x="340800" y="980728"/>
            <a:ext cx="82005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sng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Описание проекта</a:t>
            </a:r>
            <a:endParaRPr b="0" i="0" sz="1600" u="sng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9158625" y="5403603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Создано зарубежное юридическое лицо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2"/>
          <p:cNvSpPr txBox="1"/>
          <p:nvPr/>
        </p:nvSpPr>
        <p:spPr>
          <a:xfrm>
            <a:off x="335427" y="5403603"/>
            <a:ext cx="2700000" cy="360000"/>
          </a:xfrm>
          <a:prstGeom prst="rect">
            <a:avLst/>
          </a:prstGeom>
          <a:solidFill>
            <a:srgbClr val="008C95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Юридическое лицо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 создано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2"/>
          <p:cNvSpPr txBox="1"/>
          <p:nvPr/>
        </p:nvSpPr>
        <p:spPr>
          <a:xfrm>
            <a:off x="6236030" y="5403603"/>
            <a:ext cx="2700000" cy="36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Создано российское юридическое лицо</a:t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/>
          <p:cNvSpPr txBox="1"/>
          <p:nvPr/>
        </p:nvSpPr>
        <p:spPr>
          <a:xfrm>
            <a:off x="9169718" y="5840403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Оформлена интеллектуальная собственность (иное, указать)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335360" y="5837171"/>
            <a:ext cx="2700000" cy="360000"/>
          </a:xfrm>
          <a:prstGeom prst="rect">
            <a:avLst/>
          </a:prstGeom>
          <a:solidFill>
            <a:srgbClr val="008C95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Интеллектуальная собственность не оформлена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2"/>
          <p:cNvSpPr txBox="1"/>
          <p:nvPr/>
        </p:nvSpPr>
        <p:spPr>
          <a:xfrm>
            <a:off x="3283342" y="5842824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Оформлена интеллектуальная собственность на физическое лицо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 txBox="1"/>
          <p:nvPr/>
        </p:nvSpPr>
        <p:spPr>
          <a:xfrm>
            <a:off x="6226530" y="5842824"/>
            <a:ext cx="2700000" cy="36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Оформлена интеллектуальная собственность на юридическое лицо</a:t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2"/>
          <p:cNvSpPr txBox="1"/>
          <p:nvPr/>
        </p:nvSpPr>
        <p:spPr>
          <a:xfrm>
            <a:off x="3283342" y="5403603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Создано ИП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Достигнутые результаты и дальнейшие шаги</a:t>
            </a:r>
            <a:endParaRPr/>
          </a:p>
        </p:txBody>
      </p:sp>
      <p:sp>
        <p:nvSpPr>
          <p:cNvPr id="160" name="Google Shape;160;p13"/>
          <p:cNvSpPr txBox="1"/>
          <p:nvPr/>
        </p:nvSpPr>
        <p:spPr>
          <a:xfrm>
            <a:off x="340800" y="1203150"/>
            <a:ext cx="5400000" cy="50085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Стартовый прототип кода на библиотеке</a:t>
            </a:r>
            <a:r>
              <a:rPr i="1" lang="ru-RU" sz="1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ru-RU" sz="1900">
                <a:solidFill>
                  <a:schemeClr val="dk1"/>
                </a:solidFill>
              </a:rPr>
              <a:t>Tensorflow, работающий на CPU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72450" y="794841"/>
            <a:ext cx="212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Сегодня мы уже: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6455990" y="850758"/>
            <a:ext cx="38862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В дальнейшем мы планируем: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6456000" y="1203150"/>
            <a:ext cx="5400000" cy="48786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ru-RU" sz="1600">
                <a:solidFill>
                  <a:srgbClr val="A5A5A5"/>
                </a:solidFill>
              </a:rPr>
              <a:t>Опишите, что вы планируете сделать к середине года, к концу 2021 года.</a:t>
            </a:r>
            <a:endParaRPr i="1" sz="1600">
              <a:solidFill>
                <a:srgbClr val="A5A5A5"/>
              </a:solidFill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Интегрировать библиотеку </a:t>
            </a:r>
            <a:r>
              <a:rPr lang="ru-RU" sz="1900">
                <a:solidFill>
                  <a:schemeClr val="dk1"/>
                </a:solidFill>
                <a:highlight>
                  <a:schemeClr val="lt1"/>
                </a:highlight>
              </a:rPr>
              <a:t>Tensorflow - GPU, работающую на CUDA-ядрах видеокартах</a:t>
            </a:r>
            <a:endParaRPr b="0" i="0" sz="1400" u="none" cap="none" strike="noStrike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ru-RU" sz="16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Как вы видите развитие своего проекта на горизонте в 5, 10, 15 лет? </a:t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Увеличение мощност</a:t>
            </a:r>
            <a:r>
              <a:rPr lang="ru-RU" sz="1800">
                <a:solidFill>
                  <a:schemeClr val="dk1"/>
                </a:solidFill>
              </a:rPr>
              <a:t>и и сложности обучаемых проектов в нейросети, её масштабирование и интеграцию подцели заказчиков</a:t>
            </a:r>
            <a:endParaRPr b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ru-RU" sz="16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В чем заключается ваша долгосрочная стратегия?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Нейросеть - это перспективная It-отрасль, набирающая обороты в современном мире</a:t>
            </a:r>
            <a:endParaRPr b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3"/>
          <p:cNvPicPr preferRelativeResize="0"/>
          <p:nvPr/>
        </p:nvPicPr>
        <p:blipFill rotWithShape="1">
          <a:blip r:embed="rId3">
            <a:alphaModFix/>
          </a:blip>
          <a:srcRect b="2771" l="0" r="33673" t="0"/>
          <a:stretch/>
        </p:blipFill>
        <p:spPr>
          <a:xfrm>
            <a:off x="372450" y="1912175"/>
            <a:ext cx="3002675" cy="247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/>
          <p:cNvPicPr preferRelativeResize="0"/>
          <p:nvPr/>
        </p:nvPicPr>
        <p:blipFill rotWithShape="1">
          <a:blip r:embed="rId4">
            <a:alphaModFix/>
          </a:blip>
          <a:srcRect b="2676" l="0" r="33568" t="0"/>
          <a:stretch/>
        </p:blipFill>
        <p:spPr>
          <a:xfrm>
            <a:off x="2843625" y="3824275"/>
            <a:ext cx="2897172" cy="23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3200" y="4915675"/>
            <a:ext cx="2640599" cy="116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Интеллектуальная собственность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336750" y="1594902"/>
            <a:ext cx="11523300" cy="10329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  </a:t>
            </a: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Мы планируем оформлять интеллектуальную собственность по ходу работы над проектом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  Защита разработки - а</a:t>
            </a: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вторский код с интеграцией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345629" y="1083754"/>
            <a:ext cx="1101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</a:rPr>
              <a:t>Юридическая защита решения</a:t>
            </a:r>
            <a:endParaRPr b="1" i="0" sz="1400" u="none" cap="none" strike="noStrike">
              <a:solidFill>
                <a:schemeClr val="accent4"/>
              </a:solidFill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334350" y="3536502"/>
            <a:ext cx="11523300" cy="8430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  Работа с нашим продуктом возможна с помощью заказной разработки</a:t>
            </a:r>
            <a:endParaRPr b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4"/>
          <p:cNvSpPr txBox="1"/>
          <p:nvPr/>
        </p:nvSpPr>
        <p:spPr>
          <a:xfrm>
            <a:off x="345617" y="3005590"/>
            <a:ext cx="1101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Варианты работы с решением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345625" y="4667275"/>
            <a:ext cx="1101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accent4"/>
                </a:solidFill>
              </a:rPr>
              <a:t>Конкурентные преимущества</a:t>
            </a:r>
            <a:endParaRPr/>
          </a:p>
        </p:txBody>
      </p:sp>
      <p:sp>
        <p:nvSpPr>
          <p:cNvPr id="177" name="Google Shape;177;p14"/>
          <p:cNvSpPr txBox="1"/>
          <p:nvPr/>
        </p:nvSpPr>
        <p:spPr>
          <a:xfrm>
            <a:off x="336750" y="5187325"/>
            <a:ext cx="11523300" cy="7056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 fontScale="70000"/>
          </a:bodyPr>
          <a:lstStyle/>
          <a:p>
            <a:pPr indent="0" lvl="0" marL="18097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5263"/>
              <a:buFont typeface="Arial"/>
              <a:buNone/>
            </a:pPr>
            <a:r>
              <a:rPr b="0" i="0" lang="ru-RU" sz="19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Устройство не является облачной системой! Наше предложение - это готовый продукт, сделанный под ключ, как программно, так и аппаратно. </a:t>
            </a:r>
            <a:r>
              <a:rPr lang="ru-RU" sz="2000">
                <a:solidFill>
                  <a:schemeClr val="dk1"/>
                </a:solidFill>
                <a:highlight>
                  <a:schemeClr val="lt1"/>
                </a:highlight>
              </a:rPr>
              <a:t>Автономная рабочая система, способная на решение многих задач, будь то брендбук или генерация заражения COVID-19.​</a:t>
            </a:r>
            <a:endParaRPr b="0" i="0" sz="19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Предлагаемый MVP-прототип решения</a:t>
            </a:r>
            <a:endParaRPr/>
          </a:p>
        </p:txBody>
      </p:sp>
      <p:sp>
        <p:nvSpPr>
          <p:cNvPr id="183" name="Google Shape;183;p15"/>
          <p:cNvSpPr txBox="1"/>
          <p:nvPr/>
        </p:nvSpPr>
        <p:spPr>
          <a:xfrm>
            <a:off x="338400" y="1454926"/>
            <a:ext cx="11515200" cy="15408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77500" lnSpcReduction="10000"/>
          </a:bodyPr>
          <a:lstStyle/>
          <a:p>
            <a:pPr indent="-322103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1900">
                <a:solidFill>
                  <a:schemeClr val="dk1"/>
                </a:solidFill>
              </a:rPr>
              <a:t>Сборка рабочей платформы и её тестирование</a:t>
            </a:r>
            <a:endParaRPr sz="1900">
              <a:solidFill>
                <a:schemeClr val="dk1"/>
              </a:solidFill>
            </a:endParaRPr>
          </a:p>
          <a:p>
            <a:pPr indent="-322103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1900">
                <a:solidFill>
                  <a:schemeClr val="dk1"/>
                </a:solidFill>
              </a:rPr>
              <a:t>П</a:t>
            </a:r>
            <a:r>
              <a:rPr lang="ru-RU" sz="1900">
                <a:solidFill>
                  <a:schemeClr val="dk1"/>
                </a:solidFill>
              </a:rPr>
              <a:t>оиск и загрузка базы данных</a:t>
            </a:r>
            <a:endParaRPr sz="1900">
              <a:solidFill>
                <a:schemeClr val="dk1"/>
              </a:solidFill>
            </a:endParaRPr>
          </a:p>
          <a:p>
            <a:pPr indent="-322103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1900">
                <a:solidFill>
                  <a:schemeClr val="dk1"/>
                </a:solidFill>
              </a:rPr>
              <a:t>Обучение нейросети, её тестирование и наладка</a:t>
            </a:r>
            <a:endParaRPr sz="1900">
              <a:solidFill>
                <a:schemeClr val="dk1"/>
              </a:solidFill>
            </a:endParaRPr>
          </a:p>
          <a:p>
            <a:pPr indent="-32210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1900">
                <a:solidFill>
                  <a:schemeClr val="dk1"/>
                </a:solidFill>
              </a:rPr>
              <a:t>Программа самостоятельно адаптирует данные под задачи проекта</a:t>
            </a:r>
            <a:endParaRPr sz="1900">
              <a:solidFill>
                <a:schemeClr val="dk1"/>
              </a:solidFill>
            </a:endParaRPr>
          </a:p>
          <a:p>
            <a:pPr indent="-32210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1900">
                <a:solidFill>
                  <a:schemeClr val="dk1"/>
                </a:solidFill>
              </a:rPr>
              <a:t>Программа создает дизайн слайда используя цвета корпоративного стиля</a:t>
            </a:r>
            <a:endParaRPr sz="1900">
              <a:solidFill>
                <a:schemeClr val="dk1"/>
              </a:solidFill>
            </a:endParaRPr>
          </a:p>
          <a:p>
            <a:pPr indent="-32210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1900">
                <a:solidFill>
                  <a:schemeClr val="dk1"/>
                </a:solidFill>
              </a:rPr>
              <a:t>Программа автоматически создаёт полноценный документ (презентацию, брендбук) в едином корпоративном стиле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84" name="Google Shape;184;p15"/>
          <p:cNvSpPr txBox="1"/>
          <p:nvPr/>
        </p:nvSpPr>
        <p:spPr>
          <a:xfrm>
            <a:off x="340800" y="978320"/>
            <a:ext cx="60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Описание предлагаемого MVP-прототипа решения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307000" y="3684826"/>
            <a:ext cx="11546700" cy="15408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Для</a:t>
            </a:r>
            <a:r>
              <a:rPr lang="ru-RU" sz="1900">
                <a:solidFill>
                  <a:schemeClr val="dk1"/>
                </a:solidFill>
              </a:rPr>
              <a:t> СИБУРа MVP-прототип решения будет развернут на активах On-premise</a:t>
            </a:r>
            <a:endParaRPr b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Использование языка программирования Python и таких библиотек, как K</a:t>
            </a:r>
            <a:r>
              <a:rPr lang="ru-RU" sz="1900">
                <a:solidFill>
                  <a:srgbClr val="333333"/>
                </a:solidFill>
                <a:highlight>
                  <a:srgbClr val="FFFFFF"/>
                </a:highlight>
              </a:rPr>
              <a:t>eras</a:t>
            </a:r>
            <a:r>
              <a:rPr lang="ru-RU" sz="1900">
                <a:solidFill>
                  <a:schemeClr val="dk1"/>
                </a:solidFill>
              </a:rPr>
              <a:t>, Tensorflow, Matplotlib (применение в процессе обучения </a:t>
            </a:r>
            <a:r>
              <a:rPr lang="ru-RU" sz="1900">
                <a:solidFill>
                  <a:schemeClr val="dk1"/>
                </a:solidFill>
              </a:rPr>
              <a:t>cuda</a:t>
            </a:r>
            <a:r>
              <a:rPr lang="ru-RU" sz="1900">
                <a:solidFill>
                  <a:schemeClr val="dk1"/>
                </a:solidFill>
              </a:rPr>
              <a:t>-ядер видеокарт Nvidia)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333272" y="3145953"/>
            <a:ext cx="743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Технические особенности разработки MVP-прототипа решения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340800" y="5851888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до 200 тыс. руб.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5"/>
          <p:cNvSpPr txBox="1"/>
          <p:nvPr/>
        </p:nvSpPr>
        <p:spPr>
          <a:xfrm>
            <a:off x="6226432" y="5846235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500 тыс. руб. - 1 млн руб</a:t>
            </a:r>
            <a:endParaRPr b="0" i="0" sz="11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5"/>
          <p:cNvSpPr txBox="1"/>
          <p:nvPr/>
        </p:nvSpPr>
        <p:spPr>
          <a:xfrm>
            <a:off x="3283616" y="5846235"/>
            <a:ext cx="2700000" cy="360000"/>
          </a:xfrm>
          <a:prstGeom prst="rect">
            <a:avLst/>
          </a:prstGeom>
          <a:solidFill>
            <a:srgbClr val="2D8797"/>
          </a:solidFill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200 - 500 тыс. руб.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5"/>
          <p:cNvSpPr txBox="1"/>
          <p:nvPr/>
        </p:nvSpPr>
        <p:spPr>
          <a:xfrm>
            <a:off x="9158527" y="5846235"/>
            <a:ext cx="2700000" cy="360000"/>
          </a:xfrm>
          <a:prstGeom prst="rect">
            <a:avLst/>
          </a:prstGeom>
          <a:noFill/>
          <a:ln cap="flat" cmpd="sng" w="9525">
            <a:solidFill>
              <a:srgbClr val="2D87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более 1 млн руб.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5"/>
          <p:cNvSpPr txBox="1"/>
          <p:nvPr/>
        </p:nvSpPr>
        <p:spPr>
          <a:xfrm>
            <a:off x="333277" y="5445772"/>
            <a:ext cx="48860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Стоимость доработки текущего решения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Дорожная карта реализации проекта</a:t>
            </a:r>
            <a:endParaRPr/>
          </a:p>
        </p:txBody>
      </p:sp>
      <p:sp>
        <p:nvSpPr>
          <p:cNvPr id="197" name="Google Shape;197;p16"/>
          <p:cNvSpPr txBox="1"/>
          <p:nvPr/>
        </p:nvSpPr>
        <p:spPr>
          <a:xfrm>
            <a:off x="340800" y="1581950"/>
            <a:ext cx="11508300" cy="12108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Пилотный проект нашей программы способен отобразить процесс обучения, основанный на технологиях нейросетей. В итоге, происходит анализ данных полученных от базы предыдущих проектов, после чего начинается процесс создания презентации в едином корпоративном стиле.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98" name="Google Shape;198;p16"/>
          <p:cNvSpPr txBox="1"/>
          <p:nvPr/>
        </p:nvSpPr>
        <p:spPr>
          <a:xfrm>
            <a:off x="328625" y="1041645"/>
            <a:ext cx="468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Описание процесса пилотного проекта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6"/>
          <p:cNvSpPr/>
          <p:nvPr/>
        </p:nvSpPr>
        <p:spPr>
          <a:xfrm>
            <a:off x="1775520" y="5960442"/>
            <a:ext cx="2880000" cy="252000"/>
          </a:xfrm>
          <a:prstGeom prst="rect">
            <a:avLst/>
          </a:prstGeom>
          <a:solidFill>
            <a:srgbClr val="2D87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Месяц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6"/>
          <p:cNvSpPr/>
          <p:nvPr/>
        </p:nvSpPr>
        <p:spPr>
          <a:xfrm>
            <a:off x="5375920" y="5949280"/>
            <a:ext cx="2880000" cy="252000"/>
          </a:xfrm>
          <a:prstGeom prst="rect">
            <a:avLst/>
          </a:prstGeom>
          <a:solidFill>
            <a:srgbClr val="2D87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Месяц 2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6"/>
          <p:cNvSpPr/>
          <p:nvPr/>
        </p:nvSpPr>
        <p:spPr>
          <a:xfrm>
            <a:off x="8976320" y="5949280"/>
            <a:ext cx="2898608" cy="252000"/>
          </a:xfrm>
          <a:prstGeom prst="rect">
            <a:avLst/>
          </a:prstGeom>
          <a:solidFill>
            <a:srgbClr val="2D87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Месяц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6"/>
          <p:cNvSpPr/>
          <p:nvPr/>
        </p:nvSpPr>
        <p:spPr>
          <a:xfrm>
            <a:off x="1768995" y="3827692"/>
            <a:ext cx="2879997" cy="43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Набор базы данных для обучения (брендбуки СИБУРа)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p16"/>
          <p:cNvCxnSpPr/>
          <p:nvPr/>
        </p:nvCxnSpPr>
        <p:spPr>
          <a:xfrm>
            <a:off x="366721" y="4437112"/>
            <a:ext cx="11508300" cy="0"/>
          </a:xfrm>
          <a:prstGeom prst="straightConnector1">
            <a:avLst/>
          </a:prstGeom>
          <a:noFill/>
          <a:ln cap="flat" cmpd="sng" w="9525">
            <a:solidFill>
              <a:srgbClr val="2D8797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04" name="Google Shape;204;p16"/>
          <p:cNvSpPr txBox="1"/>
          <p:nvPr/>
        </p:nvSpPr>
        <p:spPr>
          <a:xfrm>
            <a:off x="328621" y="3827692"/>
            <a:ext cx="1054687" cy="491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этапа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6"/>
          <p:cNvSpPr txBox="1"/>
          <p:nvPr/>
        </p:nvSpPr>
        <p:spPr>
          <a:xfrm>
            <a:off x="340524" y="4642339"/>
            <a:ext cx="1068864" cy="411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Задачи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этапа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6"/>
          <p:cNvSpPr/>
          <p:nvPr/>
        </p:nvSpPr>
        <p:spPr>
          <a:xfrm>
            <a:off x="1775525" y="4582400"/>
            <a:ext cx="2898600" cy="4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Сбор информации, раздаточного материала над которым нужно произвести работу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6"/>
          <p:cNvSpPr txBox="1"/>
          <p:nvPr/>
        </p:nvSpPr>
        <p:spPr>
          <a:xfrm>
            <a:off x="366721" y="3125564"/>
            <a:ext cx="7092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График разработки предлагаемого MVP-прототипа решения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6"/>
          <p:cNvSpPr/>
          <p:nvPr/>
        </p:nvSpPr>
        <p:spPr>
          <a:xfrm>
            <a:off x="5369394" y="3827692"/>
            <a:ext cx="2880000" cy="43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Актуализация и оптимизация кода с железом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6"/>
          <p:cNvSpPr/>
          <p:nvPr/>
        </p:nvSpPr>
        <p:spPr>
          <a:xfrm>
            <a:off x="5361750" y="4582526"/>
            <a:ext cx="2880000" cy="472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Настройка интеграций Tensorflow-GPU  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6"/>
          <p:cNvSpPr txBox="1"/>
          <p:nvPr/>
        </p:nvSpPr>
        <p:spPr>
          <a:xfrm>
            <a:off x="366725" y="5392000"/>
            <a:ext cx="11910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этапа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6"/>
          <p:cNvSpPr/>
          <p:nvPr/>
        </p:nvSpPr>
        <p:spPr>
          <a:xfrm>
            <a:off x="8969796" y="3827692"/>
            <a:ext cx="2879680" cy="43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Процесс отладки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6"/>
          <p:cNvSpPr/>
          <p:nvPr/>
        </p:nvSpPr>
        <p:spPr>
          <a:xfrm>
            <a:off x="8976325" y="4582401"/>
            <a:ext cx="2879700" cy="472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Оптимизация кода для работы с нашей базы данных и сам процесс обучения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p16"/>
          <p:cNvCxnSpPr/>
          <p:nvPr/>
        </p:nvCxnSpPr>
        <p:spPr>
          <a:xfrm>
            <a:off x="397767" y="5229200"/>
            <a:ext cx="11508207" cy="0"/>
          </a:xfrm>
          <a:prstGeom prst="straightConnector1">
            <a:avLst/>
          </a:prstGeom>
          <a:noFill/>
          <a:ln cap="flat" cmpd="sng" w="9525">
            <a:solidFill>
              <a:srgbClr val="2D8797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14" name="Google Shape;214;p16"/>
          <p:cNvSpPr/>
          <p:nvPr/>
        </p:nvSpPr>
        <p:spPr>
          <a:xfrm>
            <a:off x="1794447" y="5392012"/>
            <a:ext cx="2880000" cy="43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Собранный и систематизированный  материал для анализа и обучения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6"/>
          <p:cNvSpPr/>
          <p:nvPr/>
        </p:nvSpPr>
        <p:spPr>
          <a:xfrm>
            <a:off x="5380669" y="5372986"/>
            <a:ext cx="2880000" cy="43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Готовый прототип для работы с обучением нейросети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6"/>
          <p:cNvSpPr/>
          <p:nvPr/>
        </p:nvSpPr>
        <p:spPr>
          <a:xfrm>
            <a:off x="8995247" y="5372986"/>
            <a:ext cx="2879681" cy="43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Первые результаты, полученные за счёт обучения нейросети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Эффекты от внедрения MVP-прототипа решения</a:t>
            </a:r>
            <a:endParaRPr/>
          </a:p>
        </p:txBody>
      </p:sp>
      <p:sp>
        <p:nvSpPr>
          <p:cNvPr id="222" name="Google Shape;222;p17"/>
          <p:cNvSpPr txBox="1"/>
          <p:nvPr/>
        </p:nvSpPr>
        <p:spPr>
          <a:xfrm>
            <a:off x="340800" y="1602525"/>
            <a:ext cx="9102000" cy="10068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>
                <a:solidFill>
                  <a:schemeClr val="dk1"/>
                </a:solidFill>
              </a:rPr>
              <a:t>Рабочая станция с большим количеством линий pci-express ~ 200 тыс. руб.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>
                <a:solidFill>
                  <a:schemeClr val="dk1"/>
                </a:solidFill>
              </a:rPr>
              <a:t>Программное обеспечение ~ 150 тыс. руб.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>
                <a:solidFill>
                  <a:schemeClr val="dk1"/>
                </a:solidFill>
              </a:rPr>
              <a:t>Оплата труда, внешние расходы  ~ 150 тыс. руб.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3" name="Google Shape;223;p17"/>
          <p:cNvSpPr txBox="1"/>
          <p:nvPr/>
        </p:nvSpPr>
        <p:spPr>
          <a:xfrm>
            <a:off x="338850" y="5341675"/>
            <a:ext cx="9105900" cy="5571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Качественный эффект от внедрения продукта заключается в том, что высвобождается рабочее время, </a:t>
            </a: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прежде заполненное выполнением механических функций</a:t>
            </a:r>
            <a:endParaRPr b="0" i="0" sz="1600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7"/>
          <p:cNvSpPr txBox="1"/>
          <p:nvPr/>
        </p:nvSpPr>
        <p:spPr>
          <a:xfrm>
            <a:off x="340800" y="3027835"/>
            <a:ext cx="5571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Расчет экономического эффекта от внедрения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340792" y="4881563"/>
            <a:ext cx="213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Другие эффекты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7"/>
          <p:cNvSpPr txBox="1"/>
          <p:nvPr/>
        </p:nvSpPr>
        <p:spPr>
          <a:xfrm>
            <a:off x="340800" y="980728"/>
            <a:ext cx="8200386" cy="379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Расчет бюджета внедрения 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7"/>
          <p:cNvSpPr txBox="1"/>
          <p:nvPr/>
        </p:nvSpPr>
        <p:spPr>
          <a:xfrm>
            <a:off x="340800" y="3467113"/>
            <a:ext cx="9102000" cy="11523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Экономическим эффектом является оптимизация брендбуков, рабочих документов, презентаций </a:t>
            </a:r>
            <a:r>
              <a:rPr lang="ru-RU" sz="1800">
                <a:solidFill>
                  <a:schemeClr val="dk1"/>
                </a:solidFill>
              </a:rPr>
              <a:t>со сбором информации из различных источников, в</a:t>
            </a:r>
            <a:r>
              <a:rPr lang="ru-RU" sz="1800">
                <a:solidFill>
                  <a:schemeClr val="dk1"/>
                </a:solidFill>
              </a:rPr>
              <a:t> которых необходимо будет соблюсти единый корпоративный дизайн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 txBox="1"/>
          <p:nvPr>
            <p:ph type="title"/>
          </p:nvPr>
        </p:nvSpPr>
        <p:spPr>
          <a:xfrm>
            <a:off x="340800" y="272720"/>
            <a:ext cx="11515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Команда проекта</a:t>
            </a:r>
            <a:endParaRPr/>
          </a:p>
        </p:txBody>
      </p:sp>
      <p:sp>
        <p:nvSpPr>
          <p:cNvPr id="233" name="Google Shape;233;p18"/>
          <p:cNvSpPr txBox="1"/>
          <p:nvPr/>
        </p:nvSpPr>
        <p:spPr>
          <a:xfrm>
            <a:off x="340800" y="880250"/>
            <a:ext cx="80985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Ключевые участники проекта, их роли, компетенции и релевантный опыт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8"/>
          <p:cNvSpPr txBox="1"/>
          <p:nvPr/>
        </p:nvSpPr>
        <p:spPr>
          <a:xfrm>
            <a:off x="333375" y="1567000"/>
            <a:ext cx="3656100" cy="2216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 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вашишин Сергей Сергеевич</a:t>
            </a:r>
            <a:r>
              <a:rPr lang="ru-RU" sz="1800">
                <a:solidFill>
                  <a:schemeClr val="dk1"/>
                </a:solidFill>
              </a:rPr>
              <a:t>: </a:t>
            </a: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Руководитель проек</a:t>
            </a: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Опыт работы в RSS-service, Balver</a:t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Компетенции: куратор проектных групп, объектно-ориентированное программирование</a:t>
            </a:r>
            <a:endParaRPr i="1" sz="1600">
              <a:solidFill>
                <a:srgbClr val="A5A5A5"/>
              </a:solidFill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333375" y="3999400"/>
            <a:ext cx="3656100" cy="22161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 </a:t>
            </a:r>
            <a:r>
              <a:rPr lang="ru-RU" sz="1800">
                <a:solidFill>
                  <a:schemeClr val="dk1"/>
                </a:solidFill>
              </a:rPr>
              <a:t>К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увалдин Александр Юрьевич</a:t>
            </a:r>
            <a:r>
              <a:rPr lang="ru-RU" sz="1800">
                <a:solidFill>
                  <a:schemeClr val="dk1"/>
                </a:solidFill>
              </a:rPr>
              <a:t>:</a:t>
            </a:r>
            <a:r>
              <a:rPr lang="ru-RU" sz="1700">
                <a:solidFill>
                  <a:schemeClr val="dk1"/>
                </a:solidFill>
              </a:rPr>
              <a:t> </a:t>
            </a: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Главный разработчик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875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18097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8"/>
              <a:buFont typeface="Arial"/>
              <a:buNone/>
            </a:pPr>
            <a:r>
              <a:rPr lang="ru-RU" sz="1800">
                <a:solidFill>
                  <a:schemeClr val="accent1"/>
                </a:solidFill>
              </a:rPr>
              <a:t>Победитель конкурсов “Цифровой прорыв 2020”, “Кубок губернатора 2021”</a:t>
            </a:r>
            <a:endParaRPr sz="1800">
              <a:solidFill>
                <a:schemeClr val="accent1"/>
              </a:solidFill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i="1" sz="1600">
              <a:solidFill>
                <a:srgbClr val="A5A5A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8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Компетенции: объектно-ориентированное программирование, работа с нейросетями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8"/>
          <p:cNvSpPr txBox="1"/>
          <p:nvPr/>
        </p:nvSpPr>
        <p:spPr>
          <a:xfrm>
            <a:off x="6547700" y="1507125"/>
            <a:ext cx="3851100" cy="22287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fontScale="77500"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 </a:t>
            </a:r>
            <a:r>
              <a:rPr i="0" lang="ru-RU" sz="2300" cap="none" strike="noStrike">
                <a:solidFill>
                  <a:schemeClr val="dk1"/>
                </a:solidFill>
              </a:rPr>
              <a:t>Шкилева Виолетта Валерьевна</a:t>
            </a:r>
            <a:r>
              <a:rPr lang="ru-RU" sz="2300">
                <a:solidFill>
                  <a:schemeClr val="dk1"/>
                </a:solidFill>
              </a:rPr>
              <a:t>: </a:t>
            </a:r>
            <a:r>
              <a:rPr lang="ru-RU" sz="2050">
                <a:solidFill>
                  <a:schemeClr val="dk1"/>
                </a:solidFill>
              </a:rPr>
              <a:t>М</a:t>
            </a:r>
            <a:r>
              <a:rPr b="0" i="0" lang="ru-RU" sz="2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енеджер</a:t>
            </a:r>
            <a:endParaRPr b="0" i="0" sz="2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4210"/>
              <a:buFont typeface="Arial"/>
              <a:buNone/>
            </a:pPr>
            <a:r>
              <a:t/>
            </a:r>
            <a:endParaRPr i="1" sz="1900">
              <a:solidFill>
                <a:schemeClr val="accent1"/>
              </a:solidFill>
            </a:endParaRPr>
          </a:p>
          <a:p>
            <a:pPr indent="0" lvl="0" marL="180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8048"/>
              <a:buFont typeface="Arial"/>
              <a:buNone/>
            </a:pPr>
            <a:r>
              <a:rPr lang="ru-RU" sz="2050">
                <a:solidFill>
                  <a:schemeClr val="accent1"/>
                </a:solidFill>
              </a:rPr>
              <a:t>Победитель конкурсов “Цифровой прорыв 2020”, “Большая перемена”, “Реальный сектор.22”</a:t>
            </a:r>
            <a:endParaRPr sz="2050">
              <a:solidFill>
                <a:schemeClr val="accent1"/>
              </a:solidFill>
            </a:endParaRPr>
          </a:p>
          <a:p>
            <a:pPr indent="0" lvl="0" marL="180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4827"/>
              <a:buFont typeface="Arial"/>
              <a:buNone/>
            </a:pPr>
            <a:r>
              <a:t/>
            </a:r>
            <a:endParaRPr sz="1886"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/>
              <a:buNone/>
            </a:pPr>
            <a:r>
              <a:rPr lang="ru-RU" sz="2000"/>
              <a:t>Компетенции: объектно-ориентированное программирование; курирование проектов, работа с прототипами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8"/>
          <p:cNvSpPr txBox="1"/>
          <p:nvPr/>
        </p:nvSpPr>
        <p:spPr>
          <a:xfrm>
            <a:off x="6547800" y="3983200"/>
            <a:ext cx="3851100" cy="22287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Попов Фёдор Александрович</a:t>
            </a:r>
            <a:r>
              <a:rPr lang="ru-RU" sz="1600">
                <a:solidFill>
                  <a:schemeClr val="dk1"/>
                </a:solidFill>
              </a:rPr>
              <a:t>: </a:t>
            </a: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Главный разработчик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700">
                <a:solidFill>
                  <a:schemeClr val="accent1"/>
                </a:solidFill>
              </a:rPr>
              <a:t>Финалист “IT-FEST 2020” и </a:t>
            </a:r>
            <a:r>
              <a:rPr lang="ru-RU" sz="1700">
                <a:solidFill>
                  <a:schemeClr val="accent1"/>
                </a:solidFill>
              </a:rPr>
              <a:t>“IT-FEST 2021”</a:t>
            </a:r>
            <a:endParaRPr sz="1700">
              <a:solidFill>
                <a:schemeClr val="accent1"/>
              </a:solidFill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Компетенции: объектно-ориентированное программирование, работа с нейросетями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18"/>
          <p:cNvPicPr preferRelativeResize="0"/>
          <p:nvPr/>
        </p:nvPicPr>
        <p:blipFill rotWithShape="1">
          <a:blip r:embed="rId3">
            <a:alphaModFix/>
          </a:blip>
          <a:srcRect b="0" l="0" r="8511" t="0"/>
          <a:stretch/>
        </p:blipFill>
        <p:spPr>
          <a:xfrm>
            <a:off x="3996825" y="3983296"/>
            <a:ext cx="1597876" cy="222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98913" y="3983250"/>
            <a:ext cx="1503479" cy="22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8"/>
          <p:cNvPicPr preferRelativeResize="0"/>
          <p:nvPr/>
        </p:nvPicPr>
        <p:blipFill rotWithShape="1">
          <a:blip r:embed="rId5">
            <a:alphaModFix/>
          </a:blip>
          <a:srcRect b="0" l="12898" r="13890" t="0"/>
          <a:stretch/>
        </p:blipFill>
        <p:spPr>
          <a:xfrm>
            <a:off x="3996825" y="1567000"/>
            <a:ext cx="1597880" cy="22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80500" y="1567000"/>
            <a:ext cx="1375501" cy="21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98925" y="1508706"/>
            <a:ext cx="1503475" cy="2225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BUR_А4_Титульные слайды">
  <a:themeElements>
    <a:clrScheme name="Другая 4">
      <a:dk1>
        <a:srgbClr val="000000"/>
      </a:dk1>
      <a:lt1>
        <a:srgbClr val="FFFFFF"/>
      </a:lt1>
      <a:dk2>
        <a:srgbClr val="B2D2D8"/>
      </a:dk2>
      <a:lt2>
        <a:srgbClr val="99CC00"/>
      </a:lt2>
      <a:accent1>
        <a:srgbClr val="008C95"/>
      </a:accent1>
      <a:accent2>
        <a:srgbClr val="FFC000"/>
      </a:accent2>
      <a:accent3>
        <a:srgbClr val="808080"/>
      </a:accent3>
      <a:accent4>
        <a:srgbClr val="F58A1F"/>
      </a:accent4>
      <a:accent5>
        <a:srgbClr val="B2D2D8"/>
      </a:accent5>
      <a:accent6>
        <a:srgbClr val="C00000"/>
      </a:accent6>
      <a:hlink>
        <a:srgbClr val="008C95"/>
      </a:hlink>
      <a:folHlink>
        <a:srgbClr val="0069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Базовые слайды">
  <a:themeElements>
    <a:clrScheme name="Другая 4">
      <a:dk1>
        <a:srgbClr val="000000"/>
      </a:dk1>
      <a:lt1>
        <a:srgbClr val="FFFFFF"/>
      </a:lt1>
      <a:dk2>
        <a:srgbClr val="B2D2D8"/>
      </a:dk2>
      <a:lt2>
        <a:srgbClr val="99CC00"/>
      </a:lt2>
      <a:accent1>
        <a:srgbClr val="008C95"/>
      </a:accent1>
      <a:accent2>
        <a:srgbClr val="FFC000"/>
      </a:accent2>
      <a:accent3>
        <a:srgbClr val="808080"/>
      </a:accent3>
      <a:accent4>
        <a:srgbClr val="F58A1F"/>
      </a:accent4>
      <a:accent5>
        <a:srgbClr val="B2D2D8"/>
      </a:accent5>
      <a:accent6>
        <a:srgbClr val="C00000"/>
      </a:accent6>
      <a:hlink>
        <a:srgbClr val="008C95"/>
      </a:hlink>
      <a:folHlink>
        <a:srgbClr val="0069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