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7" r:id="rId2"/>
    <p:sldId id="258" r:id="rId3"/>
    <p:sldId id="259" r:id="rId4"/>
    <p:sldId id="266" r:id="rId5"/>
    <p:sldId id="272" r:id="rId6"/>
    <p:sldId id="273" r:id="rId7"/>
    <p:sldId id="274" r:id="rId8"/>
    <p:sldId id="275" r:id="rId9"/>
    <p:sldId id="276" r:id="rId10"/>
    <p:sldId id="271" r:id="rId11"/>
    <p:sldId id="263" r:id="rId12"/>
    <p:sldId id="261" r:id="rId13"/>
  </p:sldIdLst>
  <p:sldSz cx="9144000" cy="5143500" type="screen16x9"/>
  <p:notesSz cx="6858000" cy="9144000"/>
  <p:embeddedFontLst>
    <p:embeddedFont>
      <p:font typeface="Gilroy" panose="020B0604020202020204" charset="-52"/>
      <p:bold r:id="rId15"/>
    </p:embeddedFont>
    <p:embeddedFont>
      <p:font typeface="Sitka Small" panose="02000505000000020004" pitchFamily="2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6D95"/>
    <a:srgbClr val="E6E6E6"/>
    <a:srgbClr val="C2E9F8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17" autoAdjust="0"/>
    <p:restoredTop sz="68187" autoAdjust="0"/>
  </p:normalViewPr>
  <p:slideViewPr>
    <p:cSldViewPr snapToGrid="0">
      <p:cViewPr varScale="1">
        <p:scale>
          <a:sx n="151" d="100"/>
          <a:sy n="151" d="100"/>
        </p:scale>
        <p:origin x="480" y="13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10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fe49c100d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fe49c100d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fe49c100d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fe49c100d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66179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10179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6343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04705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07158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7" name="Google Shape;13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Данный слайд не является жестко регламентированным, при необходимости его можно разделить на два или три. О чём рекомендуется рассказать.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Представьте участников команды и расскажите о ваших </a:t>
            </a:r>
            <a:r>
              <a:rPr lang="ru-RU" b="1"/>
              <a:t>зонах ответственности</a:t>
            </a:r>
            <a:r>
              <a:rPr lang="ru-RU"/>
              <a:t>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Какими </a:t>
            </a:r>
            <a:r>
              <a:rPr lang="ru-RU" b="1"/>
              <a:t>инструментами </a:t>
            </a:r>
            <a:r>
              <a:rPr lang="ru-RU"/>
              <a:t>вы пользовались и почему именно такими? С какими столкнулись ограничениями и </a:t>
            </a:r>
            <a:r>
              <a:rPr lang="ru-RU" b="1"/>
              <a:t>сложностями</a:t>
            </a:r>
            <a:r>
              <a:rPr lang="ru-RU"/>
              <a:t>, как с этим работали. Если в процессе работы в команде произошли </a:t>
            </a:r>
            <a:r>
              <a:rPr lang="ru-RU" b="1"/>
              <a:t>изменения</a:t>
            </a:r>
            <a:r>
              <a:rPr lang="ru-RU"/>
              <a:t>, расскажите почему.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b="1"/>
              <a:t>Ожидания и реальность</a:t>
            </a:r>
            <a:r>
              <a:rPr lang="ru-RU"/>
              <a:t>. Какой план реализации проекта был составлен в самом начале? Какие были задачи, сроки и т.п.? Как получилось на самом деле? Какие корректировки вам пришлось внести в план? Какие в результате были задачи и фактические сроки исполнения? Какие риски сработали, какие вы предусмотрели, какие нет?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</a:rPr>
              <a:t>Расскажите об итогах Акселератора лично для вас. Какой опыт вы приобрели, что поняли про себя и других, чему научились (в связи с вашей специальностью, в плане софт-скиллов)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b="1">
                <a:solidFill>
                  <a:srgbClr val="0000FF"/>
                </a:solidFill>
              </a:rPr>
              <a:t>Просим вас не зачитывать информацию со слайдов, а рассказывать своими словами!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fe49c100d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fe49c100d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507016" y="1965174"/>
            <a:ext cx="5717220" cy="91962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Gilroy" panose="00000A00000000000000" pitchFamily="2" charset="-52"/>
              </a:rPr>
              <a:t>Ни капли мимо!</a:t>
            </a:r>
            <a:endParaRPr dirty="0">
              <a:latin typeface="Gilroy" panose="00000A00000000000000" pitchFamily="2" charset="-52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4758431" y="3262763"/>
            <a:ext cx="4277111" cy="56351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rmAutofit fontScale="5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latin typeface="Gilroy" panose="00000A00000000000000" pitchFamily="2" charset="-52"/>
              </a:rPr>
              <a:t>Наставник:Лялин Евгений Александрович</a:t>
            </a:r>
            <a:endParaRPr b="1" dirty="0">
              <a:highlight>
                <a:srgbClr val="FFFF00"/>
              </a:highlight>
              <a:latin typeface="Gilroy" panose="00000A00000000000000" pitchFamily="2" charset="-52"/>
            </a:endParaRPr>
          </a:p>
        </p:txBody>
      </p:sp>
      <p:sp>
        <p:nvSpPr>
          <p:cNvPr id="6" name="Google Shape;60;p14"/>
          <p:cNvSpPr txBox="1">
            <a:spLocks/>
          </p:cNvSpPr>
          <p:nvPr/>
        </p:nvSpPr>
        <p:spPr>
          <a:xfrm>
            <a:off x="716135" y="1029435"/>
            <a:ext cx="5298981" cy="736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400" dirty="0">
                <a:solidFill>
                  <a:schemeClr val="accent4"/>
                </a:solidFill>
                <a:latin typeface="Gilroy" panose="00000A00000000000000" pitchFamily="2" charset="-52"/>
              </a:rPr>
              <a:t>Акселератор</a:t>
            </a:r>
          </a:p>
          <a:p>
            <a:r>
              <a:rPr lang="ru-RU" sz="2400" dirty="0" err="1">
                <a:solidFill>
                  <a:schemeClr val="accent4"/>
                </a:solidFill>
                <a:latin typeface="Gilroy" panose="00000A00000000000000" pitchFamily="2" charset="-52"/>
              </a:rPr>
              <a:t>АгроТехноУнивер</a:t>
            </a:r>
            <a:r>
              <a:rPr lang="ru-RU" sz="2400" dirty="0">
                <a:solidFill>
                  <a:schemeClr val="accent4"/>
                </a:solidFill>
                <a:latin typeface="Gilroy" panose="00000A00000000000000" pitchFamily="2" charset="-52"/>
              </a:rPr>
              <a:t>. Осень 2023</a:t>
            </a:r>
          </a:p>
        </p:txBody>
      </p:sp>
      <p:sp>
        <p:nvSpPr>
          <p:cNvPr id="5" name="Google Shape;61;p14"/>
          <p:cNvSpPr txBox="1">
            <a:spLocks/>
          </p:cNvSpPr>
          <p:nvPr/>
        </p:nvSpPr>
        <p:spPr>
          <a:xfrm>
            <a:off x="0" y="3927542"/>
            <a:ext cx="9144000" cy="1215958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/>
            <a:r>
              <a:rPr lang="ru-RU" dirty="0"/>
              <a:t>Технологическое направление:</a:t>
            </a:r>
          </a:p>
          <a:p>
            <a:pPr indent="-457200" algn="l">
              <a:buFont typeface="Arial" panose="020B0604020202020204" pitchFamily="34" charset="0"/>
              <a:buChar char="•"/>
            </a:pPr>
            <a:r>
              <a:rPr lang="ru-RU" dirty="0" err="1"/>
              <a:t>Нано</a:t>
            </a:r>
            <a:r>
              <a:rPr lang="ru-RU" dirty="0"/>
              <a:t>-, </a:t>
            </a:r>
            <a:r>
              <a:rPr lang="ru-RU" dirty="0" err="1"/>
              <a:t>био</a:t>
            </a:r>
            <a:r>
              <a:rPr lang="ru-RU" dirty="0"/>
              <a:t>-, информационные, когнитивные технологии.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A46ACC4E-5463-1593-DE96-2614458A47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42840B-AB92-FD77-2DBD-6D1FCCA7F08B}"/>
              </a:ext>
            </a:extLst>
          </p:cNvPr>
          <p:cNvSpPr txBox="1"/>
          <p:nvPr/>
        </p:nvSpPr>
        <p:spPr>
          <a:xfrm>
            <a:off x="171450" y="1265709"/>
            <a:ext cx="312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Sitka Small" panose="02000505000000020004" pitchFamily="2" charset="0"/>
              </a:rPr>
              <a:t>Птицефабрики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1B0C1E-22DF-A30F-D5C8-8529BB8F567B}"/>
              </a:ext>
            </a:extLst>
          </p:cNvPr>
          <p:cNvSpPr txBox="1"/>
          <p:nvPr/>
        </p:nvSpPr>
        <p:spPr>
          <a:xfrm>
            <a:off x="171450" y="2467978"/>
            <a:ext cx="31242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dirty="0">
                <a:solidFill>
                  <a:schemeClr val="bg1"/>
                </a:solidFill>
                <a:latin typeface="Sitka Small" panose="02000505000000020004" pitchFamily="2" charset="0"/>
              </a:rPr>
              <a:t>Любители домашних птиц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DA7C92-8DB1-811B-0484-0453E96829C2}"/>
              </a:ext>
            </a:extLst>
          </p:cNvPr>
          <p:cNvSpPr txBox="1"/>
          <p:nvPr/>
        </p:nvSpPr>
        <p:spPr>
          <a:xfrm>
            <a:off x="247650" y="3568700"/>
            <a:ext cx="312420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dirty="0">
                <a:solidFill>
                  <a:schemeClr val="bg1"/>
                </a:solidFill>
                <a:latin typeface="Sitka Small" panose="02000505000000020004" pitchFamily="2" charset="0"/>
              </a:rPr>
              <a:t>Экологически ориентированный потребитель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73C842-F8C1-5B16-4D81-37D40D063F68}"/>
              </a:ext>
            </a:extLst>
          </p:cNvPr>
          <p:cNvSpPr txBox="1"/>
          <p:nvPr/>
        </p:nvSpPr>
        <p:spPr>
          <a:xfrm>
            <a:off x="4070350" y="1158280"/>
            <a:ext cx="43751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Sitka Small" panose="02000505000000020004" pitchFamily="2" charset="0"/>
              </a:rPr>
              <a:t>Большой расход денежных средств на воду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CA3878-F37F-EE83-7FC1-8E1200A801C9}"/>
              </a:ext>
            </a:extLst>
          </p:cNvPr>
          <p:cNvSpPr txBox="1"/>
          <p:nvPr/>
        </p:nvSpPr>
        <p:spPr>
          <a:xfrm>
            <a:off x="4070350" y="2247901"/>
            <a:ext cx="43751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Sitka Small" panose="02000505000000020004" pitchFamily="2" charset="0"/>
              </a:rPr>
              <a:t>Затрата времени на заполнение и излишние расходы воды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BE515D8-DEFC-2695-F236-39320D9A58B9}"/>
              </a:ext>
            </a:extLst>
          </p:cNvPr>
          <p:cNvSpPr txBox="1"/>
          <p:nvPr/>
        </p:nvSpPr>
        <p:spPr>
          <a:xfrm>
            <a:off x="4070350" y="3830600"/>
            <a:ext cx="4375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Sitka Small" panose="02000505000000020004" pitchFamily="2" charset="0"/>
              </a:rPr>
              <a:t>Большой расход объемов воды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918E85A-CD92-AC9B-B86E-48B0EA869C7F}"/>
              </a:ext>
            </a:extLst>
          </p:cNvPr>
          <p:cNvSpPr txBox="1"/>
          <p:nvPr/>
        </p:nvSpPr>
        <p:spPr>
          <a:xfrm>
            <a:off x="-520700" y="105029"/>
            <a:ext cx="4660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Sitka Small" panose="02000505000000020004" pitchFamily="2" charset="0"/>
              </a:rPr>
              <a:t>Пользователь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166891-3E2F-FD57-D260-E039A179A011}"/>
              </a:ext>
            </a:extLst>
          </p:cNvPr>
          <p:cNvSpPr txBox="1"/>
          <p:nvPr/>
        </p:nvSpPr>
        <p:spPr>
          <a:xfrm>
            <a:off x="3927475" y="75577"/>
            <a:ext cx="4660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Sitka Small" panose="02000505000000020004" pitchFamily="2" charset="0"/>
              </a:rPr>
              <a:t>Проблема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8A633AC-566C-FD95-9EAC-BCB5A1EB9F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solidFill>
              <a:srgbClr val="246D95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A29DFDF-BA94-6739-B458-7FD2306006D2}"/>
              </a:ext>
            </a:extLst>
          </p:cNvPr>
          <p:cNvSpPr txBox="1"/>
          <p:nvPr/>
        </p:nvSpPr>
        <p:spPr>
          <a:xfrm>
            <a:off x="66675" y="-203200"/>
            <a:ext cx="88074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>
                <a:solidFill>
                  <a:schemeClr val="bg1"/>
                </a:solidFill>
                <a:latin typeface="Sitka Small" panose="02000505000000020004" pitchFamily="2" charset="0"/>
              </a:rPr>
              <a:t>Решение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F2FFA3-EA3E-654C-26CB-0A1E54F0D61C}"/>
              </a:ext>
            </a:extLst>
          </p:cNvPr>
          <p:cNvSpPr txBox="1"/>
          <p:nvPr/>
        </p:nvSpPr>
        <p:spPr>
          <a:xfrm>
            <a:off x="4225925" y="1015663"/>
            <a:ext cx="3619500" cy="206210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1" algn="ctr">
              <a:spcAft>
                <a:spcPts val="800"/>
              </a:spcAft>
            </a:pPr>
            <a:r>
              <a:rPr lang="ru-RU" sz="1600" kern="100" dirty="0">
                <a:solidFill>
                  <a:schemeClr val="bg1"/>
                </a:solidFill>
                <a:latin typeface="Sitka Small" panose="0200050500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sz="1600" kern="100" dirty="0">
                <a:solidFill>
                  <a:schemeClr val="bg1"/>
                </a:solidFill>
                <a:effectLst/>
                <a:latin typeface="Sitka Small" panose="0200050500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истема сбора конденсата будет автоматически собирать влагу из окружающего воздуха и использовать ее для наполнения резервуара, что поможет сэкономить воду, время и усилия владельцев птиц.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D07B7992-2E32-679A-38FE-A2D744B83A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01414C-260F-1F1D-AD70-0D1D9A04EDFB}"/>
              </a:ext>
            </a:extLst>
          </p:cNvPr>
          <p:cNvSpPr txBox="1"/>
          <p:nvPr/>
        </p:nvSpPr>
        <p:spPr>
          <a:xfrm>
            <a:off x="168275" y="0"/>
            <a:ext cx="88074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  <a:latin typeface="Sitka Small" panose="02000505000000020004" pitchFamily="2" charset="0"/>
              </a:rPr>
              <a:t>Прототип разработки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59C08A7-6B6D-16D0-6C47-9E79FC54D7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139" y="990810"/>
            <a:ext cx="5111648" cy="38677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CE5EA38-38D1-12EF-E3A9-7AAAC7D516BA}"/>
              </a:ext>
            </a:extLst>
          </p:cNvPr>
          <p:cNvSpPr txBox="1"/>
          <p:nvPr/>
        </p:nvSpPr>
        <p:spPr>
          <a:xfrm>
            <a:off x="5874863" y="4165191"/>
            <a:ext cx="286251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800" b="1" dirty="0">
              <a:solidFill>
                <a:srgbClr val="246D95"/>
              </a:solidFill>
              <a:latin typeface="Sitka Small" panose="02000505000000020004" pitchFamily="2" charset="0"/>
            </a:endParaRPr>
          </a:p>
          <a:p>
            <a:r>
              <a:rPr lang="ru-RU" sz="1800" b="1" dirty="0">
                <a:solidFill>
                  <a:schemeClr val="bg1"/>
                </a:solidFill>
                <a:latin typeface="Sitka Small" panose="02000505000000020004" pitchFamily="2" charset="0"/>
              </a:rPr>
              <a:t>7 – поилка</a:t>
            </a:r>
          </a:p>
          <a:p>
            <a:r>
              <a:rPr lang="ru-RU" dirty="0"/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4E4145-F1B9-A6C6-4BCF-DD096E19B6A3}"/>
              </a:ext>
            </a:extLst>
          </p:cNvPr>
          <p:cNvSpPr txBox="1"/>
          <p:nvPr/>
        </p:nvSpPr>
        <p:spPr>
          <a:xfrm>
            <a:off x="5890279" y="892309"/>
            <a:ext cx="286251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Sitka Small" panose="02000505000000020004" pitchFamily="2" charset="0"/>
              </a:rPr>
              <a:t>1 – выгнутые стальные листы (2 штуки)</a:t>
            </a:r>
          </a:p>
          <a:p>
            <a:r>
              <a:rPr lang="ru-RU" dirty="0"/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4D6F4A-5951-48C3-E165-269632A916DE}"/>
              </a:ext>
            </a:extLst>
          </p:cNvPr>
          <p:cNvSpPr txBox="1"/>
          <p:nvPr/>
        </p:nvSpPr>
        <p:spPr>
          <a:xfrm>
            <a:off x="5890278" y="1336589"/>
            <a:ext cx="286251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800" b="1" dirty="0">
              <a:solidFill>
                <a:srgbClr val="246D95"/>
              </a:solidFill>
              <a:latin typeface="Sitka Small" panose="02000505000000020004" pitchFamily="2" charset="0"/>
            </a:endParaRPr>
          </a:p>
          <a:p>
            <a:r>
              <a:rPr lang="ru-RU" sz="1600" b="1" dirty="0">
                <a:solidFill>
                  <a:schemeClr val="bg1"/>
                </a:solidFill>
                <a:latin typeface="Sitka Small" panose="02000505000000020004" pitchFamily="2" charset="0"/>
              </a:rPr>
              <a:t>2 – охладительный элемент Пельтье</a:t>
            </a:r>
          </a:p>
          <a:p>
            <a:endParaRPr lang="ru-RU" sz="1800" b="1" dirty="0">
              <a:solidFill>
                <a:srgbClr val="246D95"/>
              </a:solidFill>
              <a:latin typeface="Sitka Small" panose="02000505000000020004" pitchFamily="2" charset="0"/>
            </a:endParaRPr>
          </a:p>
          <a:p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32CF0B-B71B-A008-CF53-EEA5D5D9ADFA}"/>
              </a:ext>
            </a:extLst>
          </p:cNvPr>
          <p:cNvSpPr txBox="1"/>
          <p:nvPr/>
        </p:nvSpPr>
        <p:spPr>
          <a:xfrm>
            <a:off x="5890279" y="2070494"/>
            <a:ext cx="25230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rgbClr val="246D95"/>
              </a:solidFill>
              <a:latin typeface="Sitka Small" panose="02000505000000020004" pitchFamily="2" charset="0"/>
            </a:endParaRPr>
          </a:p>
          <a:p>
            <a:r>
              <a:rPr lang="ru-RU" sz="1600" b="1" dirty="0">
                <a:solidFill>
                  <a:schemeClr val="bg1"/>
                </a:solidFill>
                <a:latin typeface="Sitka Small" panose="02000505000000020004" pitchFamily="2" charset="0"/>
              </a:rPr>
              <a:t>3 –трубопровод</a:t>
            </a:r>
          </a:p>
          <a:p>
            <a:endParaRPr lang="ru-RU" sz="1800" b="1" dirty="0">
              <a:solidFill>
                <a:schemeClr val="bg1"/>
              </a:solidFill>
              <a:latin typeface="Sitka Small" panose="02000505000000020004" pitchFamily="2" charset="0"/>
            </a:endParaRPr>
          </a:p>
          <a:p>
            <a:r>
              <a:rPr lang="ru-RU" dirty="0"/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B80739E-0D87-1A57-2A29-39D1D4401EB9}"/>
              </a:ext>
            </a:extLst>
          </p:cNvPr>
          <p:cNvSpPr txBox="1"/>
          <p:nvPr/>
        </p:nvSpPr>
        <p:spPr>
          <a:xfrm>
            <a:off x="5890279" y="2574241"/>
            <a:ext cx="32156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800" b="1" dirty="0">
              <a:solidFill>
                <a:srgbClr val="246D95"/>
              </a:solidFill>
              <a:latin typeface="Sitka Small" panose="02000505000000020004" pitchFamily="2" charset="0"/>
            </a:endParaRPr>
          </a:p>
          <a:p>
            <a:r>
              <a:rPr lang="ru-RU" sz="1500" b="1" dirty="0">
                <a:solidFill>
                  <a:schemeClr val="bg1"/>
                </a:solidFill>
                <a:latin typeface="Sitka Small" panose="02000505000000020004" pitchFamily="2" charset="0"/>
              </a:rPr>
              <a:t>4 – фильтр очистки воды</a:t>
            </a:r>
          </a:p>
          <a:p>
            <a:r>
              <a:rPr lang="ru-RU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7EBEBCC-EAFB-DED2-7F2E-64FB02F7797E}"/>
              </a:ext>
            </a:extLst>
          </p:cNvPr>
          <p:cNvSpPr txBox="1"/>
          <p:nvPr/>
        </p:nvSpPr>
        <p:spPr>
          <a:xfrm>
            <a:off x="5890277" y="3118151"/>
            <a:ext cx="286251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rgbClr val="246D95"/>
              </a:solidFill>
              <a:latin typeface="Sitka Small" panose="02000505000000020004" pitchFamily="2" charset="0"/>
            </a:endParaRPr>
          </a:p>
          <a:p>
            <a:r>
              <a:rPr lang="ru-RU" sz="1600" b="1" dirty="0">
                <a:solidFill>
                  <a:schemeClr val="bg1"/>
                </a:solidFill>
                <a:latin typeface="Sitka Small" panose="02000505000000020004" pitchFamily="2" charset="0"/>
              </a:rPr>
              <a:t>5 – клапан</a:t>
            </a:r>
          </a:p>
          <a:p>
            <a:endParaRPr lang="ru-RU" sz="1800" b="1" dirty="0">
              <a:solidFill>
                <a:srgbClr val="246D95"/>
              </a:solidFill>
              <a:latin typeface="Sitka Small" panose="02000505000000020004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069C481-C73E-59AD-88BA-B7728774805C}"/>
              </a:ext>
            </a:extLst>
          </p:cNvPr>
          <p:cNvSpPr txBox="1"/>
          <p:nvPr/>
        </p:nvSpPr>
        <p:spPr>
          <a:xfrm>
            <a:off x="5874863" y="3652676"/>
            <a:ext cx="305122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bg1"/>
              </a:solidFill>
              <a:latin typeface="Sitka Small" panose="02000505000000020004" pitchFamily="2" charset="0"/>
            </a:endParaRPr>
          </a:p>
          <a:p>
            <a:r>
              <a:rPr lang="ru-RU" sz="1600" b="1" dirty="0">
                <a:solidFill>
                  <a:schemeClr val="bg1"/>
                </a:solidFill>
                <a:latin typeface="Sitka Small" panose="02000505000000020004" pitchFamily="2" charset="0"/>
              </a:rPr>
              <a:t>6 – датчик уровня воды</a:t>
            </a:r>
          </a:p>
          <a:p>
            <a:r>
              <a:rPr lang="ru-RU" dirty="0"/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F1D4AFD-A4A5-634A-0E28-626BF46274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solidFill>
              <a:srgbClr val="246D95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01414C-260F-1F1D-AD70-0D1D9A04EDFB}"/>
              </a:ext>
            </a:extLst>
          </p:cNvPr>
          <p:cNvSpPr txBox="1"/>
          <p:nvPr/>
        </p:nvSpPr>
        <p:spPr>
          <a:xfrm>
            <a:off x="168275" y="0"/>
            <a:ext cx="88074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  <a:latin typeface="Sitka Small" panose="02000505000000020004" pitchFamily="2" charset="0"/>
              </a:rPr>
              <a:t>Прототип разработки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AB4281-6C42-4A58-A26B-BAB2D545F74B}"/>
              </a:ext>
            </a:extLst>
          </p:cNvPr>
          <p:cNvSpPr txBox="1"/>
          <p:nvPr/>
        </p:nvSpPr>
        <p:spPr>
          <a:xfrm>
            <a:off x="2789289" y="1567175"/>
            <a:ext cx="17255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Sitka Small" panose="02000505000000020004" pitchFamily="2" charset="0"/>
              </a:rPr>
              <a:t>Образование конденсата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8D1744-C009-287C-C2E3-98306E788995}"/>
              </a:ext>
            </a:extLst>
          </p:cNvPr>
          <p:cNvSpPr txBox="1"/>
          <p:nvPr/>
        </p:nvSpPr>
        <p:spPr>
          <a:xfrm>
            <a:off x="3412787" y="2958649"/>
            <a:ext cx="18875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Sitka Small" panose="02000505000000020004" pitchFamily="2" charset="0"/>
              </a:rPr>
              <a:t>Стечение </a:t>
            </a:r>
          </a:p>
          <a:p>
            <a:r>
              <a:rPr lang="ru-RU" sz="1600" dirty="0">
                <a:solidFill>
                  <a:schemeClr val="bg1"/>
                </a:solidFill>
                <a:latin typeface="Sitka Small" panose="02000505000000020004" pitchFamily="2" charset="0"/>
              </a:rPr>
              <a:t>воды в</a:t>
            </a:r>
          </a:p>
          <a:p>
            <a:r>
              <a:rPr lang="ru-RU" sz="1600" dirty="0">
                <a:solidFill>
                  <a:schemeClr val="bg1"/>
                </a:solidFill>
                <a:latin typeface="Sitka Small" panose="02000505000000020004" pitchFamily="2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Sitka Small" panose="02000505000000020004" pitchFamily="2" charset="0"/>
              </a:rPr>
              <a:t>трубо</a:t>
            </a:r>
            <a:endParaRPr lang="ru-RU" sz="1600" dirty="0">
              <a:solidFill>
                <a:schemeClr val="bg1"/>
              </a:solidFill>
              <a:latin typeface="Sitka Small" panose="02000505000000020004" pitchFamily="2" charset="0"/>
            </a:endParaRPr>
          </a:p>
          <a:p>
            <a:r>
              <a:rPr lang="ru-RU" sz="1600" dirty="0">
                <a:solidFill>
                  <a:schemeClr val="bg1"/>
                </a:solidFill>
                <a:latin typeface="Sitka Small" panose="02000505000000020004" pitchFamily="2" charset="0"/>
              </a:rPr>
              <a:t>провод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27C468E-9B61-5270-5AB0-15B11D6FB7D9}"/>
              </a:ext>
            </a:extLst>
          </p:cNvPr>
          <p:cNvSpPr txBox="1"/>
          <p:nvPr/>
        </p:nvSpPr>
        <p:spPr>
          <a:xfrm>
            <a:off x="1470129" y="3968415"/>
            <a:ext cx="18875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Sitka Small" panose="02000505000000020004" pitchFamily="2" charset="0"/>
              </a:rPr>
              <a:t>Проход воды через фильтр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CECEB0-EAA0-A5B3-55BC-1429D1F09997}"/>
              </a:ext>
            </a:extLst>
          </p:cNvPr>
          <p:cNvSpPr txBox="1"/>
          <p:nvPr/>
        </p:nvSpPr>
        <p:spPr>
          <a:xfrm>
            <a:off x="958841" y="1378208"/>
            <a:ext cx="1887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Sitka Small" panose="02000505000000020004" pitchFamily="2" charset="0"/>
              </a:rPr>
              <a:t>Попадание воды в поилку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C2D4ADA-E30B-BF95-B0D0-B802BA1B5A91}"/>
              </a:ext>
            </a:extLst>
          </p:cNvPr>
          <p:cNvSpPr txBox="1"/>
          <p:nvPr/>
        </p:nvSpPr>
        <p:spPr>
          <a:xfrm>
            <a:off x="442852" y="2683773"/>
            <a:ext cx="18875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Sitka Small" panose="02000505000000020004" pitchFamily="2" charset="0"/>
              </a:rPr>
              <a:t>Контроль уровня</a:t>
            </a:r>
          </a:p>
          <a:p>
            <a:r>
              <a:rPr lang="ru-RU" sz="1600" dirty="0">
                <a:solidFill>
                  <a:schemeClr val="bg1"/>
                </a:solidFill>
                <a:latin typeface="Sitka Small" panose="02000505000000020004" pitchFamily="2" charset="0"/>
              </a:rPr>
              <a:t> воды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C898668-3762-D43B-0EB1-82BB5AB67B16}"/>
              </a:ext>
            </a:extLst>
          </p:cNvPr>
          <p:cNvSpPr txBox="1"/>
          <p:nvPr/>
        </p:nvSpPr>
        <p:spPr>
          <a:xfrm>
            <a:off x="1603912" y="2618723"/>
            <a:ext cx="1887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246D95"/>
                </a:solidFill>
                <a:latin typeface="Sitka Small" panose="02000505000000020004" pitchFamily="2" charset="0"/>
              </a:rPr>
              <a:t>Технологический процесс</a:t>
            </a:r>
          </a:p>
        </p:txBody>
      </p:sp>
    </p:spTree>
    <p:extLst>
      <p:ext uri="{BB962C8B-B14F-4D97-AF65-F5344CB8AC3E}">
        <p14:creationId xmlns:p14="http://schemas.microsoft.com/office/powerpoint/2010/main" val="3556432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C17116E-2B5B-5B28-E655-271F64932F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solidFill>
              <a:srgbClr val="246D95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01414C-260F-1F1D-AD70-0D1D9A04EDFB}"/>
              </a:ext>
            </a:extLst>
          </p:cNvPr>
          <p:cNvSpPr txBox="1"/>
          <p:nvPr/>
        </p:nvSpPr>
        <p:spPr>
          <a:xfrm>
            <a:off x="168275" y="0"/>
            <a:ext cx="88074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  <a:latin typeface="Sitka Small" panose="02000505000000020004" pitchFamily="2" charset="0"/>
              </a:rPr>
              <a:t>Прототип разработки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762F53-E7B9-48D8-6A83-C371C7F390E7}"/>
              </a:ext>
            </a:extLst>
          </p:cNvPr>
          <p:cNvSpPr txBox="1"/>
          <p:nvPr/>
        </p:nvSpPr>
        <p:spPr>
          <a:xfrm>
            <a:off x="1979972" y="995684"/>
            <a:ext cx="49480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0" i="0" dirty="0">
                <a:solidFill>
                  <a:schemeClr val="bg1"/>
                </a:solidFill>
                <a:effectLst/>
                <a:latin typeface="Sitka Small" panose="02000505000000020004" pitchFamily="2" charset="0"/>
              </a:rPr>
              <a:t>В данной системе благодаря охладителю Пельтье, установленному в поилке для птиц, создается интересный термический эффект. Этот элемент также играет роль в отоплении верхних клеток</a:t>
            </a:r>
            <a:endParaRPr lang="ru-RU" sz="1300" dirty="0">
              <a:solidFill>
                <a:schemeClr val="bg1"/>
              </a:solidFill>
              <a:latin typeface="Sitka Small" panose="02000505000000020004" pitchFamily="2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1629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24827AB-EF18-BF90-B930-04677B19F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804"/>
            <a:ext cx="9144000" cy="5143500"/>
          </a:xfrm>
          <a:prstGeom prst="rect">
            <a:avLst/>
          </a:prstGeom>
          <a:ln w="12700">
            <a:solidFill>
              <a:srgbClr val="246D95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01414C-260F-1F1D-AD70-0D1D9A04EDFB}"/>
              </a:ext>
            </a:extLst>
          </p:cNvPr>
          <p:cNvSpPr txBox="1"/>
          <p:nvPr/>
        </p:nvSpPr>
        <p:spPr>
          <a:xfrm>
            <a:off x="168275" y="0"/>
            <a:ext cx="88074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  <a:latin typeface="Sitka Small" panose="02000505000000020004" pitchFamily="2" charset="0"/>
              </a:rPr>
              <a:t>Преимущества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DA7382-E976-4109-77C6-A1DB2CB9EC3C}"/>
              </a:ext>
            </a:extLst>
          </p:cNvPr>
          <p:cNvSpPr txBox="1"/>
          <p:nvPr/>
        </p:nvSpPr>
        <p:spPr>
          <a:xfrm>
            <a:off x="3036221" y="861908"/>
            <a:ext cx="21009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Sitka Small" panose="02000505000000020004" pitchFamily="2" charset="0"/>
              </a:rPr>
              <a:t>Все курицына предприятии потребляют 70 тысяч кубов воды в месяц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E75EF18-5D08-DC68-AAB0-50FBF99D0D30}"/>
              </a:ext>
            </a:extLst>
          </p:cNvPr>
          <p:cNvSpPr txBox="1"/>
          <p:nvPr/>
        </p:nvSpPr>
        <p:spPr>
          <a:xfrm>
            <a:off x="3036220" y="4544591"/>
            <a:ext cx="21009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Sitka Small" panose="02000505000000020004" pitchFamily="2" charset="0"/>
              </a:rPr>
              <a:t>30 тысяч кубов это один пруд 50×40×15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0B7ED3-BC7E-1F97-3052-1A401B939C13}"/>
              </a:ext>
            </a:extLst>
          </p:cNvPr>
          <p:cNvSpPr txBox="1"/>
          <p:nvPr/>
        </p:nvSpPr>
        <p:spPr>
          <a:xfrm>
            <a:off x="3803390" y="1830403"/>
            <a:ext cx="21009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Sitka Small" panose="02000505000000020004" pitchFamily="2" charset="0"/>
              </a:rPr>
              <a:t>Это 2 миллиона рублей в год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D3C106-D22E-C997-D681-8393768E367F}"/>
              </a:ext>
            </a:extLst>
          </p:cNvPr>
          <p:cNvSpPr txBox="1"/>
          <p:nvPr/>
        </p:nvSpPr>
        <p:spPr>
          <a:xfrm>
            <a:off x="4389077" y="2651347"/>
            <a:ext cx="21009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Sitka Small" panose="02000505000000020004" pitchFamily="2" charset="0"/>
              </a:rPr>
              <a:t>С помощью нашей поилки можно сэкономить 30 тысяч кубов воды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78759A-4C61-FD1F-F163-CEE5CEFF303E}"/>
              </a:ext>
            </a:extLst>
          </p:cNvPr>
          <p:cNvSpPr txBox="1"/>
          <p:nvPr/>
        </p:nvSpPr>
        <p:spPr>
          <a:xfrm>
            <a:off x="3803390" y="3700953"/>
            <a:ext cx="21009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Sitka Small" panose="02000505000000020004" pitchFamily="2" charset="0"/>
              </a:rPr>
              <a:t>Это 900 тысяч рублей в год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E0D8E96-2701-0B83-44A2-30D92BDB0A35}"/>
              </a:ext>
            </a:extLst>
          </p:cNvPr>
          <p:cNvSpPr txBox="1"/>
          <p:nvPr/>
        </p:nvSpPr>
        <p:spPr>
          <a:xfrm>
            <a:off x="622300" y="2368514"/>
            <a:ext cx="1689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Sitka Small" panose="02000505000000020004" pitchFamily="2" charset="0"/>
              </a:rPr>
              <a:t>Что мы экономим благодаря нашей поилке?</a:t>
            </a:r>
          </a:p>
        </p:txBody>
      </p:sp>
    </p:spTree>
    <p:extLst>
      <p:ext uri="{BB962C8B-B14F-4D97-AF65-F5344CB8AC3E}">
        <p14:creationId xmlns:p14="http://schemas.microsoft.com/office/powerpoint/2010/main" val="3526794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660AB1-3B61-277F-5219-1A7911E68F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solidFill>
              <a:srgbClr val="246D95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01414C-260F-1F1D-AD70-0D1D9A04EDFB}"/>
              </a:ext>
            </a:extLst>
          </p:cNvPr>
          <p:cNvSpPr txBox="1"/>
          <p:nvPr/>
        </p:nvSpPr>
        <p:spPr>
          <a:xfrm>
            <a:off x="168275" y="30383"/>
            <a:ext cx="8807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  <a:latin typeface="Sitka Small" panose="02000505000000020004" pitchFamily="2" charset="0"/>
              </a:rPr>
              <a:t>Экономика предприятия: рынок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AAAED5-C5D8-812C-D97E-5F1E7466D8EB}"/>
              </a:ext>
            </a:extLst>
          </p:cNvPr>
          <p:cNvSpPr txBox="1"/>
          <p:nvPr/>
        </p:nvSpPr>
        <p:spPr>
          <a:xfrm>
            <a:off x="1326741" y="2050185"/>
            <a:ext cx="14822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Sitka Small" panose="02000505000000020004" pitchFamily="2" charset="0"/>
              </a:rPr>
              <a:t>190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CD6C97-3E49-66AA-964C-1C185DBB44A9}"/>
              </a:ext>
            </a:extLst>
          </p:cNvPr>
          <p:cNvSpPr txBox="1"/>
          <p:nvPr/>
        </p:nvSpPr>
        <p:spPr>
          <a:xfrm>
            <a:off x="3890503" y="1996107"/>
            <a:ext cx="14822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Sitka Small" panose="02000505000000020004" pitchFamily="2" charset="0"/>
              </a:rPr>
              <a:t>10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ACEB8C-66A3-D426-4F8D-89DC8E8EB726}"/>
              </a:ext>
            </a:extLst>
          </p:cNvPr>
          <p:cNvSpPr txBox="1"/>
          <p:nvPr/>
        </p:nvSpPr>
        <p:spPr>
          <a:xfrm>
            <a:off x="5958349" y="2001182"/>
            <a:ext cx="14822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Sitka Small" panose="02000505000000020004" pitchFamily="2" charset="0"/>
              </a:rPr>
              <a:t>2-3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A5A9B3-9A4A-AC55-4585-733B83969A62}"/>
              </a:ext>
            </a:extLst>
          </p:cNvPr>
          <p:cNvSpPr txBox="1"/>
          <p:nvPr/>
        </p:nvSpPr>
        <p:spPr>
          <a:xfrm>
            <a:off x="1014567" y="3673720"/>
            <a:ext cx="1861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Sitka Small" panose="02000505000000020004" pitchFamily="2" charset="0"/>
              </a:rPr>
              <a:t>Общий доступный нам рынок по России 190 предприятий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0D3237A-46B0-C2E2-694B-A67CD540EB63}"/>
              </a:ext>
            </a:extLst>
          </p:cNvPr>
          <p:cNvSpPr txBox="1"/>
          <p:nvPr/>
        </p:nvSpPr>
        <p:spPr>
          <a:xfrm>
            <a:off x="3585088" y="3667717"/>
            <a:ext cx="1861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Sitka Small" panose="02000505000000020004" pitchFamily="2" charset="0"/>
              </a:rPr>
              <a:t>Доступный рынок в Пермском крае около 10 предприятий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ED980DE-1EF2-A4BC-1C51-8A589447FC5B}"/>
              </a:ext>
            </a:extLst>
          </p:cNvPr>
          <p:cNvSpPr txBox="1"/>
          <p:nvPr/>
        </p:nvSpPr>
        <p:spPr>
          <a:xfrm>
            <a:off x="6155609" y="3687698"/>
            <a:ext cx="1861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Sitka Small" panose="02000505000000020004" pitchFamily="2" charset="0"/>
              </a:rPr>
              <a:t>Достижимый нами рынок по Пермскому краю</a:t>
            </a:r>
          </a:p>
        </p:txBody>
      </p:sp>
    </p:spTree>
    <p:extLst>
      <p:ext uri="{BB962C8B-B14F-4D97-AF65-F5344CB8AC3E}">
        <p14:creationId xmlns:p14="http://schemas.microsoft.com/office/powerpoint/2010/main" val="1631400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9920F7E-986E-5085-82EF-63621D1E22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solidFill>
              <a:srgbClr val="246D95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01414C-260F-1F1D-AD70-0D1D9A04EDFB}"/>
              </a:ext>
            </a:extLst>
          </p:cNvPr>
          <p:cNvSpPr txBox="1"/>
          <p:nvPr/>
        </p:nvSpPr>
        <p:spPr>
          <a:xfrm>
            <a:off x="101907" y="-52633"/>
            <a:ext cx="8807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chemeClr val="bg1"/>
                </a:solidFill>
                <a:latin typeface="Sitka Small" panose="02000505000000020004" pitchFamily="2" charset="0"/>
              </a:rPr>
              <a:t>Бизнес-модель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AAAED5-C5D8-812C-D97E-5F1E7466D8EB}"/>
              </a:ext>
            </a:extLst>
          </p:cNvPr>
          <p:cNvSpPr txBox="1"/>
          <p:nvPr/>
        </p:nvSpPr>
        <p:spPr>
          <a:xfrm>
            <a:off x="788425" y="2402473"/>
            <a:ext cx="14822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Sitka Small" panose="02000505000000020004" pitchFamily="2" charset="0"/>
              </a:rPr>
              <a:t>Вид деятельности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337D7C-3D43-C762-C1FD-FF6378F3E1E0}"/>
              </a:ext>
            </a:extLst>
          </p:cNvPr>
          <p:cNvSpPr txBox="1"/>
          <p:nvPr/>
        </p:nvSpPr>
        <p:spPr>
          <a:xfrm>
            <a:off x="3420089" y="912981"/>
            <a:ext cx="2171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Sitka Small" panose="02000505000000020004" pitchFamily="2" charset="0"/>
              </a:rPr>
              <a:t>Бизнес модель </a:t>
            </a:r>
            <a:r>
              <a:rPr lang="en-US" sz="1600" dirty="0">
                <a:solidFill>
                  <a:schemeClr val="bg1"/>
                </a:solidFill>
                <a:latin typeface="Sitka Small" panose="02000505000000020004" pitchFamily="2" charset="0"/>
              </a:rPr>
              <a:t>B2B</a:t>
            </a:r>
            <a:endParaRPr lang="ru-RU" sz="1600" dirty="0">
              <a:solidFill>
                <a:schemeClr val="bg1"/>
              </a:solidFill>
              <a:latin typeface="Sitka Small" panose="020005050000000200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8B757F-2579-3F81-4A34-62B9584BEB84}"/>
              </a:ext>
            </a:extLst>
          </p:cNvPr>
          <p:cNvSpPr txBox="1"/>
          <p:nvPr/>
        </p:nvSpPr>
        <p:spPr>
          <a:xfrm>
            <a:off x="2317955" y="2490710"/>
            <a:ext cx="14822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Sitka Small" panose="02000505000000020004" pitchFamily="2" charset="0"/>
              </a:rPr>
              <a:t>Расходы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EB5D03-FC70-C4A2-3822-1EBDD058CF9E}"/>
              </a:ext>
            </a:extLst>
          </p:cNvPr>
          <p:cNvSpPr txBox="1"/>
          <p:nvPr/>
        </p:nvSpPr>
        <p:spPr>
          <a:xfrm>
            <a:off x="3800166" y="2490710"/>
            <a:ext cx="14822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Sitka Small" panose="02000505000000020004" pitchFamily="2" charset="0"/>
              </a:rPr>
              <a:t>Продажи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C571A2-D3F9-8729-A37B-AD930B3F219F}"/>
              </a:ext>
            </a:extLst>
          </p:cNvPr>
          <p:cNvSpPr txBox="1"/>
          <p:nvPr/>
        </p:nvSpPr>
        <p:spPr>
          <a:xfrm>
            <a:off x="5282377" y="2402473"/>
            <a:ext cx="14822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Sitka Small" panose="02000505000000020004" pitchFamily="2" charset="0"/>
              </a:rPr>
              <a:t>Ключевые партнеры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0D1A17-E2D7-389A-B5F9-D530FA99F5EC}"/>
              </a:ext>
            </a:extLst>
          </p:cNvPr>
          <p:cNvSpPr txBox="1"/>
          <p:nvPr/>
        </p:nvSpPr>
        <p:spPr>
          <a:xfrm>
            <a:off x="6764588" y="2340917"/>
            <a:ext cx="14822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Sitka Small" panose="02000505000000020004" pitchFamily="2" charset="0"/>
              </a:rPr>
              <a:t>Ключевые показатели эффективности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BDC8BC-2C75-CFF3-E330-040B5B146FEB}"/>
              </a:ext>
            </a:extLst>
          </p:cNvPr>
          <p:cNvSpPr txBox="1"/>
          <p:nvPr/>
        </p:nvSpPr>
        <p:spPr>
          <a:xfrm>
            <a:off x="912252" y="3086046"/>
            <a:ext cx="12345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ru-RU" sz="1000" b="0" i="0" dirty="0">
                <a:solidFill>
                  <a:srgbClr val="246D95"/>
                </a:solidFill>
                <a:effectLst/>
                <a:latin typeface="Sitka Small" panose="02000505000000020004" pitchFamily="2" charset="0"/>
              </a:rPr>
              <a:t>Разработка и улучшение качества поилок 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ru-RU" sz="1000" b="0" i="0" dirty="0">
                <a:solidFill>
                  <a:srgbClr val="246D95"/>
                </a:solidFill>
                <a:effectLst/>
                <a:latin typeface="Sitka Small" panose="02000505000000020004" pitchFamily="2" charset="0"/>
              </a:rPr>
              <a:t>Прототипирование новых моделей.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8BD4CA0-CC10-CF77-E43A-2AB928BF5D70}"/>
              </a:ext>
            </a:extLst>
          </p:cNvPr>
          <p:cNvSpPr txBox="1"/>
          <p:nvPr/>
        </p:nvSpPr>
        <p:spPr>
          <a:xfrm>
            <a:off x="2444396" y="3239935"/>
            <a:ext cx="123455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ru-RU" sz="1000" b="0" i="0" dirty="0">
                <a:solidFill>
                  <a:srgbClr val="246D95"/>
                </a:solidFill>
                <a:effectLst/>
                <a:latin typeface="Sitka Small" panose="02000505000000020004" pitchFamily="2" charset="0"/>
              </a:rPr>
              <a:t>ФОТ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ru-RU" sz="1000" b="0" i="0" dirty="0">
                <a:solidFill>
                  <a:srgbClr val="246D95"/>
                </a:solidFill>
                <a:effectLst/>
                <a:latin typeface="Sitka Small" panose="02000505000000020004" pitchFamily="2" charset="0"/>
              </a:rPr>
              <a:t>Расходы на прототипирование и тестирование.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10BA6D5-453E-3D3B-0C75-C08D14F5BE1B}"/>
              </a:ext>
            </a:extLst>
          </p:cNvPr>
          <p:cNvSpPr txBox="1"/>
          <p:nvPr/>
        </p:nvSpPr>
        <p:spPr>
          <a:xfrm>
            <a:off x="3800166" y="3178381"/>
            <a:ext cx="148221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ru-RU" sz="950" b="0" i="0" dirty="0">
                <a:solidFill>
                  <a:srgbClr val="246D95"/>
                </a:solidFill>
                <a:effectLst/>
                <a:latin typeface="Sitka Small" panose="02000505000000020004" pitchFamily="2" charset="0"/>
              </a:rPr>
              <a:t>Регистрация интеллектуальной деятельности с последующей продажей лицензии на производство </a:t>
            </a:r>
          </a:p>
          <a:p>
            <a:pPr algn="ctr"/>
            <a:r>
              <a:rPr lang="ru-RU" sz="950" b="0" i="0" dirty="0">
                <a:solidFill>
                  <a:srgbClr val="246D95"/>
                </a:solidFill>
                <a:effectLst/>
                <a:latin typeface="Sitka Small" panose="02000505000000020004" pitchFamily="2" charset="0"/>
              </a:rPr>
              <a:t>(5% с продаж).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8DD04F4-A2B1-ED51-DA38-62A7F94FAEBE}"/>
              </a:ext>
            </a:extLst>
          </p:cNvPr>
          <p:cNvSpPr txBox="1"/>
          <p:nvPr/>
        </p:nvSpPr>
        <p:spPr>
          <a:xfrm>
            <a:off x="5227962" y="3470767"/>
            <a:ext cx="15559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ru-RU" sz="1000" b="0" i="0" dirty="0">
                <a:solidFill>
                  <a:srgbClr val="246D95"/>
                </a:solidFill>
                <a:effectLst/>
                <a:latin typeface="Sitka Small" panose="02000505000000020004" pitchFamily="2" charset="0"/>
              </a:rPr>
              <a:t>Производители</a:t>
            </a:r>
          </a:p>
          <a:p>
            <a:pPr algn="ctr"/>
            <a:r>
              <a:rPr lang="ru-RU" sz="1000" b="0" i="0" dirty="0">
                <a:solidFill>
                  <a:srgbClr val="246D95"/>
                </a:solidFill>
                <a:effectLst/>
                <a:latin typeface="Sitka Small" panose="02000505000000020004" pitchFamily="2" charset="0"/>
              </a:rPr>
              <a:t>с/х оборудования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0F70643-904D-C920-9864-2C1A7A009B29}"/>
              </a:ext>
            </a:extLst>
          </p:cNvPr>
          <p:cNvSpPr txBox="1"/>
          <p:nvPr/>
        </p:nvSpPr>
        <p:spPr>
          <a:xfrm>
            <a:off x="6814520" y="3393823"/>
            <a:ext cx="138234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ru-RU" sz="1000" b="0" i="0" dirty="0">
                <a:solidFill>
                  <a:srgbClr val="246D95"/>
                </a:solidFill>
                <a:effectLst/>
                <a:latin typeface="Sitka Small" panose="02000505000000020004" pitchFamily="2" charset="0"/>
              </a:rPr>
              <a:t>Объем продаж лицензий и доходность.</a:t>
            </a:r>
          </a:p>
        </p:txBody>
      </p:sp>
    </p:spTree>
    <p:extLst>
      <p:ext uri="{BB962C8B-B14F-4D97-AF65-F5344CB8AC3E}">
        <p14:creationId xmlns:p14="http://schemas.microsoft.com/office/powerpoint/2010/main" val="11116841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183B4AB-D05B-BBEB-971F-ABD785F2C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solidFill>
              <a:srgbClr val="246D95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CA82BDC-7082-9D59-435C-18312F201D5C}"/>
              </a:ext>
            </a:extLst>
          </p:cNvPr>
          <p:cNvSpPr txBox="1"/>
          <p:nvPr/>
        </p:nvSpPr>
        <p:spPr>
          <a:xfrm>
            <a:off x="79784" y="-62750"/>
            <a:ext cx="8807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Sitka Small" panose="02000505000000020004" pitchFamily="2" charset="0"/>
              </a:rPr>
              <a:t>Перспективы развития проекта за пределами Акселератора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02B05A-9553-84D1-8FE7-B3939D3C33EA}"/>
              </a:ext>
            </a:extLst>
          </p:cNvPr>
          <p:cNvSpPr txBox="1"/>
          <p:nvPr/>
        </p:nvSpPr>
        <p:spPr>
          <a:xfrm>
            <a:off x="3800784" y="3047896"/>
            <a:ext cx="13654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0" i="0" dirty="0">
                <a:solidFill>
                  <a:srgbClr val="246D95"/>
                </a:solidFill>
                <a:effectLst/>
                <a:latin typeface="Sitka Small" panose="02000505000000020004" pitchFamily="2" charset="0"/>
              </a:rPr>
              <a:t>План действий развития проекта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35FB51-7779-CF05-E4A6-AEB0AC264B0B}"/>
              </a:ext>
            </a:extLst>
          </p:cNvPr>
          <p:cNvSpPr txBox="1"/>
          <p:nvPr/>
        </p:nvSpPr>
        <p:spPr>
          <a:xfrm>
            <a:off x="1681929" y="4010664"/>
            <a:ext cx="14822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Sitka Small" panose="02000505000000020004" pitchFamily="2" charset="0"/>
              </a:rPr>
              <a:t>Получение гранта «Студенческий стартап»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10E12F-6B7F-70B8-7438-BB70A6B82B93}"/>
              </a:ext>
            </a:extLst>
          </p:cNvPr>
          <p:cNvSpPr txBox="1"/>
          <p:nvPr/>
        </p:nvSpPr>
        <p:spPr>
          <a:xfrm>
            <a:off x="1681928" y="2832451"/>
            <a:ext cx="14822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Sitka Small" panose="02000505000000020004" pitchFamily="2" charset="0"/>
              </a:rPr>
              <a:t>Создание прототипа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953E31-0A08-E05E-0756-0C18F362DCF1}"/>
              </a:ext>
            </a:extLst>
          </p:cNvPr>
          <p:cNvSpPr txBox="1"/>
          <p:nvPr/>
        </p:nvSpPr>
        <p:spPr>
          <a:xfrm>
            <a:off x="2612762" y="1646915"/>
            <a:ext cx="12402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Sitka Small" panose="02000505000000020004" pitchFamily="2" charset="0"/>
              </a:rPr>
              <a:t>Регистрация интеллектуальной деятельности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D80300-F28E-DCA0-4D17-51C20C3F7BA5}"/>
              </a:ext>
            </a:extLst>
          </p:cNvPr>
          <p:cNvSpPr txBox="1"/>
          <p:nvPr/>
        </p:nvSpPr>
        <p:spPr>
          <a:xfrm>
            <a:off x="3742402" y="1431471"/>
            <a:ext cx="14822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Sitka Small" panose="02000505000000020004" pitchFamily="2" charset="0"/>
              </a:rPr>
              <a:t>Поиск партнеров и инвестиций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02DFDA9-8986-A718-E5A3-754BD6A772BA}"/>
              </a:ext>
            </a:extLst>
          </p:cNvPr>
          <p:cNvSpPr txBox="1"/>
          <p:nvPr/>
        </p:nvSpPr>
        <p:spPr>
          <a:xfrm>
            <a:off x="4968980" y="1805373"/>
            <a:ext cx="14822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Sitka Small" panose="02000505000000020004" pitchFamily="2" charset="0"/>
              </a:rPr>
              <a:t>Тестирование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CF044C-5173-4F0E-2839-EEACC7437BEC}"/>
              </a:ext>
            </a:extLst>
          </p:cNvPr>
          <p:cNvSpPr txBox="1"/>
          <p:nvPr/>
        </p:nvSpPr>
        <p:spPr>
          <a:xfrm>
            <a:off x="5802877" y="2832452"/>
            <a:ext cx="14822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Sitka Small" panose="02000505000000020004" pitchFamily="2" charset="0"/>
              </a:rPr>
              <a:t>Маркетинговая компания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3F17B19-7051-560F-1453-0AC6E0FEEAC8}"/>
              </a:ext>
            </a:extLst>
          </p:cNvPr>
          <p:cNvSpPr txBox="1"/>
          <p:nvPr/>
        </p:nvSpPr>
        <p:spPr>
          <a:xfrm>
            <a:off x="5802876" y="4179942"/>
            <a:ext cx="14822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Sitka Small" panose="02000505000000020004" pitchFamily="2" charset="0"/>
              </a:rPr>
              <a:t>Старт продаж для всех</a:t>
            </a:r>
          </a:p>
        </p:txBody>
      </p:sp>
    </p:spTree>
    <p:extLst>
      <p:ext uri="{BB962C8B-B14F-4D97-AF65-F5344CB8AC3E}">
        <p14:creationId xmlns:p14="http://schemas.microsoft.com/office/powerpoint/2010/main" val="31706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8474578-A4AC-5169-7763-06B282CC1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solidFill>
              <a:srgbClr val="246D95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C9804AD-FF97-8E99-DC30-040E35E48EDE}"/>
              </a:ext>
            </a:extLst>
          </p:cNvPr>
          <p:cNvSpPr txBox="1"/>
          <p:nvPr/>
        </p:nvSpPr>
        <p:spPr>
          <a:xfrm>
            <a:off x="0" y="53590"/>
            <a:ext cx="8887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Sitka Small" panose="02000505000000020004" pitchFamily="2" charset="0"/>
              </a:rPr>
              <a:t>Подведение итогов работы в Акселераторе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F406A1-0CB0-E8CF-E816-00A336483418}"/>
              </a:ext>
            </a:extLst>
          </p:cNvPr>
          <p:cNvSpPr txBox="1"/>
          <p:nvPr/>
        </p:nvSpPr>
        <p:spPr>
          <a:xfrm>
            <a:off x="-89104" y="1141485"/>
            <a:ext cx="1482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Sitka Small" panose="02000505000000020004" pitchFamily="2" charset="0"/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2288B4-684B-680A-8E95-81F4AB65400E}"/>
              </a:ext>
            </a:extLst>
          </p:cNvPr>
          <p:cNvSpPr txBox="1"/>
          <p:nvPr/>
        </p:nvSpPr>
        <p:spPr>
          <a:xfrm>
            <a:off x="-89105" y="1708387"/>
            <a:ext cx="1482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Sitka Small" panose="02000505000000020004" pitchFamily="2" charset="0"/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D2A2D6-4CF8-5AF1-3AF8-15BB8939DCC8}"/>
              </a:ext>
            </a:extLst>
          </p:cNvPr>
          <p:cNvSpPr txBox="1"/>
          <p:nvPr/>
        </p:nvSpPr>
        <p:spPr>
          <a:xfrm>
            <a:off x="-89105" y="2371695"/>
            <a:ext cx="1482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Sitka Small" panose="02000505000000020004" pitchFamily="2" charset="0"/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281746-BA33-0E35-C19C-56C0421822F9}"/>
              </a:ext>
            </a:extLst>
          </p:cNvPr>
          <p:cNvSpPr txBox="1"/>
          <p:nvPr/>
        </p:nvSpPr>
        <p:spPr>
          <a:xfrm>
            <a:off x="-89106" y="2942437"/>
            <a:ext cx="1482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Sitka Small" panose="02000505000000020004" pitchFamily="2" charset="0"/>
              </a:rPr>
              <a:t>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C97755-7893-699A-DB9C-DA020833DAB0}"/>
              </a:ext>
            </a:extLst>
          </p:cNvPr>
          <p:cNvSpPr txBox="1"/>
          <p:nvPr/>
        </p:nvSpPr>
        <p:spPr>
          <a:xfrm>
            <a:off x="-89107" y="3584284"/>
            <a:ext cx="1482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Sitka Small" panose="02000505000000020004" pitchFamily="2" charset="0"/>
              </a:rPr>
              <a:t>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92038B-528F-4F8C-6BB6-DCC281414D67}"/>
              </a:ext>
            </a:extLst>
          </p:cNvPr>
          <p:cNvSpPr txBox="1"/>
          <p:nvPr/>
        </p:nvSpPr>
        <p:spPr>
          <a:xfrm>
            <a:off x="-89108" y="4226131"/>
            <a:ext cx="1482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Sitka Small" panose="02000505000000020004" pitchFamily="2" charset="0"/>
              </a:rPr>
              <a:t>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FE4D335-D6CF-DE4A-4AC9-F16CA8E0923C}"/>
              </a:ext>
            </a:extLst>
          </p:cNvPr>
          <p:cNvSpPr txBox="1"/>
          <p:nvPr/>
        </p:nvSpPr>
        <p:spPr>
          <a:xfrm>
            <a:off x="1482211" y="949299"/>
            <a:ext cx="242672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Sitka Small" panose="02000505000000020004" pitchFamily="2" charset="0"/>
              </a:rPr>
              <a:t>Изначальная цель: разработка новейшей поилки для птиц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E282D14-41FF-5D7F-16B2-001473D132D4}"/>
              </a:ext>
            </a:extLst>
          </p:cNvPr>
          <p:cNvSpPr txBox="1"/>
          <p:nvPr/>
        </p:nvSpPr>
        <p:spPr>
          <a:xfrm>
            <a:off x="1482211" y="1608360"/>
            <a:ext cx="242672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Sitka Small" panose="02000505000000020004" pitchFamily="2" charset="0"/>
              </a:rPr>
              <a:t>Атмосфера работы в нашей команде успешно сказалась на выполнении цели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835EEBA-083E-57F9-0755-319075A3AB6D}"/>
              </a:ext>
            </a:extLst>
          </p:cNvPr>
          <p:cNvSpPr txBox="1"/>
          <p:nvPr/>
        </p:nvSpPr>
        <p:spPr>
          <a:xfrm>
            <a:off x="1482211" y="2208524"/>
            <a:ext cx="242672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Sitka Small" panose="02000505000000020004" pitchFamily="2" charset="0"/>
              </a:rPr>
              <a:t>Получили знания в разработке продуктов, бизнес-модели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1BE8B88-E525-6170-BD7A-12EAAB2D7866}"/>
              </a:ext>
            </a:extLst>
          </p:cNvPr>
          <p:cNvSpPr txBox="1"/>
          <p:nvPr/>
        </p:nvSpPr>
        <p:spPr>
          <a:xfrm>
            <a:off x="1482209" y="2842410"/>
            <a:ext cx="242672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Sitka Small" panose="02000505000000020004" pitchFamily="2" charset="0"/>
              </a:rPr>
              <a:t>Разработали бизнес-модель, идею, которую можно воплощать в жизнь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D56A26-686F-CB74-F6EB-EF935C3B2422}"/>
              </a:ext>
            </a:extLst>
          </p:cNvPr>
          <p:cNvSpPr txBox="1"/>
          <p:nvPr/>
        </p:nvSpPr>
        <p:spPr>
          <a:xfrm>
            <a:off x="1482209" y="3442574"/>
            <a:ext cx="242672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Sitka Small" panose="02000505000000020004" pitchFamily="2" charset="0"/>
              </a:rPr>
              <a:t>Допускали ошибки в оценке рыночного спроса, но все быстро исправили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4BA73F5-D8E2-802D-749A-F6DFC6E41A14}"/>
              </a:ext>
            </a:extLst>
          </p:cNvPr>
          <p:cNvSpPr txBox="1"/>
          <p:nvPr/>
        </p:nvSpPr>
        <p:spPr>
          <a:xfrm>
            <a:off x="1482207" y="4076886"/>
            <a:ext cx="242672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Sitka Small" panose="02000505000000020004" pitchFamily="2" charset="0"/>
              </a:rPr>
              <a:t>Опыт в акселераторе стал ключевым моментом в развитии проекта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1C39813-7A75-34E7-CC2B-4E78512310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solidFill>
              <a:srgbClr val="246D95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AF6D56-B315-5475-FD03-B47AA81BF90F}"/>
              </a:ext>
            </a:extLst>
          </p:cNvPr>
          <p:cNvSpPr txBox="1"/>
          <p:nvPr/>
        </p:nvSpPr>
        <p:spPr>
          <a:xfrm>
            <a:off x="128383" y="68339"/>
            <a:ext cx="8887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Sitka Small" panose="02000505000000020004" pitchFamily="2" charset="0"/>
              </a:rPr>
              <a:t>Наша команда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74724D-D676-E73D-12A5-1A5088B61A31}"/>
              </a:ext>
            </a:extLst>
          </p:cNvPr>
          <p:cNvSpPr txBox="1"/>
          <p:nvPr/>
        </p:nvSpPr>
        <p:spPr>
          <a:xfrm>
            <a:off x="575183" y="3705191"/>
            <a:ext cx="242672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Sitka Small" panose="02000505000000020004" pitchFamily="2" charset="0"/>
              </a:rPr>
              <a:t>Лялин Евгений Александрович</a:t>
            </a:r>
          </a:p>
          <a:p>
            <a:pPr algn="ctr"/>
            <a:r>
              <a:rPr lang="ru-RU" sz="1100" dirty="0">
                <a:solidFill>
                  <a:schemeClr val="bg1"/>
                </a:solidFill>
                <a:latin typeface="Sitka Small" panose="02000505000000020004" pitchFamily="2" charset="0"/>
              </a:rPr>
              <a:t>Наставник проекта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DB8BEF-30F6-B4EE-4C68-59F90E4A6854}"/>
              </a:ext>
            </a:extLst>
          </p:cNvPr>
          <p:cNvSpPr txBox="1"/>
          <p:nvPr/>
        </p:nvSpPr>
        <p:spPr>
          <a:xfrm>
            <a:off x="3577089" y="3708537"/>
            <a:ext cx="242672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Sitka Small" panose="02000505000000020004" pitchFamily="2" charset="0"/>
              </a:rPr>
              <a:t>Бородулина Кристина Дмитриевна </a:t>
            </a:r>
          </a:p>
          <a:p>
            <a:pPr algn="ctr"/>
            <a:r>
              <a:rPr lang="ru-RU" sz="1100" dirty="0">
                <a:solidFill>
                  <a:schemeClr val="bg1"/>
                </a:solidFill>
                <a:latin typeface="Sitka Small" panose="02000505000000020004" pitchFamily="2" charset="0"/>
              </a:rPr>
              <a:t>Руководитель проекта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DD1BB8-B2D9-662E-AB0C-881049D56E18}"/>
              </a:ext>
            </a:extLst>
          </p:cNvPr>
          <p:cNvSpPr txBox="1"/>
          <p:nvPr/>
        </p:nvSpPr>
        <p:spPr>
          <a:xfrm>
            <a:off x="6578995" y="3705191"/>
            <a:ext cx="242672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err="1">
                <a:solidFill>
                  <a:schemeClr val="bg1"/>
                </a:solidFill>
                <a:latin typeface="Sitka Small" panose="02000505000000020004" pitchFamily="2" charset="0"/>
              </a:rPr>
              <a:t>Талашова</a:t>
            </a:r>
            <a:r>
              <a:rPr lang="ru-RU" sz="1100" dirty="0">
                <a:solidFill>
                  <a:schemeClr val="bg1"/>
                </a:solidFill>
                <a:latin typeface="Sitka Small" panose="02000505000000020004" pitchFamily="2" charset="0"/>
              </a:rPr>
              <a:t> Мария Александровна</a:t>
            </a:r>
          </a:p>
          <a:p>
            <a:pPr algn="ctr"/>
            <a:r>
              <a:rPr lang="ru-RU" sz="1100" dirty="0">
                <a:solidFill>
                  <a:schemeClr val="bg1"/>
                </a:solidFill>
                <a:latin typeface="Sitka Small" panose="02000505000000020004" pitchFamily="2" charset="0"/>
              </a:rPr>
              <a:t>Администратор проекта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1107</TotalTime>
  <Words>591</Words>
  <Application>Microsoft Office PowerPoint</Application>
  <PresentationFormat>Экран (16:9)</PresentationFormat>
  <Paragraphs>119</Paragraphs>
  <Slides>12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Sitka Small</vt:lpstr>
      <vt:lpstr>Gilroy</vt:lpstr>
      <vt:lpstr>Arial</vt:lpstr>
      <vt:lpstr>Simple Light</vt:lpstr>
      <vt:lpstr>Ни капли мимо!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Vadim</dc:creator>
  <cp:lastModifiedBy>sokolovpc</cp:lastModifiedBy>
  <cp:revision>13</cp:revision>
  <dcterms:modified xsi:type="dcterms:W3CDTF">2023-12-07T17:54:41Z</dcterms:modified>
</cp:coreProperties>
</file>