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3"/>
    <p:sldId id="278" r:id="rId4"/>
    <p:sldId id="291" r:id="rId5"/>
    <p:sldId id="292" r:id="rId6"/>
    <p:sldId id="293" r:id="rId7"/>
    <p:sldId id="294" r:id="rId8"/>
    <p:sldId id="295" r:id="rId9"/>
    <p:sldId id="296" r:id="rId10"/>
    <p:sldId id="281" r:id="rId11"/>
    <p:sldId id="297" r:id="rId12"/>
    <p:sldId id="282" r:id="rId13"/>
  </p:sldIdLst>
  <p:sldSz cx="12190095" cy="6859270"/>
  <p:notesSz cx="6858000" cy="9144000"/>
  <p:defaultTextStyle>
    <a:defPPr>
      <a:defRPr lang="ru-RU"/>
    </a:defPPr>
    <a:lvl1pPr marL="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0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1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1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42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52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63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73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884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35" userDrawn="1">
          <p15:clr>
            <a:srgbClr val="A4A3A4"/>
          </p15:clr>
        </p15:guide>
        <p15:guide id="2" orient="horz" pos="176" userDrawn="1">
          <p15:clr>
            <a:srgbClr val="A4A3A4"/>
          </p15:clr>
        </p15:guide>
        <p15:guide id="3" pos="7482" userDrawn="1">
          <p15:clr>
            <a:srgbClr val="A4A3A4"/>
          </p15:clr>
        </p15:guide>
        <p15:guide id="4" pos="1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738" y="60"/>
      </p:cViewPr>
      <p:guideLst>
        <p:guide orient="horz" pos="4235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customXml" Target="../customXml/item3.xml"/><Relationship Id="rId20" Type="http://schemas.openxmlformats.org/officeDocument/2006/relationships/customXml" Target="../customXml/item2.xml"/><Relationship Id="rId2" Type="http://schemas.openxmlformats.org/officeDocument/2006/relationships/theme" Target="theme/theme1.xml"/><Relationship Id="rId19" Type="http://schemas.openxmlformats.org/officeDocument/2006/relationships/customXml" Target="../customXml/item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0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1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1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42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52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63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73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884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8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/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1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  <a:endParaRPr kumimoji="0" lang="ru-RU" sz="3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/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1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  <a:endParaRPr kumimoji="0" lang="ru-RU" sz="3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1172210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05" indent="-1905" algn="l" defTabSz="1172210" rtl="0" eaLnBrk="1" latinLnBrk="0" hangingPunct="1">
        <a:spcBef>
          <a:spcPct val="20000"/>
        </a:spcBef>
        <a:buFont typeface="Arial" panose="020B0604020202020204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2280" indent="-3810" algn="l" defTabSz="1172210" rtl="0" eaLnBrk="1" latinLnBrk="0" hangingPunct="1">
        <a:spcBef>
          <a:spcPct val="20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505" indent="1905" algn="l" defTabSz="1172210" rtl="0" eaLnBrk="1" latinLnBrk="0" hangingPunct="1">
        <a:spcBef>
          <a:spcPct val="20000"/>
        </a:spcBef>
        <a:buFont typeface="Arial" panose="020B0604020202020204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685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790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895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10000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6105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210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0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1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1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42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52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63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73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884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2010" y="1708785"/>
            <a:ext cx="5825490" cy="1574165"/>
          </a:xfrm>
        </p:spPr>
        <p:txBody>
          <a:bodyPr>
            <a:normAutofit fontScale="90000"/>
          </a:bodyPr>
          <a:lstStyle/>
          <a:p>
            <a:r>
              <a:rPr lang="ru-RU" sz="2665" dirty="0"/>
              <a:t>Разработка калориферной установки для совмещенной установки системы воздушного отопления и приточной вентиляции с целью утилизации тепла удаляемого воздуха в здании мастерских.</a:t>
            </a:r>
            <a:endParaRPr lang="ru-RU" sz="2665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/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10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Мы создаём альтернативные источники </a:t>
            </a:r>
            <a:r>
              <a:rPr lang="ru-RU" sz="2000" dirty="0" err="1"/>
              <a:t>тепоснабжения</a:t>
            </a:r>
            <a:r>
              <a:rPr lang="en-GB" sz="2000" dirty="0"/>
              <a:t>, </a:t>
            </a:r>
            <a:r>
              <a:rPr lang="ru-RU" sz="2000" dirty="0"/>
              <a:t>чтобы они могли снизить финансовые затраты на </a:t>
            </a:r>
            <a:r>
              <a:rPr lang="ru-RU" sz="2000"/>
              <a:t>систему отопления.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97250" y="995132"/>
            <a:ext cx="10971372" cy="5144573"/>
          </a:xfrm>
        </p:spPr>
        <p:txBody>
          <a:bodyPr>
            <a:normAutofit/>
          </a:bodyPr>
          <a:lstStyle/>
          <a:p>
            <a:r>
              <a:rPr lang="ru-RU" sz="2400" dirty="0"/>
              <a:t>Актуальность проекта по созданию калориферной установки заключается в улучшении системы отопления и вентиляции в зданиях мастерских, что позволяет улучшить условия труда и сократить затраты на энергоресурсы.​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4" name="Picture 3" descr="image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6875" y="4579620"/>
            <a:ext cx="2143125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/>
              <a:t>Техническое решение: </a:t>
            </a:r>
            <a:endParaRPr lang="ru-RU" sz="2400" b="1" dirty="0"/>
          </a:p>
          <a:p>
            <a:r>
              <a:rPr lang="ru-RU" sz="2400" dirty="0"/>
              <a:t>Техническое решение проблемы заключается в создании калориферной установки, которая будет совмещать функции отопления и вентиляции, а также использовать тепло удаляемого воздуха для повышения эффективности системы. </a:t>
            </a:r>
            <a:endParaRPr lang="ru-RU" dirty="0"/>
          </a:p>
        </p:txBody>
      </p:sp>
      <p:pic>
        <p:nvPicPr>
          <p:cNvPr id="4" name="Picture 3" descr="калориф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2030" y="3061335"/>
            <a:ext cx="3931285" cy="32054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 dirty="0"/>
              <a:t>Основными клиентами </a:t>
            </a:r>
            <a:r>
              <a:rPr lang="en-US" sz="2400" dirty="0"/>
              <a:t>“</a:t>
            </a:r>
            <a:r>
              <a:rPr lang="ru-RU" sz="2400" dirty="0"/>
              <a:t>К</a:t>
            </a:r>
            <a:r>
              <a:rPr sz="2400" dirty="0"/>
              <a:t>алориферной установки</a:t>
            </a:r>
            <a:r>
              <a:rPr lang="en-US" sz="2400" dirty="0"/>
              <a:t>”</a:t>
            </a:r>
            <a:r>
              <a:rPr sz="2400" dirty="0"/>
              <a:t> являются предприятия различных отраслей, использующие системы отопления и вентиляции в своих зданиях, такие как мастерские, склады, </a:t>
            </a:r>
            <a:r>
              <a:rPr sz="2400" dirty="0" err="1"/>
              <a:t>производственные</a:t>
            </a:r>
            <a:r>
              <a:rPr sz="2400" dirty="0"/>
              <a:t> </a:t>
            </a:r>
            <a:r>
              <a:rPr sz="2400" dirty="0" err="1"/>
              <a:t>помещения</a:t>
            </a:r>
            <a:r>
              <a:rPr lang="ru-RU" sz="2400" dirty="0"/>
              <a:t>.</a:t>
            </a:r>
            <a:endParaRPr sz="2400" dirty="0"/>
          </a:p>
        </p:txBody>
      </p:sp>
      <p:pic>
        <p:nvPicPr>
          <p:cNvPr id="4" name="Picture 3" descr="1647492178_13-kartinkin-net-p-rinok-kartinki-dlya-prezentatsii-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9290" y="3001010"/>
            <a:ext cx="4796790" cy="3667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0" i="0" dirty="0">
                <a:effectLst/>
              </a:rPr>
              <a:t>Источники дохода: </a:t>
            </a: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Продажа схем систем отопления вентиляции с калориферными установками</a:t>
            </a:r>
            <a:r>
              <a:rPr lang="ru-RU" sz="2000" b="0" i="0" dirty="0">
                <a:effectLst/>
              </a:rPr>
              <a:t>, установка и обслуживание оборудования, продажа дополнительных аксессуаров и запчастей.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098" y="3046222"/>
            <a:ext cx="6796216" cy="28303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 Уровень конкуренции достаточно высок, но наша калориферная установка обладает рядом преимуществ по сравнению с конкурентами :</a:t>
            </a:r>
            <a:endParaRPr lang="ru-RU" sz="2000" dirty="0"/>
          </a:p>
          <a:p>
            <a:r>
              <a:rPr lang="ru-RU" sz="2000" dirty="0"/>
              <a:t>1) Эффективная </a:t>
            </a:r>
            <a:endParaRPr lang="ru-RU" sz="2000" dirty="0"/>
          </a:p>
          <a:p>
            <a:r>
              <a:rPr lang="ru-RU" sz="2000" dirty="0"/>
              <a:t>2) Экологичная </a:t>
            </a:r>
            <a:endParaRPr lang="ru-RU" sz="2000" dirty="0"/>
          </a:p>
          <a:p>
            <a:r>
              <a:rPr lang="ru-RU" sz="2000" dirty="0"/>
              <a:t>3) Высокая надеждность и долговечность </a:t>
            </a:r>
            <a:endParaRPr lang="ru-RU" sz="2000" dirty="0"/>
          </a:p>
          <a:p>
            <a:endParaRPr lang="ru-RU" sz="2000" dirty="0"/>
          </a:p>
        </p:txBody>
      </p:sp>
      <p:pic>
        <p:nvPicPr>
          <p:cNvPr id="4" name="Picture 3" descr="1647492159_11-kartinkin-net-p-rinok-kartinki-dlya-prezentatsii-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9215" y="3028950"/>
            <a:ext cx="5770880" cy="34474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На данный момент конкурентов нашей калориферной установке очень много, например </a:t>
            </a:r>
            <a:endParaRPr lang="ru-RU" sz="2400" dirty="0"/>
          </a:p>
          <a:p>
            <a:r>
              <a:rPr lang="ru-RU" sz="2400" dirty="0"/>
              <a:t>1) Предприятия: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производящие тепловые насосы.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выпускающие инфракрасные обогреватели. 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производящие электрические конвекторы. 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изготавливающие радиаторы.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 2) Компании, занимающиеся установкой систем                              теплого пола.</a:t>
            </a:r>
            <a:endParaRPr lang="ru-RU" sz="2400" dirty="0"/>
          </a:p>
          <a:p>
            <a:endParaRPr lang="ru-RU" sz="2400" dirty="0"/>
          </a:p>
          <a:p>
            <a:endParaRPr lang="ru-RU" dirty="0"/>
          </a:p>
        </p:txBody>
      </p:sp>
      <p:pic>
        <p:nvPicPr>
          <p:cNvPr id="3" name="Picture 2" descr="images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27160" y="3674110"/>
            <a:ext cx="2680970" cy="25984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ходе выполнения: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Мы брали интервью у людей которые разбираются в калориферных установках. 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Изучили рынок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рассчитали выгоду нашего проекта. 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Разрабатываем план по привлечению внимания и инвестиций к данному проекту.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0129" y="3156668"/>
            <a:ext cx="4149501" cy="32826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>
          <a:xfrm>
            <a:off x="524514" y="1057523"/>
            <a:ext cx="5517690" cy="5070376"/>
          </a:xfrm>
        </p:spPr>
        <p:txBody>
          <a:bodyPr>
            <a:normAutofit lnSpcReduction="10000"/>
          </a:bodyPr>
          <a:lstStyle/>
          <a:p>
            <a:r>
              <a:rPr lang="ru-RU" sz="2400" b="1" dirty="0"/>
              <a:t>Наш план развития:</a:t>
            </a:r>
            <a:endParaRPr lang="ru-RU" dirty="0"/>
          </a:p>
          <a:p>
            <a:r>
              <a:rPr lang="ru-RU" dirty="0"/>
              <a:t>1. Разработка схемы, прототипа калориферной установки.</a:t>
            </a:r>
            <a:br>
              <a:rPr lang="ru-RU" dirty="0"/>
            </a:br>
            <a:r>
              <a:rPr lang="ru-RU" dirty="0"/>
              <a:t>2. Проведение испытаний и доработка прототипа.</a:t>
            </a:r>
            <a:br>
              <a:rPr lang="ru-RU" dirty="0"/>
            </a:br>
            <a:r>
              <a:rPr lang="ru-RU" dirty="0"/>
              <a:t>3. Получение необходимых сертификатов и разрешений.</a:t>
            </a:r>
            <a:br>
              <a:rPr lang="ru-RU" dirty="0"/>
            </a:br>
            <a:r>
              <a:rPr lang="ru-RU" dirty="0"/>
              <a:t>4. </a:t>
            </a:r>
            <a:r>
              <a:rPr lang="ru-RU" dirty="0">
                <a:sym typeface="+mn-ea"/>
              </a:rPr>
              <a:t>Привлечение финансирования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5. Запуск массового производства.</a:t>
            </a:r>
            <a:br>
              <a:rPr lang="ru-RU" dirty="0"/>
            </a:br>
            <a:r>
              <a:rPr lang="ru-RU" dirty="0"/>
              <a:t>7. Расширение ассортимента продукции.</a:t>
            </a:r>
            <a:br>
              <a:rPr lang="ru-RU" dirty="0"/>
            </a:br>
            <a:r>
              <a:rPr lang="ru-RU" dirty="0"/>
              <a:t>8. Развитие технологий и инноваций.</a:t>
            </a:r>
            <a:endParaRPr lang="ru-RU" dirty="0"/>
          </a:p>
        </p:txBody>
      </p:sp>
      <p:pic>
        <p:nvPicPr>
          <p:cNvPr id="4" name="Picture 3" descr="1670636519_40-kartinkin-net-p-rinok-kartinki-dlya-prezentatsii-oboi-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3530" y="1518920"/>
            <a:ext cx="5223510" cy="38220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Стоимость установки и её внедрение обойдётся заказчику в </a:t>
            </a:r>
            <a:r>
              <a:rPr lang="en-US" dirty="0"/>
              <a:t>60</a:t>
            </a:r>
            <a:r>
              <a:rPr lang="ru-RU" dirty="0"/>
              <a:t>0 000 рублей.</a:t>
            </a:r>
            <a:endParaRPr lang="ru-RU" dirty="0"/>
          </a:p>
          <a:p>
            <a:r>
              <a:rPr lang="ru-RU" dirty="0"/>
              <a:t>В эту стоимость входят все монтажные работы и сам калорифер</a:t>
            </a:r>
            <a:r>
              <a:rPr lang="en-GB" dirty="0"/>
              <a:t>, </a:t>
            </a:r>
            <a:r>
              <a:rPr lang="ru-RU" dirty="0"/>
              <a:t>стоимость которого варьируется в пределах 200 000 – </a:t>
            </a:r>
            <a:r>
              <a:rPr lang="en-US" dirty="0"/>
              <a:t>45</a:t>
            </a:r>
            <a:r>
              <a:rPr lang="ru-RU" dirty="0"/>
              <a:t>0 000 рублей.	 Срок окупаемости проекта составит приблизительно </a:t>
            </a:r>
            <a:r>
              <a:rPr lang="en-US" dirty="0"/>
              <a:t>1</a:t>
            </a:r>
            <a:r>
              <a:rPr lang="ru-RU" dirty="0"/>
              <a:t> год.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3"/>
          </p:nvPr>
        </p:nvSpPr>
        <p:spPr>
          <a:xfrm>
            <a:off x="6672580" y="4573270"/>
            <a:ext cx="5517515" cy="2286000"/>
          </a:xfrm>
        </p:spPr>
        <p:txBody>
          <a:bodyPr>
            <a:normAutofit fontScale="80000"/>
          </a:bodyPr>
          <a:lstStyle/>
          <a:p>
            <a:pPr algn="l"/>
            <a:endParaRPr lang="en-US" sz="2400" dirty="0"/>
          </a:p>
          <a:p>
            <a:pPr algn="l"/>
            <a:r>
              <a:rPr lang="ru-RU" sz="2400" dirty="0">
                <a:sym typeface="+mn-ea"/>
              </a:rPr>
              <a:t>3. Альферов Александр Сергеевич: аналитик.</a:t>
            </a:r>
            <a:endParaRPr lang="ru-RU" sz="2400" dirty="0"/>
          </a:p>
          <a:p>
            <a:pPr algn="l"/>
            <a:endParaRPr lang="en-US" sz="2400" dirty="0"/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Email</a:t>
            </a:r>
            <a:r>
              <a:rPr lang="ru-RU" sz="2400" dirty="0"/>
              <a:t>: </a:t>
            </a:r>
            <a:r>
              <a:rPr lang="en-US" altLang="en-GB" sz="2400" dirty="0"/>
              <a:t>drnovikov@chsu.ru</a:t>
            </a:r>
            <a:endParaRPr lang="en-GB" sz="2400" dirty="0"/>
          </a:p>
          <a:p>
            <a:pPr algn="l"/>
            <a:r>
              <a:rPr lang="ru-RU" sz="2400" dirty="0"/>
              <a:t>Телефон: 8 909-599-50-71. </a:t>
            </a:r>
            <a:endParaRPr lang="ru-RU" sz="2400" dirty="0"/>
          </a:p>
          <a:p>
            <a:pPr algn="l"/>
            <a:endParaRPr lang="ru-RU" sz="2400" dirty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>
          <a:xfrm>
            <a:off x="524510" y="982980"/>
            <a:ext cx="5517515" cy="5739765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endParaRPr lang="ru-RU" dirty="0"/>
          </a:p>
          <a:p>
            <a:pPr marL="457200" indent="-457200">
              <a:buAutoNum type="arabicPeriod"/>
            </a:pPr>
            <a:endParaRPr lang="ru-RU" dirty="0"/>
          </a:p>
          <a:p>
            <a:pPr marL="457200" indent="-457200">
              <a:buAutoNum type="arabicPeriod"/>
            </a:pPr>
            <a:endParaRPr lang="ru-RU" dirty="0"/>
          </a:p>
          <a:p>
            <a:pPr marL="457200" indent="-457200">
              <a:buAutoNum type="arabicPeriod"/>
            </a:pPr>
            <a:endParaRPr lang="ru-RU" dirty="0"/>
          </a:p>
          <a:p>
            <a:pPr marL="457200" indent="-457200">
              <a:buAutoNum type="arabicPeriod"/>
            </a:pPr>
            <a:endParaRPr lang="ru-RU" dirty="0"/>
          </a:p>
          <a:p>
            <a:pPr marL="457200" indent="-457200">
              <a:buAutoNum type="arabicPeriod"/>
            </a:pPr>
            <a:r>
              <a:rPr lang="ru-RU" dirty="0"/>
              <a:t> Новиков Данил Романович: спикер.</a:t>
            </a:r>
            <a:endParaRPr lang="ru-RU" dirty="0"/>
          </a:p>
          <a:p>
            <a:pPr marL="457200" indent="-457200">
              <a:buAutoNum type="arabicPeriod"/>
            </a:pPr>
            <a:r>
              <a:rPr lang="ru-RU" dirty="0"/>
              <a:t> Шаньгина Лариса Сергеевна: генератор идей. </a:t>
            </a:r>
            <a:endParaRPr lang="ru-RU" dirty="0"/>
          </a:p>
          <a:p>
            <a:pPr marL="0" indent="0"/>
            <a:r>
              <a:rPr lang="ru-RU" dirty="0"/>
              <a:t>4.  Ивахненко Игорь Сергеевич:</a:t>
            </a:r>
            <a:endParaRPr lang="ru-RU" dirty="0"/>
          </a:p>
          <a:p>
            <a:pPr marL="0" indent="0"/>
            <a:r>
              <a:rPr lang="ru-RU" dirty="0"/>
              <a:t>дизайнер.</a:t>
            </a:r>
            <a:endParaRPr lang="ru-RU" dirty="0"/>
          </a:p>
          <a:p>
            <a:pPr marL="0" indent="0"/>
            <a:r>
              <a:rPr lang="ru-RU" dirty="0">
                <a:sym typeface="+mn-ea"/>
              </a:rPr>
              <a:t>5.   Антонова Юлия Валерьевна: наставник команды.</a:t>
            </a:r>
            <a:endParaRPr lang="ru-RU" dirty="0"/>
          </a:p>
          <a:p>
            <a:pPr marL="0" indent="0"/>
            <a:endParaRPr lang="ru-RU" dirty="0"/>
          </a:p>
        </p:txBody>
      </p:sp>
      <p:pic>
        <p:nvPicPr>
          <p:cNvPr id="8" name="Picture 7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0730" y="982980"/>
            <a:ext cx="1995805" cy="1915160"/>
          </a:xfrm>
          <a:prstGeom prst="rect">
            <a:avLst/>
          </a:prstGeom>
        </p:spPr>
      </p:pic>
      <p:pic>
        <p:nvPicPr>
          <p:cNvPr id="9" name="Picture 8" descr="MicrosoftTeams-image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715" y="777240"/>
            <a:ext cx="2916555" cy="37979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��>:C<5=B!>740=85 4>:C<5=B0"538 87>1@065=891I89 4>ABC? A 8A?>;L7>20=85<!>2<5AB=> A ?>4@>1=>ABO<8"8? :>=B5=B00720=85
</file>

<file path=customXml/item2.xml>��
</file>

<file path=customXml/item3.xml>��
</file>

<file path=customXml/itemProps1.xml><?xml version="1.0" encoding="utf-8"?>
<ds:datastoreItem xmlns:ds="http://schemas.openxmlformats.org/officeDocument/2006/customXml" ds:itemID="{5A6CA5F9-3E3A-4EF6-9E87-40B7E5B5236E}">
  <ds:schemaRefs/>
</ds:datastoreItem>
</file>

<file path=customXml/itemProps2.xml><?xml version="1.0" encoding="utf-8"?>
<ds:datastoreItem xmlns:ds="http://schemas.openxmlformats.org/officeDocument/2006/customXml" ds:itemID="{E6200D7A-E42F-473E-ABEB-7993CB9305DC}">
  <ds:schemaRefs/>
</ds:datastoreItem>
</file>

<file path=customXml/itemProps3.xml><?xml version="1.0" encoding="utf-8"?>
<ds:datastoreItem xmlns:ds="http://schemas.openxmlformats.org/officeDocument/2006/customXml" ds:itemID="{FDA8685B-D433-4A50-82AE-0EE899E309F4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2851</Words>
  <Application>WPS Presentation</Application>
  <PresentationFormat>Произвольный</PresentationFormat>
  <Paragraphs>103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Arial</vt:lpstr>
      <vt:lpstr>SimSun</vt:lpstr>
      <vt:lpstr>Wingdings</vt:lpstr>
      <vt:lpstr>Calibri</vt:lpstr>
      <vt:lpstr>Microsoft YaHei</vt:lpstr>
      <vt:lpstr>Arial Unicode MS</vt:lpstr>
      <vt:lpstr>Презентация</vt:lpstr>
      <vt:lpstr>Разработка калориферной установки для совмещенной установки системы воздушного отопления и приточной вентиляции с целью утилизации тепла удаляемого воздуха в здании мастерских.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bangbang</cp:lastModifiedBy>
  <cp:revision>320</cp:revision>
  <dcterms:created xsi:type="dcterms:W3CDTF">2022-04-04T12:37:00Z</dcterms:created>
  <dcterms:modified xsi:type="dcterms:W3CDTF">2023-11-22T08:29:18Z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  <property fmtid="{D5CDD505-2E9C-101B-9397-08002B2CF9AE}" pid="3" name="ICV">
    <vt:lpwstr>196DFF54470848578D96D95DFE7C8959_13</vt:lpwstr>
  </property>
  <property fmtid="{D5CDD505-2E9C-101B-9397-08002B2CF9AE}" pid="4" name="KSOProductBuildVer">
    <vt:lpwstr>1033-12.2.0.13306</vt:lpwstr>
  </property>
</Properties>
</file>