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8" r:id="rId4"/>
    <p:sldId id="272" r:id="rId5"/>
    <p:sldId id="260" r:id="rId6"/>
    <p:sldId id="274" r:id="rId7"/>
    <p:sldId id="262" r:id="rId8"/>
    <p:sldId id="263" r:id="rId9"/>
    <p:sldId id="273" r:id="rId10"/>
    <p:sldId id="265" r:id="rId11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Bby0mNCCrxUDzejBZb2rv+0LB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90DF80-FBCB-4D37-9B05-28895064D465}">
  <a:tblStyle styleId="{7A90DF80-FBCB-4D37-9B05-28895064D465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2F8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F8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70DD77C-51E9-4B53-80FA-D3BDB4040C5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6" y="54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84486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0457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6872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5776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2989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0206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3085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7877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e36cf5108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0e36cf5108_2_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9870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2999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457904" y="370257"/>
            <a:ext cx="21800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679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27616" y="1682987"/>
            <a:ext cx="8820712" cy="1818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dirty="0">
                <a:solidFill>
                  <a:srgbClr val="FFFFFF"/>
                </a:solidFill>
              </a:rPr>
              <a:t>АГРЕГАТОР УСЛУГ (ПРИЛОЖЕНИЕ) ДЛЯ ЛЮБИТИЛЕЙ ЖИВОТНЫХ</a:t>
            </a:r>
            <a:endParaRPr dirty="0"/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«ПУШИСТАЯ ГАВАНЬ»</a:t>
            </a:r>
            <a:endParaRPr sz="3638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 txBox="1"/>
          <p:nvPr/>
        </p:nvSpPr>
        <p:spPr>
          <a:xfrm>
            <a:off x="365061" y="980728"/>
            <a:ext cx="8292242" cy="315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«Пушистая гавань» - ваш надёжный помощник в мире животных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360040" y="332656"/>
            <a:ext cx="8472264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dirty="0">
                <a:solidFill>
                  <a:schemeClr val="accent1"/>
                </a:solidFill>
              </a:rPr>
              <a:t>Актуальность проекта</a:t>
            </a:r>
            <a:endParaRPr dirty="0"/>
          </a:p>
        </p:txBody>
      </p:sp>
      <p:sp>
        <p:nvSpPr>
          <p:cNvPr id="124" name="Google Shape;124;p12"/>
          <p:cNvSpPr txBox="1"/>
          <p:nvPr/>
        </p:nvSpPr>
        <p:spPr>
          <a:xfrm>
            <a:off x="360040" y="1445295"/>
            <a:ext cx="4989790" cy="2277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/>
            <a:r>
              <a:rPr lang="ru-RU" sz="1600" dirty="0"/>
              <a:t>«Пушистая гавань» - инновационное приложение-агрегатор услуг для владельцев домашних животных. Мы объединяем любителей животных с профессиональными услугами, делая жизнь питомцев и их хозяев проще и радостнее. </a:t>
            </a:r>
          </a:p>
          <a:p>
            <a:pPr lvl="8"/>
            <a:r>
              <a:rPr lang="ru-RU" sz="1600" dirty="0"/>
              <a:t>Наше многофункциональное приложение поможет сэкономить время и подобрать лучшего специалиста для вашего друга.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2"/>
          <p:cNvSpPr txBox="1"/>
          <p:nvPr/>
        </p:nvSpPr>
        <p:spPr>
          <a:xfrm>
            <a:off x="1240621" y="3722801"/>
            <a:ext cx="498979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B1B1B"/>
                </a:solidFill>
              </a:rPr>
              <a:t>За последние 5 лет увеличился рост числа владельцев домашних питомцев в России, на целых 23</a:t>
            </a:r>
            <a:r>
              <a:rPr lang="en-US" sz="1600" dirty="0">
                <a:solidFill>
                  <a:srgbClr val="1B1B1B"/>
                </a:solidFill>
              </a:rPr>
              <a:t>%</a:t>
            </a:r>
            <a:r>
              <a:rPr lang="ru-RU" sz="1600" dirty="0">
                <a:solidFill>
                  <a:srgbClr val="1B1B1B"/>
                </a:solidFill>
              </a:rPr>
              <a:t>. Соответственно увеличиваются расходы на питомцев. Ежегодный рост рынка товаров и услуг для животных составляет 8%.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1B1B1B"/>
                </a:solidFill>
              </a:rPr>
              <a:t>А так же 70% владельцев питомцев предпочитают заказывать услуги онлайн.</a:t>
            </a:r>
            <a:endParaRPr dirty="0"/>
          </a:p>
        </p:txBody>
      </p:sp>
      <p:pic>
        <p:nvPicPr>
          <p:cNvPr id="126" name="Google Shape;12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70611F9-3006-B56C-3152-BB7EC62BB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959" y="1635871"/>
            <a:ext cx="3583858" cy="24261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 txBox="1"/>
          <p:nvPr/>
        </p:nvSpPr>
        <p:spPr>
          <a:xfrm>
            <a:off x="143835" y="972534"/>
            <a:ext cx="11359907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Roboto" panose="02000000000000000000" pitchFamily="2" charset="0"/>
              </a:rPr>
              <a:t>Выделили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проблемы рынка, которые требуют внимательного анализа и проработки при создании агрегатора, чтобы обеспечить его успешность и востребованность на рынке.</a:t>
            </a:r>
            <a:endParaRPr lang="ru-RU" sz="2000" b="1" dirty="0"/>
          </a:p>
        </p:txBody>
      </p:sp>
      <p:sp>
        <p:nvSpPr>
          <p:cNvPr id="132" name="Google Shape;132;p1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dirty="0"/>
          </a:p>
        </p:txBody>
      </p:sp>
      <p:sp>
        <p:nvSpPr>
          <p:cNvPr id="133" name="Google Shape;133;p13"/>
          <p:cNvSpPr txBox="1"/>
          <p:nvPr/>
        </p:nvSpPr>
        <p:spPr>
          <a:xfrm>
            <a:off x="360040" y="1696849"/>
            <a:ext cx="7545095" cy="3385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800" b="1" dirty="0">
                <a:solidFill>
                  <a:srgbClr val="8F00FF"/>
                </a:solidFill>
              </a:rPr>
              <a:t>Разрозненность услуг и их источников</a:t>
            </a:r>
            <a:r>
              <a:rPr lang="ru-RU" sz="1800" dirty="0">
                <a:solidFill>
                  <a:srgbClr val="8F00FF"/>
                </a:solidFill>
              </a:rPr>
              <a:t/>
            </a:r>
            <a:br>
              <a:rPr lang="ru-RU" sz="1800" dirty="0">
                <a:solidFill>
                  <a:srgbClr val="8F00FF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Владельцы вынуждены использовать множество разных приложений для разных услуг.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800" b="1" dirty="0">
                <a:solidFill>
                  <a:srgbClr val="8F00FF"/>
                </a:solidFill>
              </a:rPr>
              <a:t>Отсутствие единых стандартов</a:t>
            </a:r>
            <a:r>
              <a:rPr lang="ru-RU" sz="1800" dirty="0">
                <a:solidFill>
                  <a:srgbClr val="8F00FF"/>
                </a:solidFill>
              </a:rPr>
              <a:t/>
            </a:r>
            <a:br>
              <a:rPr lang="ru-RU" sz="1800" dirty="0">
                <a:solidFill>
                  <a:srgbClr val="8F00FF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Качество услуг сильно варьируется, что может вызывать недоверие у клиентов.</a:t>
            </a:r>
            <a:endParaRPr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ru-RU" sz="1800" b="1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Недостаток достоверной информации </a:t>
            </a:r>
            <a:r>
              <a:rPr lang="ru-RU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Сложно найти проверенных специалистов и актуальные отзывы на услуги</a:t>
            </a:r>
            <a:r>
              <a:rPr lang="ru-RU" sz="16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sz="1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/>
          <p:nvPr/>
        </p:nvSpPr>
        <p:spPr>
          <a:xfrm>
            <a:off x="6096000" y="0"/>
            <a:ext cx="5400600" cy="652534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9912424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6572539" y="4562803"/>
            <a:ext cx="156501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Умный подбор</a:t>
            </a:r>
            <a:endParaRPr b="1" dirty="0"/>
          </a:p>
        </p:txBody>
      </p:sp>
      <p:sp>
        <p:nvSpPr>
          <p:cNvPr id="167" name="Google Shape;167;p17"/>
          <p:cNvSpPr txBox="1"/>
          <p:nvPr/>
        </p:nvSpPr>
        <p:spPr>
          <a:xfrm>
            <a:off x="6662525" y="1560522"/>
            <a:ext cx="156501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Единая платформа</a:t>
            </a:r>
            <a:endParaRPr b="1" dirty="0"/>
          </a:p>
        </p:txBody>
      </p:sp>
      <p:sp>
        <p:nvSpPr>
          <p:cNvPr id="168" name="Google Shape;168;p17"/>
          <p:cNvSpPr txBox="1"/>
          <p:nvPr/>
        </p:nvSpPr>
        <p:spPr>
          <a:xfrm>
            <a:off x="9718283" y="2977844"/>
            <a:ext cx="156501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Система рейтингов</a:t>
            </a:r>
            <a:r>
              <a:rPr lang="en-US" sz="16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dirty="0"/>
          </a:p>
        </p:txBody>
      </p:sp>
      <p:sp>
        <p:nvSpPr>
          <p:cNvPr id="169" name="Google Shape;169;p17"/>
          <p:cNvSpPr txBox="1"/>
          <p:nvPr/>
        </p:nvSpPr>
        <p:spPr>
          <a:xfrm>
            <a:off x="9639160" y="5430318"/>
            <a:ext cx="171500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Круглосуточная поддержка</a:t>
            </a:r>
            <a:endParaRPr b="1" dirty="0"/>
          </a:p>
        </p:txBody>
      </p:sp>
      <p:sp>
        <p:nvSpPr>
          <p:cNvPr id="170" name="Google Shape;170;p17"/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7"/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360040" y="1669744"/>
            <a:ext cx="4989789" cy="486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lvl="8" indent="-342900">
              <a:buAutoNum type="arabicPeriod"/>
            </a:pPr>
            <a:r>
              <a:rPr lang="ru-RU" sz="2000" dirty="0"/>
              <a:t>Все услуги для животных в одном приложении – от ветеринаров до грумеров(кинологи, отели для животных, </a:t>
            </a:r>
            <a:r>
              <a:rPr lang="ru-RU" sz="2000" dirty="0" err="1"/>
              <a:t>хэндлеры</a:t>
            </a:r>
            <a:r>
              <a:rPr lang="ru-RU" sz="2000" dirty="0"/>
              <a:t>).</a:t>
            </a:r>
          </a:p>
          <a:p>
            <a:pPr marL="342900" lvl="8" indent="-342900">
              <a:buAutoNum type="arabicPeriod"/>
            </a:pPr>
            <a:r>
              <a:rPr lang="ru-RU" sz="2000" dirty="0"/>
              <a:t>Прозрачные отзывы и рейтинги помогают выбрать лучших специалистов.</a:t>
            </a:r>
          </a:p>
          <a:p>
            <a:pPr marL="342900" lvl="8" indent="-342900">
              <a:buFont typeface="Arial"/>
              <a:buAutoNum type="arabicPeriod"/>
            </a:pPr>
            <a:r>
              <a:rPr lang="ru-RU" sz="2000" dirty="0"/>
              <a:t>AI-алгоритм подбирает услуги с учетом особенностей питомца и предпочтений владельца.</a:t>
            </a:r>
          </a:p>
          <a:p>
            <a:pPr marL="342900" lvl="8" indent="-342900">
              <a:buFont typeface="Arial"/>
              <a:buAutoNum type="arabicPeriod"/>
            </a:pPr>
            <a:r>
              <a:rPr lang="ru-RU" sz="2000" dirty="0"/>
              <a:t>Онлайн-консультации ветеринаров и зоопсихологов 24/7.</a:t>
            </a:r>
          </a:p>
          <a:p>
            <a:pPr marL="342900" lvl="8" indent="-342900">
              <a:buFont typeface="Arial"/>
              <a:buAutoNum type="arabicPeriod"/>
            </a:pPr>
            <a:endParaRPr lang="ru-RU" sz="1400" dirty="0"/>
          </a:p>
          <a:p>
            <a:pPr marL="342900" lvl="8" indent="-342900">
              <a:buAutoNum type="arabicPeriod"/>
            </a:pPr>
            <a:endParaRPr lang="ru-RU" dirty="0"/>
          </a:p>
          <a:p>
            <a:pPr marL="342900" lvl="8" indent="-342900">
              <a:buAutoNum type="arabicPeriod"/>
            </a:pPr>
            <a:endParaRPr lang="ru-RU" sz="1400" dirty="0"/>
          </a:p>
          <a:p>
            <a:pPr marL="342900" lvl="8" indent="-342900">
              <a:buAutoNum type="arabicPeriod"/>
            </a:pPr>
            <a:endParaRPr lang="ru-RU" sz="1400" dirty="0"/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</a:t>
            </a:r>
            <a:endParaRPr dirty="0"/>
          </a:p>
        </p:txBody>
      </p:sp>
      <p:sp>
        <p:nvSpPr>
          <p:cNvPr id="174" name="Google Shape;174;p17"/>
          <p:cNvSpPr txBox="1"/>
          <p:nvPr/>
        </p:nvSpPr>
        <p:spPr>
          <a:xfrm>
            <a:off x="365061" y="980728"/>
            <a:ext cx="5233880" cy="62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/>
              <a:t>АГРЕГАТОР УСЛУГ ДЛЯ ВЛАДЕЛЬЦЕВ ЖИВОТНЫХ– ПУШИСТАЯ ГАВАНЬ!</a:t>
            </a:r>
            <a:endParaRPr lang="ru-RU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dirty="0"/>
          </a:p>
        </p:txBody>
      </p:sp>
      <p:pic>
        <p:nvPicPr>
          <p:cNvPr id="176" name="Google Shape;17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pic>
        <p:nvPicPr>
          <p:cNvPr id="70" name="Google Shape;7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20D99B5-FD4D-EE8B-66E7-B185641AD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913368"/>
              </p:ext>
            </p:extLst>
          </p:nvPr>
        </p:nvGraphicFramePr>
        <p:xfrm>
          <a:off x="267484" y="4057426"/>
          <a:ext cx="5604388" cy="1219200"/>
        </p:xfrm>
        <a:graphic>
          <a:graphicData uri="http://schemas.openxmlformats.org/drawingml/2006/table">
            <a:tbl>
              <a:tblPr/>
              <a:tblGrid>
                <a:gridCol w="2802194">
                  <a:extLst>
                    <a:ext uri="{9D8B030D-6E8A-4147-A177-3AD203B41FA5}">
                      <a16:colId xmlns="" xmlns:a16="http://schemas.microsoft.com/office/drawing/2014/main" val="2831121800"/>
                    </a:ext>
                  </a:extLst>
                </a:gridCol>
                <a:gridCol w="2802194">
                  <a:extLst>
                    <a:ext uri="{9D8B030D-6E8A-4147-A177-3AD203B41FA5}">
                      <a16:colId xmlns="" xmlns:a16="http://schemas.microsoft.com/office/drawing/2014/main" val="16423108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26113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62480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29826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852484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49AD8EB4-D72D-98CB-ABFA-BB6A6FCED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484" y="656938"/>
            <a:ext cx="307007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Анализ рынка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245EC1B-C5DD-4023-61D2-DA8F28EA3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823500"/>
              </p:ext>
            </p:extLst>
          </p:nvPr>
        </p:nvGraphicFramePr>
        <p:xfrm>
          <a:off x="360040" y="1754507"/>
          <a:ext cx="9493643" cy="2926080"/>
        </p:xfrm>
        <a:graphic>
          <a:graphicData uri="http://schemas.openxmlformats.org/drawingml/2006/table">
            <a:tbl>
              <a:tblPr bandRow="1">
                <a:tableStyleId>{7A90DF80-FBCB-4D37-9B05-28895064D465}</a:tableStyleId>
              </a:tblPr>
              <a:tblGrid>
                <a:gridCol w="6514648">
                  <a:extLst>
                    <a:ext uri="{9D8B030D-6E8A-4147-A177-3AD203B41FA5}">
                      <a16:colId xmlns="" xmlns:a16="http://schemas.microsoft.com/office/drawing/2014/main" val="2914790848"/>
                    </a:ext>
                  </a:extLst>
                </a:gridCol>
                <a:gridCol w="2978995">
                  <a:extLst>
                    <a:ext uri="{9D8B030D-6E8A-4147-A177-3AD203B41FA5}">
                      <a16:colId xmlns="" xmlns:a16="http://schemas.microsoft.com/office/drawing/2014/main" val="1257179133"/>
                    </a:ext>
                  </a:extLst>
                </a:gridCol>
              </a:tblGrid>
              <a:tr h="66603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Объем рынка (2024) (рынок там)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296 млрд руб.</a:t>
                      </a:r>
                    </a:p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7668219"/>
                  </a:ext>
                </a:extLst>
              </a:tr>
              <a:tr h="432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Ежегодный рост</a:t>
                      </a:r>
                    </a:p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6361812"/>
                  </a:ext>
                </a:extLst>
              </a:tr>
              <a:tr h="432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Онлайн-сегмент</a:t>
                      </a:r>
                    </a:p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15%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270832"/>
                  </a:ext>
                </a:extLst>
              </a:tr>
              <a:tr h="666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Потенциал роста онлайн-сегмента</a:t>
                      </a:r>
                    </a:p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+mn-lt"/>
                        </a:rPr>
                        <a:t>До 40% к 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856889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6"/>
          <p:cNvSpPr txBox="1"/>
          <p:nvPr/>
        </p:nvSpPr>
        <p:spPr>
          <a:xfrm>
            <a:off x="114381" y="0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333197"/>
              </p:ext>
            </p:extLst>
          </p:nvPr>
        </p:nvGraphicFramePr>
        <p:xfrm>
          <a:off x="114381" y="499441"/>
          <a:ext cx="11734800" cy="5634696"/>
        </p:xfrm>
        <a:graphic>
          <a:graphicData uri="http://schemas.openxmlformats.org/drawingml/2006/table">
            <a:tbl>
              <a:tblPr/>
              <a:tblGrid>
                <a:gridCol w="2046768">
                  <a:extLst>
                    <a:ext uri="{9D8B030D-6E8A-4147-A177-3AD203B41FA5}">
                      <a16:colId xmlns:a16="http://schemas.microsoft.com/office/drawing/2014/main" xmlns="" val="2196310177"/>
                    </a:ext>
                  </a:extLst>
                </a:gridCol>
                <a:gridCol w="2262815">
                  <a:extLst>
                    <a:ext uri="{9D8B030D-6E8A-4147-A177-3AD203B41FA5}">
                      <a16:colId xmlns:a16="http://schemas.microsoft.com/office/drawing/2014/main" xmlns="" val="188652598"/>
                    </a:ext>
                  </a:extLst>
                </a:gridCol>
                <a:gridCol w="2603944">
                  <a:extLst>
                    <a:ext uri="{9D8B030D-6E8A-4147-A177-3AD203B41FA5}">
                      <a16:colId xmlns:a16="http://schemas.microsoft.com/office/drawing/2014/main" xmlns="" val="191490318"/>
                    </a:ext>
                  </a:extLst>
                </a:gridCol>
                <a:gridCol w="2399265">
                  <a:extLst>
                    <a:ext uri="{9D8B030D-6E8A-4147-A177-3AD203B41FA5}">
                      <a16:colId xmlns:a16="http://schemas.microsoft.com/office/drawing/2014/main" xmlns="" val="4010015701"/>
                    </a:ext>
                  </a:extLst>
                </a:gridCol>
                <a:gridCol w="2422008">
                  <a:extLst>
                    <a:ext uri="{9D8B030D-6E8A-4147-A177-3AD203B41FA5}">
                      <a16:colId xmlns:a16="http://schemas.microsoft.com/office/drawing/2014/main" xmlns="" val="3242445992"/>
                    </a:ext>
                  </a:extLst>
                </a:gridCol>
              </a:tblGrid>
              <a:tr h="1711496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партнеры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Магазины еды для животных.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Грумеры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 </a:t>
                      </a:r>
                      <a:r>
                        <a:rPr lang="ru-RU" sz="1400" b="0" i="0" u="none" strike="noStrike" kern="1200" cap="none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Владельцы</a:t>
                      </a:r>
                      <a:r>
                        <a:rPr lang="ru-RU" sz="1400" b="0" i="0" u="none" strike="noStrike" kern="1200" cap="none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400" b="0" i="0" u="none" strike="noStrike" kern="1200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гостиниц для животных.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активности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Разработка приложения; Привлечение</a:t>
                      </a:r>
                      <a:r>
                        <a:rPr lang="ru-RU" sz="1400" b="0" i="0" u="none" strike="noStrike" kern="1200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специалистов;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Маркетинг и продажи; Обслуживание клиентов.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Ценностные предложения</a:t>
                      </a:r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«Пушистая гавань» - инновационное приложение-</a:t>
                      </a:r>
                      <a:r>
                        <a:rPr lang="ru-RU" sz="1400" dirty="0" err="1" smtClean="0"/>
                        <a:t>агрегатор</a:t>
                      </a:r>
                      <a:r>
                        <a:rPr lang="ru-RU" sz="1400" dirty="0" smtClean="0"/>
                        <a:t> услуг для владельцев домашних животных</a:t>
                      </a:r>
                      <a:endParaRPr lang="ru-RU" sz="1400" b="0" i="0" u="none" strike="noStrike" kern="1200" cap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Персонализация.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Помощью в формировании правильного</a:t>
                      </a:r>
                      <a:r>
                        <a:rPr lang="ru-RU" sz="1400" b="0" i="0" u="none" strike="noStrike" kern="1200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ухода за животным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Разнообразие услуг.</a:t>
                      </a:r>
                    </a:p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Акционные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предложения для постоянных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клентов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  <a:endParaRPr lang="ru-RU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</a:t>
                      </a:r>
                      <a:r>
                        <a:rPr lang="ru-RU" sz="1400" b="1" i="0" u="none" strike="noStrike" dirty="0" smtClean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потребителей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kern="1200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Владельцы домашних животных.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2699614"/>
                  </a:ext>
                </a:extLst>
              </a:tr>
              <a:tr h="2327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ресурсы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Оборудование,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расходные материалы и сырье,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фонд оплаты труда, компьютеры, помещение, электроэнергия, сотрудники.</a:t>
                      </a:r>
                      <a:endParaRPr lang="ru-RU" sz="1800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67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00" b="0" i="0" u="none" strike="noStrike" cap="none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Выставки, ярмарки,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event-marketing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интернет-сайт, холодные звонки.</a:t>
                      </a:r>
                      <a:endParaRPr lang="ru-RU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1889156"/>
                  </a:ext>
                </a:extLst>
              </a:tr>
              <a:tr h="1131803"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издержек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Оборудование (аренда).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Амортизация.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ФОТ.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Налоги.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Аренда помещения.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Маркетинговая стратегия.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Разрешительные документы.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8317F5"/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1400" dirty="0">
                        <a:solidFill>
                          <a:srgbClr val="8317F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000" b="1" dirty="0" smtClean="0"/>
                        <a:t>Комиссия с услуг</a:t>
                      </a:r>
                    </a:p>
                    <a:p>
                      <a:r>
                        <a:rPr lang="ru-RU" sz="1000" dirty="0" smtClean="0"/>
                        <a:t>10-15% от стоимости услуг, оказанных через платформу.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000" b="1" dirty="0" smtClean="0"/>
                        <a:t>Премиум-подписка</a:t>
                      </a:r>
                    </a:p>
                    <a:p>
                      <a:r>
                        <a:rPr lang="ru-RU" sz="1000" dirty="0" smtClean="0"/>
                        <a:t>Расширенный функционал и приоритетная поддержка за ежемесячную плату.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000" b="1" dirty="0" smtClean="0"/>
                        <a:t>Реклама и продвижение</a:t>
                      </a:r>
                    </a:p>
                    <a:p>
                      <a:r>
                        <a:rPr lang="ru-RU" sz="1000" dirty="0" smtClean="0"/>
                        <a:t>Партнерские программы с производителями товаров для животных.</a:t>
                      </a:r>
                    </a:p>
                    <a:p>
                      <a:endParaRPr lang="ru-RU" sz="1000" dirty="0"/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745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99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 txBox="1"/>
          <p:nvPr/>
        </p:nvSpPr>
        <p:spPr>
          <a:xfrm>
            <a:off x="226519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 dirty="0"/>
          </a:p>
        </p:txBody>
      </p:sp>
      <p:pic>
        <p:nvPicPr>
          <p:cNvPr id="83" name="Google Shape;8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B8EE709-1E53-17A8-CF28-2DB30B756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19" y="832097"/>
            <a:ext cx="3391373" cy="5525271"/>
          </a:xfrm>
          <a:prstGeom prst="rect">
            <a:avLst/>
          </a:prstGeom>
        </p:spPr>
      </p:pic>
      <p:pic>
        <p:nvPicPr>
          <p:cNvPr id="8" name="Рисунок 7" descr="Пользователь контур">
            <a:extLst>
              <a:ext uri="{FF2B5EF4-FFF2-40B4-BE49-F238E27FC236}">
                <a16:creationId xmlns="" xmlns:a16="http://schemas.microsoft.com/office/drawing/2014/main" id="{FF2429A3-09AE-38A3-613E-1DF3FC1BE7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5123" y="832097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9645B86-16BB-5D39-DEEF-0809D155C549}"/>
              </a:ext>
            </a:extLst>
          </p:cNvPr>
          <p:cNvSpPr txBox="1"/>
          <p:nvPr/>
        </p:nvSpPr>
        <p:spPr>
          <a:xfrm>
            <a:off x="4975123" y="1784273"/>
            <a:ext cx="43861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chemeClr val="accent1"/>
                </a:solidFill>
              </a:rPr>
              <a:t>50.000+ пользователей</a:t>
            </a:r>
          </a:p>
          <a:p>
            <a:endParaRPr lang="ru-RU" sz="1800" b="1" dirty="0"/>
          </a:p>
          <a:p>
            <a:r>
              <a:rPr lang="ru-RU" sz="1600" dirty="0"/>
              <a:t>За первые 6 месяцев работы приложения .</a:t>
            </a:r>
            <a:r>
              <a:rPr lang="ru-RU" sz="1800" b="1" dirty="0"/>
              <a:t> </a:t>
            </a:r>
          </a:p>
        </p:txBody>
      </p:sp>
      <p:pic>
        <p:nvPicPr>
          <p:cNvPr id="11" name="Рисунок 10" descr="Рукопожатие контур">
            <a:extLst>
              <a:ext uri="{FF2B5EF4-FFF2-40B4-BE49-F238E27FC236}">
                <a16:creationId xmlns="" xmlns:a16="http://schemas.microsoft.com/office/drawing/2014/main" id="{0C3D3E8E-F213-6468-8DAF-2257DF9B48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5123" y="2698673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24D7F40-E9DF-42B5-EBA8-23A5B0338121}"/>
              </a:ext>
            </a:extLst>
          </p:cNvPr>
          <p:cNvSpPr txBox="1"/>
          <p:nvPr/>
        </p:nvSpPr>
        <p:spPr>
          <a:xfrm>
            <a:off x="4975123" y="3594732"/>
            <a:ext cx="54761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chemeClr val="accent1"/>
                </a:solidFill>
              </a:rPr>
              <a:t>100+ партнеров</a:t>
            </a:r>
          </a:p>
          <a:p>
            <a:endParaRPr lang="ru-RU" dirty="0"/>
          </a:p>
          <a:p>
            <a:r>
              <a:rPr lang="ru-RU" sz="1600" dirty="0"/>
              <a:t>Ветклиники, грумеры, кинологи, и другие специалисты</a:t>
            </a:r>
            <a:r>
              <a:rPr lang="ru-RU" dirty="0"/>
              <a:t>.</a:t>
            </a:r>
          </a:p>
        </p:txBody>
      </p:sp>
      <p:pic>
        <p:nvPicPr>
          <p:cNvPr id="14" name="Рисунок 13" descr="Деньги контур">
            <a:extLst>
              <a:ext uri="{FF2B5EF4-FFF2-40B4-BE49-F238E27FC236}">
                <a16:creationId xmlns="" xmlns:a16="http://schemas.microsoft.com/office/drawing/2014/main" id="{04E307D0-3394-682C-B741-AD257DCA18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5123" y="4391084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606845F-3CFC-4328-A592-012D5A30E62B}"/>
              </a:ext>
            </a:extLst>
          </p:cNvPr>
          <p:cNvSpPr txBox="1"/>
          <p:nvPr/>
        </p:nvSpPr>
        <p:spPr>
          <a:xfrm>
            <a:off x="4975123" y="5312858"/>
            <a:ext cx="34083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chemeClr val="accent1"/>
                </a:solidFill>
              </a:rPr>
              <a:t>10 млн. рублей инвестиций</a:t>
            </a:r>
          </a:p>
          <a:p>
            <a:endParaRPr lang="ru-RU" dirty="0"/>
          </a:p>
          <a:p>
            <a:r>
              <a:rPr lang="ru-RU" sz="1600" dirty="0"/>
              <a:t>Привлечены на развитие проекта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89" name="Google Shape;8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BADBE00-0D47-127F-02ED-B5C028930380}"/>
              </a:ext>
            </a:extLst>
          </p:cNvPr>
          <p:cNvSpPr txBox="1"/>
          <p:nvPr/>
        </p:nvSpPr>
        <p:spPr>
          <a:xfrm>
            <a:off x="496518" y="2145121"/>
            <a:ext cx="10148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err="1"/>
              <a:t>Витохина</a:t>
            </a:r>
            <a:r>
              <a:rPr lang="ru-RU" sz="2800" b="1" dirty="0"/>
              <a:t> Яна – Директор «ООО» Пушистая Гавань</a:t>
            </a:r>
          </a:p>
          <a:p>
            <a:pPr marL="342900" indent="-342900">
              <a:buAutoNum type="arabicPeriod"/>
            </a:pPr>
            <a:r>
              <a:rPr lang="ru-RU" sz="2800" b="1" dirty="0" err="1"/>
              <a:t>Стефанкова</a:t>
            </a:r>
            <a:r>
              <a:rPr lang="ru-RU" sz="2800" b="1" dirty="0"/>
              <a:t> Екатерина – Разработка приложения</a:t>
            </a:r>
          </a:p>
          <a:p>
            <a:pPr marL="342900" indent="-342900">
              <a:buAutoNum type="arabicPeriod"/>
            </a:pPr>
            <a:r>
              <a:rPr lang="ru-RU" sz="2800" b="1" dirty="0"/>
              <a:t>Вербицкая Юлия – Экономист финансист</a:t>
            </a:r>
          </a:p>
          <a:p>
            <a:endParaRPr lang="ru-RU" sz="2800" b="1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>
            <a:spLocks noGrp="1"/>
          </p:cNvSpPr>
          <p:nvPr>
            <p:ph type="sldNum" idx="12"/>
          </p:nvPr>
        </p:nvSpPr>
        <p:spPr>
          <a:xfrm>
            <a:off x="12143704" y="370257"/>
            <a:ext cx="2181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cxnSp>
        <p:nvCxnSpPr>
          <p:cNvPr id="152" name="Google Shape;152;p15"/>
          <p:cNvCxnSpPr/>
          <p:nvPr/>
        </p:nvCxnSpPr>
        <p:spPr>
          <a:xfrm rot="10800000" flipH="1">
            <a:off x="1075575" y="2933200"/>
            <a:ext cx="9959700" cy="1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3" name="Google Shape;153;p15"/>
          <p:cNvCxnSpPr/>
          <p:nvPr/>
        </p:nvCxnSpPr>
        <p:spPr>
          <a:xfrm>
            <a:off x="1075575" y="2685200"/>
            <a:ext cx="0" cy="46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p15"/>
          <p:cNvCxnSpPr/>
          <p:nvPr/>
        </p:nvCxnSpPr>
        <p:spPr>
          <a:xfrm>
            <a:off x="1609650" y="2248225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" name="Google Shape;155;p15"/>
          <p:cNvCxnSpPr/>
          <p:nvPr/>
        </p:nvCxnSpPr>
        <p:spPr>
          <a:xfrm>
            <a:off x="3876700" y="2248225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6" name="Google Shape;156;p15"/>
          <p:cNvCxnSpPr/>
          <p:nvPr/>
        </p:nvCxnSpPr>
        <p:spPr>
          <a:xfrm>
            <a:off x="4655600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7" name="Google Shape;157;p15"/>
          <p:cNvCxnSpPr/>
          <p:nvPr/>
        </p:nvCxnSpPr>
        <p:spPr>
          <a:xfrm>
            <a:off x="6811575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" name="Google Shape;158;p15"/>
          <p:cNvCxnSpPr/>
          <p:nvPr/>
        </p:nvCxnSpPr>
        <p:spPr>
          <a:xfrm>
            <a:off x="8175500" y="22663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" name="Google Shape;159;p15"/>
          <p:cNvCxnSpPr/>
          <p:nvPr/>
        </p:nvCxnSpPr>
        <p:spPr>
          <a:xfrm>
            <a:off x="9607650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" name="Google Shape;160;p15"/>
          <p:cNvSpPr txBox="1"/>
          <p:nvPr/>
        </p:nvSpPr>
        <p:spPr>
          <a:xfrm>
            <a:off x="213650" y="3125700"/>
            <a:ext cx="9408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Сейчас</a:t>
            </a:r>
            <a:endParaRPr/>
          </a:p>
        </p:txBody>
      </p:sp>
      <p:sp>
        <p:nvSpPr>
          <p:cNvPr id="161" name="Google Shape;161;p15"/>
          <p:cNvSpPr txBox="1"/>
          <p:nvPr/>
        </p:nvSpPr>
        <p:spPr>
          <a:xfrm>
            <a:off x="1075575" y="1641625"/>
            <a:ext cx="134875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НОЯБ 24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Заключение договоров</a:t>
            </a:r>
            <a:endParaRPr dirty="0"/>
          </a:p>
        </p:txBody>
      </p:sp>
      <p:sp>
        <p:nvSpPr>
          <p:cNvPr id="162" name="Google Shape;162;p15"/>
          <p:cNvSpPr txBox="1"/>
          <p:nvPr/>
        </p:nvSpPr>
        <p:spPr>
          <a:xfrm>
            <a:off x="3252774" y="1664875"/>
            <a:ext cx="1266397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ЯНВ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Выпуск приложения</a:t>
            </a:r>
            <a:endParaRPr dirty="0"/>
          </a:p>
        </p:txBody>
      </p:sp>
      <p:sp>
        <p:nvSpPr>
          <p:cNvPr id="163" name="Google Shape;163;p15"/>
          <p:cNvSpPr txBox="1"/>
          <p:nvPr/>
        </p:nvSpPr>
        <p:spPr>
          <a:xfrm>
            <a:off x="4920851" y="1495075"/>
            <a:ext cx="2040387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МАРТ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Первые большие продажи</a:t>
            </a:r>
            <a:endParaRPr dirty="0"/>
          </a:p>
        </p:txBody>
      </p:sp>
      <p:sp>
        <p:nvSpPr>
          <p:cNvPr id="164" name="Google Shape;164;p15"/>
          <p:cNvSpPr txBox="1"/>
          <p:nvPr/>
        </p:nvSpPr>
        <p:spPr>
          <a:xfrm>
            <a:off x="5792525" y="3607825"/>
            <a:ext cx="19662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АПР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Привлечение производителей корма</a:t>
            </a:r>
            <a:endParaRPr dirty="0"/>
          </a:p>
        </p:txBody>
      </p:sp>
      <p:sp>
        <p:nvSpPr>
          <p:cNvPr id="165" name="Google Shape;165;p15"/>
          <p:cNvSpPr txBox="1"/>
          <p:nvPr/>
        </p:nvSpPr>
        <p:spPr>
          <a:xfrm>
            <a:off x="3694200" y="3607825"/>
            <a:ext cx="19662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ФЕВ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Большая рекламная компания</a:t>
            </a:r>
            <a:endParaRPr dirty="0"/>
          </a:p>
        </p:txBody>
      </p:sp>
      <p:sp>
        <p:nvSpPr>
          <p:cNvPr id="166" name="Google Shape;166;p15"/>
          <p:cNvSpPr txBox="1"/>
          <p:nvPr/>
        </p:nvSpPr>
        <p:spPr>
          <a:xfrm>
            <a:off x="7271150" y="1222270"/>
            <a:ext cx="1656900" cy="1049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МАЙ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Запуск в крупнейших 10 городах России</a:t>
            </a:r>
            <a:endParaRPr dirty="0"/>
          </a:p>
        </p:txBody>
      </p:sp>
      <p:sp>
        <p:nvSpPr>
          <p:cNvPr id="167" name="Google Shape;167;p15"/>
          <p:cNvSpPr txBox="1"/>
          <p:nvPr/>
        </p:nvSpPr>
        <p:spPr>
          <a:xfrm>
            <a:off x="8855150" y="3607825"/>
            <a:ext cx="19662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ИЮНЬ -НОЯБ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Выход на рынок СНГ</a:t>
            </a:r>
            <a:endParaRPr dirty="0"/>
          </a:p>
        </p:txBody>
      </p:sp>
      <p:cxnSp>
        <p:nvCxnSpPr>
          <p:cNvPr id="168" name="Google Shape;168;p15"/>
          <p:cNvCxnSpPr/>
          <p:nvPr/>
        </p:nvCxnSpPr>
        <p:spPr>
          <a:xfrm>
            <a:off x="2424325" y="2928025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169;p15"/>
          <p:cNvCxnSpPr/>
          <p:nvPr/>
        </p:nvCxnSpPr>
        <p:spPr>
          <a:xfrm>
            <a:off x="5951325" y="2266288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0" name="Google Shape;170;p15"/>
          <p:cNvSpPr txBox="1"/>
          <p:nvPr/>
        </p:nvSpPr>
        <p:spPr>
          <a:xfrm>
            <a:off x="1595875" y="3607825"/>
            <a:ext cx="16569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ДЕК 24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Создание приложения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C1B3B24-6AFD-78D2-F950-AFBA7087EEC5}"/>
              </a:ext>
            </a:extLst>
          </p:cNvPr>
          <p:cNvSpPr txBox="1"/>
          <p:nvPr/>
        </p:nvSpPr>
        <p:spPr>
          <a:xfrm>
            <a:off x="684050" y="324068"/>
            <a:ext cx="80126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 txBox="1"/>
          <p:nvPr/>
        </p:nvSpPr>
        <p:spPr>
          <a:xfrm>
            <a:off x="532009" y="465469"/>
            <a:ext cx="4831212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8 918 00 555 77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r>
              <a:rPr lang="ru-RU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yoyoyoyoyo50@mail.ru</a:t>
            </a:r>
            <a:endParaRPr dirty="0"/>
          </a:p>
        </p:txBody>
      </p:sp>
      <p:pic>
        <p:nvPicPr>
          <p:cNvPr id="110" name="Google Shape;110;p10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495</Words>
  <Application>Microsoft Office PowerPoint</Application>
  <PresentationFormat>Широкоэкранный</PresentationFormat>
  <Paragraphs>120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Comic Sans MS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user</cp:lastModifiedBy>
  <cp:revision>20</cp:revision>
  <dcterms:created xsi:type="dcterms:W3CDTF">2022-11-28T09:29:04Z</dcterms:created>
  <dcterms:modified xsi:type="dcterms:W3CDTF">2024-12-16T02:22:08Z</dcterms:modified>
</cp:coreProperties>
</file>