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4"/>
  </p:notesMasterIdLst>
  <p:sldIdLst>
    <p:sldId id="390" r:id="rId2"/>
    <p:sldId id="258" r:id="rId3"/>
    <p:sldId id="391" r:id="rId4"/>
    <p:sldId id="259" r:id="rId5"/>
    <p:sldId id="392" r:id="rId6"/>
    <p:sldId id="260" r:id="rId7"/>
    <p:sldId id="393" r:id="rId8"/>
    <p:sldId id="262" r:id="rId9"/>
    <p:sldId id="261" r:id="rId10"/>
    <p:sldId id="264" r:id="rId11"/>
    <p:sldId id="263" r:id="rId12"/>
    <p:sldId id="265" r:id="rId13"/>
  </p:sldIdLst>
  <p:sldSz cx="12192000" cy="6858000"/>
  <p:notesSz cx="6858000" cy="9144000"/>
  <p:embeddedFontLst>
    <p:embeddedFont>
      <p:font typeface="Montserrat Light" panose="020B0604020202020204" charset="-52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Arial Black" panose="020B0A04020102020204" pitchFamily="34" charset="0"/>
      <p:regular r:id="rId21"/>
      <p:bold r:id="rId22"/>
    </p:embeddedFont>
    <p:embeddedFont>
      <p:font typeface="Tahoma" panose="020B0604030504040204" pitchFamily="34" charset="0"/>
      <p:regular r:id="rId23"/>
      <p:bold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91859" autoAdjust="0"/>
  </p:normalViewPr>
  <p:slideViewPr>
    <p:cSldViewPr snapToGrid="0" snapToObjects="1">
      <p:cViewPr>
        <p:scale>
          <a:sx n="87" d="100"/>
          <a:sy n="87" d="100"/>
        </p:scale>
        <p:origin x="-492" y="192"/>
      </p:cViewPr>
      <p:guideLst>
        <p:guide orient="horz" pos="2137"/>
        <p:guide orient="horz" pos="232"/>
        <p:guide orient="horz" pos="4065"/>
        <p:guide pos="3840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04.12.2023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=""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BCE9789-B30E-4390-818C-54A80036699C}"/>
              </a:ext>
            </a:extLst>
          </p:cNvPr>
          <p:cNvSpPr/>
          <p:nvPr/>
        </p:nvSpPr>
        <p:spPr>
          <a:xfrm>
            <a:off x="6838987" y="2864656"/>
            <a:ext cx="4872941" cy="3457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Устройство контроля бесстыкового пути (КСТП-1)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1" y="4593527"/>
            <a:ext cx="6018847" cy="158955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Наставник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Кирпичников Константин Александрович(ЗабИЖТ, Чита)</a:t>
            </a:r>
          </a:p>
          <a:p>
            <a:pPr>
              <a:defRPr/>
            </a:pP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Лидер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</a:t>
            </a:r>
            <a:r>
              <a:rPr lang="ru-RU" sz="1000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Домашина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 Екатерина Эдуардовна (ЗабИЖТ, СЖД.2-19-1)</a:t>
            </a:r>
          </a:p>
          <a:p>
            <a:pPr>
              <a:defRPr/>
            </a:pP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Эксперты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</a:t>
            </a:r>
            <a:r>
              <a:rPr lang="ru-RU" sz="1000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Ермоченко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 Андрей Игоревич (ДРП </a:t>
            </a:r>
            <a:r>
              <a:rPr lang="ru-RU" sz="1000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ЗабЖД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, Чита)</a:t>
            </a:r>
          </a:p>
          <a:p>
            <a:pPr>
              <a:defRPr/>
            </a:pPr>
            <a:r>
              <a:rPr lang="ru-RU" sz="1000" b="1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Реализаторы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</a:t>
            </a:r>
            <a:r>
              <a:rPr lang="ru-RU" sz="1000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Булдыгеров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 Алексей Алексеевич (ЗабИЖТ, СЖД.2-21-1)</a:t>
            </a:r>
          </a:p>
          <a:p>
            <a:pPr>
              <a:defRPr/>
            </a:pP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Гробов Тимур Константинович (ЗабИЖТ, СЖД.2-21-1)</a:t>
            </a:r>
          </a:p>
          <a:p>
            <a:pPr>
              <a:defRPr/>
            </a:pPr>
            <a:r>
              <a:rPr lang="ru-RU" sz="10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Генератор идей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</a:t>
            </a:r>
          </a:p>
          <a:p>
            <a:pPr>
              <a:defRPr/>
            </a:pP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Афанасенко Всеволод Сергеевич (ЗабИЖТ,СЖД.2-21-1)</a:t>
            </a:r>
          </a:p>
          <a:p>
            <a:pPr>
              <a:defRPr/>
            </a:pP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Кривоносов Артём Андреевич (ЗабИЖТ, СЖД.1-20-1)</a:t>
            </a:r>
          </a:p>
          <a:p>
            <a:pPr>
              <a:defRPr/>
            </a:pP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Белова Виктория </a:t>
            </a:r>
            <a:r>
              <a:rPr lang="ru-RU" sz="1000" i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Евгеньевна (ЗабИЖТ,СЖД.2-19-1</a:t>
            </a:r>
            <a:r>
              <a:rPr lang="ru-RU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2900597-DC11-B2B2-35DF-FB90BE164F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868" r="26673"/>
          <a:stretch/>
        </p:blipFill>
        <p:spPr>
          <a:xfrm>
            <a:off x="6283357" y="2547843"/>
            <a:ext cx="557613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02923" y="39485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F7C25F0F-B7E5-BADA-29A1-A6B24672C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434" y="831965"/>
            <a:ext cx="2844044" cy="20750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387B93B1-28EA-FB7E-99B3-57D78E365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176" y="2007739"/>
            <a:ext cx="2803379" cy="205649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C3B84B8C-E535-797A-4E34-B456A32A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34" y="3533631"/>
            <a:ext cx="2874877" cy="207509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015E4CB-3CA1-8524-A4C1-18DBAFE94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2176" y="4523439"/>
            <a:ext cx="2803379" cy="20750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B0848B81-AAFE-3CF1-1DC1-ABF6C28247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2470437"/>
            <a:ext cx="5413828" cy="356237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1323" y="957661"/>
            <a:ext cx="643886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2020 году на </a:t>
            </a:r>
            <a:r>
              <a:rPr lang="ru-RU" sz="3000" b="1" dirty="0" err="1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ЗабЖД</a:t>
            </a:r>
            <a:endParaRPr lang="ru-RU" sz="3000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02923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329105" y="2914839"/>
            <a:ext cx="6745887" cy="2854743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11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Ручной сбор данных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11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Фиктивность и фальсификация данных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11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Халатность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11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Несвоевременное реагирование на проблему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r>
              <a:rPr lang="ru-RU" sz="11100" b="1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Низкая производительность</a:t>
            </a: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2882473B-A96B-EF0D-7AE1-0BA32BE36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486" y="3283936"/>
            <a:ext cx="4201694" cy="307241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C97CCDA-D465-FE45-EF5F-C1E60BB7666E}"/>
              </a:ext>
            </a:extLst>
          </p:cNvPr>
          <p:cNvSpPr/>
          <p:nvPr/>
        </p:nvSpPr>
        <p:spPr>
          <a:xfrm>
            <a:off x="276226" y="1336821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настоящий момент используются устаревшие способы контроля за угоном бесстыкового пути</a:t>
            </a:r>
          </a:p>
        </p:txBody>
      </p:sp>
      <p:sp>
        <p:nvSpPr>
          <p:cNvPr id="7" name="Знак ''минус'' 6">
            <a:extLst>
              <a:ext uri="{FF2B5EF4-FFF2-40B4-BE49-F238E27FC236}">
                <a16:creationId xmlns="" xmlns:a16="http://schemas.microsoft.com/office/drawing/2014/main" id="{F1ED9832-A8FB-9DF4-D80F-C8ECCB18F863}"/>
              </a:ext>
            </a:extLst>
          </p:cNvPr>
          <p:cNvSpPr/>
          <p:nvPr/>
        </p:nvSpPr>
        <p:spPr>
          <a:xfrm>
            <a:off x="41129" y="2869437"/>
            <a:ext cx="349768" cy="42949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8" name="Знак ''минус'' 7">
            <a:extLst>
              <a:ext uri="{FF2B5EF4-FFF2-40B4-BE49-F238E27FC236}">
                <a16:creationId xmlns="" xmlns:a16="http://schemas.microsoft.com/office/drawing/2014/main" id="{51D0FBA3-2246-B3EF-EEA5-8D2EF7BBC2B5}"/>
              </a:ext>
            </a:extLst>
          </p:cNvPr>
          <p:cNvSpPr/>
          <p:nvPr/>
        </p:nvSpPr>
        <p:spPr>
          <a:xfrm>
            <a:off x="24305" y="3298927"/>
            <a:ext cx="349768" cy="42949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нак ''минус'' 8">
            <a:extLst>
              <a:ext uri="{FF2B5EF4-FFF2-40B4-BE49-F238E27FC236}">
                <a16:creationId xmlns="" xmlns:a16="http://schemas.microsoft.com/office/drawing/2014/main" id="{1A7C7E61-08A8-26E5-C379-7698BEF23E92}"/>
              </a:ext>
            </a:extLst>
          </p:cNvPr>
          <p:cNvSpPr/>
          <p:nvPr/>
        </p:nvSpPr>
        <p:spPr>
          <a:xfrm>
            <a:off x="38160" y="4028688"/>
            <a:ext cx="349768" cy="42949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нак ''минус'' 10">
            <a:extLst>
              <a:ext uri="{FF2B5EF4-FFF2-40B4-BE49-F238E27FC236}">
                <a16:creationId xmlns="" xmlns:a16="http://schemas.microsoft.com/office/drawing/2014/main" id="{E27E3FC9-083E-20C0-7CCB-B068AC4B3EF1}"/>
              </a:ext>
            </a:extLst>
          </p:cNvPr>
          <p:cNvSpPr/>
          <p:nvPr/>
        </p:nvSpPr>
        <p:spPr>
          <a:xfrm>
            <a:off x="41129" y="4458178"/>
            <a:ext cx="349768" cy="42949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нак ''минус'' 11">
            <a:extLst>
              <a:ext uri="{FF2B5EF4-FFF2-40B4-BE49-F238E27FC236}">
                <a16:creationId xmlns="" xmlns:a16="http://schemas.microsoft.com/office/drawing/2014/main" id="{951C8B40-1D46-08DD-28E0-05F891058CB6}"/>
              </a:ext>
            </a:extLst>
          </p:cNvPr>
          <p:cNvSpPr/>
          <p:nvPr/>
        </p:nvSpPr>
        <p:spPr>
          <a:xfrm>
            <a:off x="41129" y="5198852"/>
            <a:ext cx="349768" cy="42949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409740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1113948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 - Устройство контроля бесстыкового пути (КСТП-1)</a:t>
            </a:r>
          </a:p>
          <a:p>
            <a:endParaRPr lang="ru-RU" sz="3000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28700" y="878719"/>
            <a:ext cx="10034589" cy="2435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Автоматизация сбора информации</a:t>
            </a:r>
          </a:p>
          <a:p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Достоверность информации</a:t>
            </a:r>
          </a:p>
          <a:p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Своевременное реагирование в режиме реального времени</a:t>
            </a:r>
          </a:p>
          <a:p>
            <a:r>
              <a:rPr lang="ru-RU" sz="28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 регрессии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1651089"/>
            <a:ext cx="11306174" cy="317222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6743787-5EE1-E4BB-F167-268D28663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3567115"/>
            <a:ext cx="10134600" cy="2971800"/>
          </a:xfrm>
          <a:prstGeom prst="rect">
            <a:avLst/>
          </a:prstGeom>
        </p:spPr>
      </p:pic>
      <p:sp>
        <p:nvSpPr>
          <p:cNvPr id="5" name="Крест 4">
            <a:extLst>
              <a:ext uri="{FF2B5EF4-FFF2-40B4-BE49-F238E27FC236}">
                <a16:creationId xmlns="" xmlns:a16="http://schemas.microsoft.com/office/drawing/2014/main" id="{9D2EBA6C-B8D7-3C90-1E2B-2D893C07AFE5}"/>
              </a:ext>
            </a:extLst>
          </p:cNvPr>
          <p:cNvSpPr/>
          <p:nvPr/>
        </p:nvSpPr>
        <p:spPr>
          <a:xfrm>
            <a:off x="652681" y="1130790"/>
            <a:ext cx="277090" cy="268228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10" name="Крест 9">
            <a:extLst>
              <a:ext uri="{FF2B5EF4-FFF2-40B4-BE49-F238E27FC236}">
                <a16:creationId xmlns="" xmlns:a16="http://schemas.microsoft.com/office/drawing/2014/main" id="{1A946A25-5E7F-8336-8137-BCB44B4FC75B}"/>
              </a:ext>
            </a:extLst>
          </p:cNvPr>
          <p:cNvSpPr/>
          <p:nvPr/>
        </p:nvSpPr>
        <p:spPr>
          <a:xfrm>
            <a:off x="652681" y="1573064"/>
            <a:ext cx="277090" cy="268228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11" name="Крест 10">
            <a:extLst>
              <a:ext uri="{FF2B5EF4-FFF2-40B4-BE49-F238E27FC236}">
                <a16:creationId xmlns="" xmlns:a16="http://schemas.microsoft.com/office/drawing/2014/main" id="{F97398C3-4D74-2283-E75A-560FAD127949}"/>
              </a:ext>
            </a:extLst>
          </p:cNvPr>
          <p:cNvSpPr/>
          <p:nvPr/>
        </p:nvSpPr>
        <p:spPr>
          <a:xfrm>
            <a:off x="666536" y="2017660"/>
            <a:ext cx="277090" cy="268228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12" name="Крест 11">
            <a:extLst>
              <a:ext uri="{FF2B5EF4-FFF2-40B4-BE49-F238E27FC236}">
                <a16:creationId xmlns="" xmlns:a16="http://schemas.microsoft.com/office/drawing/2014/main" id="{F5CDEB99-DE98-B87B-488C-CCECA68F059E}"/>
              </a:ext>
            </a:extLst>
          </p:cNvPr>
          <p:cNvSpPr/>
          <p:nvPr/>
        </p:nvSpPr>
        <p:spPr>
          <a:xfrm>
            <a:off x="666536" y="2841778"/>
            <a:ext cx="277090" cy="268228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450EA4A-F120-70E0-97A5-62927C53DE46}"/>
              </a:ext>
            </a:extLst>
          </p:cNvPr>
          <p:cNvSpPr/>
          <p:nvPr/>
        </p:nvSpPr>
        <p:spPr>
          <a:xfrm>
            <a:off x="0" y="102622"/>
            <a:ext cx="5056909" cy="600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Как это работает?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A81FEB3-500C-1E96-85DD-4B6AD97B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403179F-B172-4B1B-AE76-EF9D786F7E6A}" type="slidenum">
              <a:rPr lang="ru-RU" smtClean="0"/>
              <a:pPr>
                <a:spcAft>
                  <a:spcPts val="600"/>
                </a:spcAft>
              </a:pPr>
              <a:t>5</a:t>
            </a:fld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18401C93-F161-477B-D4B9-3CC4DA4EB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735" y="810975"/>
            <a:ext cx="1718174" cy="21689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DB36FDE-AA40-120C-9556-C50174828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864" y="60219"/>
            <a:ext cx="7223136" cy="29197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5746BD82-85BD-D738-A97B-1F7FED00B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3378"/>
            <a:ext cx="3326211" cy="22982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03C2BC59-D3FD-DCCB-7823-07AFCE76A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608" y="3447452"/>
            <a:ext cx="6412392" cy="33952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C6A8D5A-1D35-59EA-A4E0-41881C296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45144"/>
            <a:ext cx="6050287" cy="332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19" name="Стрелка: влево 18">
            <a:extLst>
              <a:ext uri="{FF2B5EF4-FFF2-40B4-BE49-F238E27FC236}">
                <a16:creationId xmlns="" xmlns:a16="http://schemas.microsoft.com/office/drawing/2014/main" id="{12019FBA-477C-DA7E-3C14-60BFF44B69B0}"/>
              </a:ext>
            </a:extLst>
          </p:cNvPr>
          <p:cNvSpPr/>
          <p:nvPr/>
        </p:nvSpPr>
        <p:spPr>
          <a:xfrm>
            <a:off x="6579240" y="191960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BEB5AA60-7F56-A805-F934-CCCA7A83F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83" y="1001573"/>
            <a:ext cx="5688281" cy="2320702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442913" y="3575519"/>
            <a:ext cx="11706162" cy="3139321"/>
            <a:chOff x="242252" y="664620"/>
            <a:chExt cx="11706162" cy="3139321"/>
          </a:xfrm>
        </p:grpSpPr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E3E58E63-873F-C07E-1F0D-EF81A662B973}"/>
                </a:ext>
              </a:extLst>
            </p:cNvPr>
            <p:cNvSpPr/>
            <p:nvPr/>
          </p:nvSpPr>
          <p:spPr>
            <a:xfrm>
              <a:off x="242252" y="856345"/>
              <a:ext cx="4140385" cy="7824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rgbClr val="1D7CA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Затраты на внедрение на участке 1 км</a:t>
              </a:r>
            </a:p>
          </p:txBody>
        </p:sp>
        <p:sp>
          <p:nvSpPr>
            <p:cNvPr id="17" name="Стрелка: вправо 16">
              <a:extLst>
                <a:ext uri="{FF2B5EF4-FFF2-40B4-BE49-F238E27FC236}">
                  <a16:creationId xmlns="" xmlns:a16="http://schemas.microsoft.com/office/drawing/2014/main" id="{615191FC-B827-319D-FAFA-7C335E6BE8E8}"/>
                </a:ext>
              </a:extLst>
            </p:cNvPr>
            <p:cNvSpPr/>
            <p:nvPr/>
          </p:nvSpPr>
          <p:spPr>
            <a:xfrm>
              <a:off x="4286992" y="1001573"/>
              <a:ext cx="980071" cy="48463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5852414" y="664620"/>
              <a:ext cx="6096000" cy="31393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b="1" dirty="0"/>
                <a:t>Устройство КСТП – 25 000 рублей 10 </a:t>
              </a:r>
              <a:r>
                <a:rPr lang="ru-RU" b="1"/>
                <a:t>изделий </a:t>
              </a:r>
            </a:p>
            <a:p>
              <a:r>
                <a:rPr lang="ru-RU" b="1"/>
                <a:t>Радиомодули</a:t>
              </a:r>
              <a:r>
                <a:rPr lang="ru-RU" b="1" dirty="0"/>
                <a:t> – 5000 рублей</a:t>
              </a:r>
            </a:p>
            <a:p>
              <a:r>
                <a:rPr lang="ru-RU" b="1" dirty="0"/>
                <a:t>Монтажные работы – 25 000 рублей</a:t>
              </a:r>
            </a:p>
            <a:p>
              <a:endParaRPr lang="ru-RU" b="1" dirty="0"/>
            </a:p>
            <a:p>
              <a:r>
                <a:rPr lang="ru-RU" b="1" dirty="0"/>
                <a:t>Сервер на станцию – 4000</a:t>
              </a:r>
            </a:p>
            <a:p>
              <a:r>
                <a:rPr lang="ru-RU" b="1" dirty="0"/>
                <a:t>ПК на станцию - 5000</a:t>
              </a:r>
            </a:p>
            <a:p>
              <a:r>
                <a:rPr lang="ru-RU" b="1" dirty="0"/>
                <a:t>Обучения персонала – 10 000 рублей</a:t>
              </a:r>
            </a:p>
            <a:p>
              <a:endParaRPr lang="ru-RU" b="1" dirty="0"/>
            </a:p>
            <a:p>
              <a:r>
                <a:rPr lang="ru-RU" b="1" dirty="0"/>
                <a:t>Резерв – 10 000 рублей</a:t>
              </a:r>
            </a:p>
            <a:p>
              <a:r>
                <a:rPr lang="ru-RU" b="1" dirty="0"/>
                <a:t> </a:t>
              </a:r>
              <a:endParaRPr lang="ru-RU" dirty="0"/>
            </a:p>
            <a:p>
              <a:r>
                <a:rPr lang="ru-RU" b="1" dirty="0"/>
                <a:t>Итого: 84 000 рублей (на участок примерно 40-50 км)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E3E58E63-873F-C07E-1F0D-EF81A662B973}"/>
                </a:ext>
              </a:extLst>
            </p:cNvPr>
            <p:cNvSpPr/>
            <p:nvPr/>
          </p:nvSpPr>
          <p:spPr>
            <a:xfrm>
              <a:off x="242252" y="1938366"/>
              <a:ext cx="4429760" cy="7824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rgbClr val="1D7CA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Дополнительные затраты на раздельных пунктах</a:t>
              </a:r>
            </a:p>
          </p:txBody>
        </p:sp>
        <p:sp>
          <p:nvSpPr>
            <p:cNvPr id="12" name="Стрелка: вправо 16">
              <a:extLst>
                <a:ext uri="{FF2B5EF4-FFF2-40B4-BE49-F238E27FC236}">
                  <a16:creationId xmlns="" xmlns:a16="http://schemas.microsoft.com/office/drawing/2014/main" id="{615191FC-B827-319D-FAFA-7C335E6BE8E8}"/>
                </a:ext>
              </a:extLst>
            </p:cNvPr>
            <p:cNvSpPr/>
            <p:nvPr/>
          </p:nvSpPr>
          <p:spPr>
            <a:xfrm>
              <a:off x="4382637" y="2087276"/>
              <a:ext cx="980071" cy="48463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A3DBCFA-8ED4-66DD-C188-ACD888C4D937}"/>
              </a:ext>
            </a:extLst>
          </p:cNvPr>
          <p:cNvSpPr/>
          <p:nvPr/>
        </p:nvSpPr>
        <p:spPr>
          <a:xfrm>
            <a:off x="7557648" y="852169"/>
            <a:ext cx="4052657" cy="2010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на изготовление одного устройства</a:t>
            </a: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950642"/>
              </p:ext>
            </p:extLst>
          </p:nvPr>
        </p:nvGraphicFramePr>
        <p:xfrm>
          <a:off x="442913" y="1698170"/>
          <a:ext cx="11422516" cy="4658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0844"/>
                <a:gridCol w="3447925"/>
                <a:gridCol w="2343985"/>
                <a:gridCol w="2439762"/>
              </a:tblGrid>
              <a:tr h="9786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Рынок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Границы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Протяженность, км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Оценка рынка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9198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PAM - </a:t>
                      </a:r>
                      <a:r>
                        <a:rPr lang="ru-RU" sz="1600" u="none" strike="noStrike" dirty="0">
                          <a:effectLst/>
                        </a:rPr>
                        <a:t>потенциальный </a:t>
                      </a:r>
                      <a:r>
                        <a:rPr lang="ru-RU" sz="1600" u="none" strike="noStrike" dirty="0" err="1">
                          <a:effectLst/>
                        </a:rPr>
                        <a:t>обьем</a:t>
                      </a:r>
                      <a:r>
                        <a:rPr lang="ru-RU" sz="1600" u="none" strike="noStrike" dirty="0">
                          <a:effectLst/>
                        </a:rPr>
                        <a:t> рынка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Все железные дороги России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50 000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                  105 000 000,00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919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ТАМ - Общий обьем рынка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Вся сеть ОАО "РЖД"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40 000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                    84 000 000,00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9198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SAM - </a:t>
                      </a:r>
                      <a:r>
                        <a:rPr lang="ru-RU" sz="1600" u="none" strike="noStrike">
                          <a:effectLst/>
                        </a:rPr>
                        <a:t>доступный объём рынка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Забайкальская железная дорога (четный и нечетный путь)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                       4 200 000,00 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919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SOM - реально достижимый обьем рынка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Забайкальская железная дорога (четный)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                       2 100 000,00 ₽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965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8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809856"/>
              </p:ext>
            </p:extLst>
          </p:nvPr>
        </p:nvGraphicFramePr>
        <p:xfrm>
          <a:off x="442913" y="1143289"/>
          <a:ext cx="11306175" cy="479121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598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059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404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i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контроля бесстыкового пути (КСТП-1)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i="1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Существующие методы контроля бесстыкового пути 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Автоматический сбор данных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Достоверность данных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человеческого фактора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Мобильность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1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 производительность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84 000 рублей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на текущее содержание пути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7946344" cy="367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4947"/>
              </p:ext>
            </p:extLst>
          </p:nvPr>
        </p:nvGraphicFramePr>
        <p:xfrm>
          <a:off x="11249" y="406407"/>
          <a:ext cx="12169502" cy="691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437">
                  <a:extLst>
                    <a:ext uri="{9D8B030D-6E8A-4147-A177-3AD203B41FA5}">
                      <a16:colId xmlns="" xmlns:a16="http://schemas.microsoft.com/office/drawing/2014/main" val="771737394"/>
                    </a:ext>
                  </a:extLst>
                </a:gridCol>
                <a:gridCol w="2819873">
                  <a:extLst>
                    <a:ext uri="{9D8B030D-6E8A-4147-A177-3AD203B41FA5}">
                      <a16:colId xmlns="" xmlns:a16="http://schemas.microsoft.com/office/drawing/2014/main" val="1622866434"/>
                    </a:ext>
                  </a:extLst>
                </a:gridCol>
                <a:gridCol w="3277803">
                  <a:extLst>
                    <a:ext uri="{9D8B030D-6E8A-4147-A177-3AD203B41FA5}">
                      <a16:colId xmlns="" xmlns:a16="http://schemas.microsoft.com/office/drawing/2014/main" val="318192799"/>
                    </a:ext>
                  </a:extLst>
                </a:gridCol>
                <a:gridCol w="2410150">
                  <a:extLst>
                    <a:ext uri="{9D8B030D-6E8A-4147-A177-3AD203B41FA5}">
                      <a16:colId xmlns="" xmlns:a16="http://schemas.microsoft.com/office/drawing/2014/main" val="1924433797"/>
                    </a:ext>
                  </a:extLst>
                </a:gridCol>
                <a:gridCol w="1891239">
                  <a:extLst>
                    <a:ext uri="{9D8B030D-6E8A-4147-A177-3AD203B41FA5}">
                      <a16:colId xmlns="" xmlns:a16="http://schemas.microsoft.com/office/drawing/2014/main" val="2367283017"/>
                    </a:ext>
                  </a:extLst>
                </a:gridCol>
              </a:tblGrid>
              <a:tr h="1274247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-Увеличение кадрового штата сотрудников технического сервиса.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-В случае обрыва связи сбор данных осуществляется с выездом на линию</a:t>
                      </a:r>
                      <a:endParaRPr lang="ru-RU" sz="1400" b="1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Продукт, то есть устройство повышает качество пути, также улучшают работу  в обслуживании пути, тем самым сокращая время на ремонтные работ, что позволяет исключить технологические окна и повысить пропускную способность. В следствие получаем увеличение объем перевозимых грузов, соответственно и прибыли.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-Снижение количества технологических «окон»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-Снижение выбросов и изломов рельсов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-Снижение эксплуатационных расходов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-Повышение безопасности движения поездов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-Увеличение пропускной способности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-Исключение сходов подвижных составов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-Увеличение прибыли компании ОАО «РЖД» за счет увеличения объема перевозок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 b="0" dirty="0">
                        <a:solidFill>
                          <a:srgbClr val="0070C0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Особенностью продукта является новизна и простота устройства.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Проведенные</a:t>
                      </a:r>
                      <a:r>
                        <a:rPr lang="ru-RU" sz="1200" b="0" baseline="0" dirty="0">
                          <a:solidFill>
                            <a:srgbClr val="0070C0"/>
                          </a:solidFill>
                          <a:latin typeface="Arial" panose="020B0604020202020204"/>
                          <a:cs typeface="Arial" panose="020B0604020202020204"/>
                        </a:rPr>
                        <a:t> исследования, что позволило автоматизировать процесс контроля бесстыкового пути, проанализировать устройство и  систему подключения,  затем экономически обосновать выводы. </a:t>
                      </a:r>
                      <a:endParaRPr lang="ru-RU" sz="1200" b="0" dirty="0">
                        <a:solidFill>
                          <a:srgbClr val="0070C0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 b="0" dirty="0">
                        <a:solidFill>
                          <a:srgbClr val="0070C0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Рынок является сегментированным.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70C0"/>
                          </a:solidFill>
                          <a:latin typeface="Arial" panose="020B0604020202020204"/>
                          <a:ea typeface="Calibri" panose="020F0502020204030204"/>
                          <a:cs typeface="Arial" panose="020B0604020202020204"/>
                        </a:rPr>
                        <a:t>B2B </a:t>
                      </a:r>
                      <a:r>
                        <a:rPr lang="ru-RU" sz="1200" b="0" dirty="0">
                          <a:solidFill>
                            <a:srgbClr val="0070C0"/>
                          </a:solidFill>
                          <a:latin typeface="Arial" panose="020B0604020202020204"/>
                          <a:ea typeface="Calibri" panose="020F0502020204030204"/>
                          <a:cs typeface="Arial" panose="020B0604020202020204"/>
                        </a:rPr>
                        <a:t>– продажа устройств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Центральная дирекция инфраструктуры (ЦДИ) ОАО «РЖД»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1975293"/>
                  </a:ext>
                </a:extLst>
              </a:tr>
              <a:tr h="6348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.Вложение инвестиции для внедрения  производства устройств контроля бесстыкового пути.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Трудовые ресурсы, связанные с организацией дальнейшего обслуживания устройств.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1931635"/>
                  </a:ext>
                </a:extLst>
              </a:tr>
              <a:tr h="1360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kern="1200" dirty="0">
                          <a:solidFill>
                            <a:srgbClr val="0070C0"/>
                          </a:solidFill>
                          <a:latin typeface="Arial" panose="020B0604020202020204"/>
                          <a:ea typeface="+mn-ea"/>
                          <a:cs typeface="Arial" panose="020B0604020202020204"/>
                        </a:rPr>
                        <a:t>Прямые договора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kern="1200" dirty="0">
                          <a:solidFill>
                            <a:srgbClr val="0070C0"/>
                          </a:solidFill>
                          <a:latin typeface="Arial" panose="020B0604020202020204"/>
                          <a:ea typeface="+mn-ea"/>
                          <a:cs typeface="Arial" panose="020B0604020202020204"/>
                        </a:rPr>
                        <a:t>Выступление на конференциях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kern="1200" dirty="0">
                          <a:solidFill>
                            <a:srgbClr val="0070C0"/>
                          </a:solidFill>
                          <a:latin typeface="Arial" panose="020B0604020202020204"/>
                          <a:ea typeface="+mn-ea"/>
                          <a:cs typeface="Arial" panose="020B0604020202020204"/>
                        </a:rPr>
                        <a:t>Выставки/презентации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0" kern="1200" dirty="0">
                          <a:solidFill>
                            <a:srgbClr val="0070C0"/>
                          </a:solidFill>
                          <a:latin typeface="Arial" panose="020B0604020202020204"/>
                          <a:ea typeface="+mn-ea"/>
                          <a:cs typeface="Arial" panose="020B0604020202020204"/>
                        </a:rPr>
                        <a:t>Посещение предприятий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026749"/>
                  </a:ext>
                </a:extLst>
              </a:tr>
              <a:tr h="965396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Сбои в работе устройства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Сбои при передаче</a:t>
                      </a:r>
                      <a:r>
                        <a:rPr lang="ru-RU" sz="12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данных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Сбой</a:t>
                      </a:r>
                      <a:r>
                        <a:rPr lang="ru-RU" sz="12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поставках комплектующих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Брак в работе при сборке и установке исполнителями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Закупка комплектующего устройства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Монтажные работы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на обслуживание устройства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Устройство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Монтаж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Обучение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Техническое обслуживание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План коммерциализации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2365940-FB3E-434A-872B-69B83B7E6D97}" type="slidenum">
              <a:rPr lang="ru-RU"/>
              <a:pPr>
                <a:spcAft>
                  <a:spcPts val="600"/>
                </a:spcAft>
              </a:pPr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5427" y="1256777"/>
            <a:ext cx="1090023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Участие в проекте «Цифра 2.0»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Участие в программе «Студенческий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стартап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Регистрация ООО «Контроль П»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Создание сайта продукта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Изготовление и продажа опытной партии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Монтаж опытной партии на участке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Доработка устройства и программного обеспечения с учетом полученных данных опытной эксплуатации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Выход на серийное производство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Монтаж и комплексное обслуживание  устройств и техническая поддержка программного обеспечения на всей сети ОАО «РЖД»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Выход на международный рынок </a:t>
            </a:r>
          </a:p>
          <a:p>
            <a:pPr>
              <a:defRPr/>
            </a:pP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5575" y="-63114"/>
            <a:ext cx="4429760" cy="695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36759" y="6085603"/>
            <a:ext cx="28448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11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AutoShape 2" descr="blob:https://web.telegram.org/232a63f7-a398-4f06-a540-9577ba393c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blob:https://web.telegram.org/232a63f7-a398-4f06-a540-9577ba393c1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blob:https://web.telegram.org/232a63f7-a398-4f06-a540-9577ba393c1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user\Desktop\аксилератор\232a63f7-a398-4f06-a540-9577ba393c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6" t="24458" r="12578"/>
          <a:stretch/>
        </p:blipFill>
        <p:spPr bwMode="auto">
          <a:xfrm>
            <a:off x="2102841" y="4549577"/>
            <a:ext cx="1544035" cy="211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photo1701142517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1" t="14956" r="10408"/>
          <a:stretch/>
        </p:blipFill>
        <p:spPr bwMode="auto">
          <a:xfrm>
            <a:off x="6331055" y="4543760"/>
            <a:ext cx="1486292" cy="211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photo1701142372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8" b="20000"/>
          <a:stretch/>
        </p:blipFill>
        <p:spPr bwMode="auto">
          <a:xfrm>
            <a:off x="10051541" y="4560267"/>
            <a:ext cx="1711855" cy="20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wnloads\Семейная сьемка (киноделы)\Семейная сьемка (киноделы)\DSC0235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2" t="39020" r="38402" b="49498"/>
          <a:stretch/>
        </p:blipFill>
        <p:spPr bwMode="auto">
          <a:xfrm>
            <a:off x="155575" y="632528"/>
            <a:ext cx="1536701" cy="211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s://yt3.googleusercontent.com/ytc/AGIKgqMoBrrD-M7-9-Vtni8q2ddnSK7ijbMII5qEkqVUCg=s900-c-k-c0x00ffffff-no-rj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1" r="23389" b="25721"/>
          <a:stretch/>
        </p:blipFill>
        <p:spPr bwMode="auto">
          <a:xfrm>
            <a:off x="4577084" y="680927"/>
            <a:ext cx="1589937" cy="212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user\Downloads\photo1701141848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4" t="21271" r="21621"/>
          <a:stretch/>
        </p:blipFill>
        <p:spPr bwMode="auto">
          <a:xfrm>
            <a:off x="7614917" y="690896"/>
            <a:ext cx="1589937" cy="21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449DBE3-2B5C-C525-51C2-EDCD1E21ED0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9164"/>
          <a:stretch/>
        </p:blipFill>
        <p:spPr>
          <a:xfrm>
            <a:off x="2256126" y="659852"/>
            <a:ext cx="1589937" cy="21493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9C38711-B26D-3892-C8B8-AD994864FA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69811" y="700477"/>
            <a:ext cx="1618637" cy="21581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1FE9FC9-343D-CC67-F0AD-A8491628ADD3}"/>
              </a:ext>
            </a:extLst>
          </p:cNvPr>
          <p:cNvSpPr txBox="1"/>
          <p:nvPr/>
        </p:nvSpPr>
        <p:spPr>
          <a:xfrm>
            <a:off x="73572" y="2836485"/>
            <a:ext cx="18985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Наставник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Кирпичников Константин Александрович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C312F35-C429-AF05-9748-D36793E3B8DB}"/>
              </a:ext>
            </a:extLst>
          </p:cNvPr>
          <p:cNvSpPr txBox="1"/>
          <p:nvPr/>
        </p:nvSpPr>
        <p:spPr>
          <a:xfrm>
            <a:off x="2155934" y="2902473"/>
            <a:ext cx="22413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Лидер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Домашина Екатерина Эдуардовна (СЖД.2-19-1)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0FBD664-9551-29DF-71D5-88C4569C60B8}"/>
              </a:ext>
            </a:extLst>
          </p:cNvPr>
          <p:cNvSpPr txBox="1"/>
          <p:nvPr/>
        </p:nvSpPr>
        <p:spPr>
          <a:xfrm>
            <a:off x="4250391" y="2995786"/>
            <a:ext cx="233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Эксперты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Ермоченко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 Андрей Игоревич (ДРП ЗабЖД)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7B6E5BE-8564-FDD4-E0C5-2CD9CC7A1B51}"/>
              </a:ext>
            </a:extLst>
          </p:cNvPr>
          <p:cNvSpPr txBox="1"/>
          <p:nvPr/>
        </p:nvSpPr>
        <p:spPr>
          <a:xfrm>
            <a:off x="7519461" y="2907986"/>
            <a:ext cx="17808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Булдыгеров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 Алексей Алексеевич (СЖД.2-21-1)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E8F42C1-5513-4500-F843-0184C204B954}"/>
              </a:ext>
            </a:extLst>
          </p:cNvPr>
          <p:cNvSpPr txBox="1"/>
          <p:nvPr/>
        </p:nvSpPr>
        <p:spPr>
          <a:xfrm>
            <a:off x="8409885" y="357365"/>
            <a:ext cx="233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Реализаторы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: 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594211B-BEE0-DAC4-C625-58D91D704881}"/>
              </a:ext>
            </a:extLst>
          </p:cNvPr>
          <p:cNvSpPr txBox="1"/>
          <p:nvPr/>
        </p:nvSpPr>
        <p:spPr>
          <a:xfrm>
            <a:off x="9124538" y="2902472"/>
            <a:ext cx="22176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Гробов </a:t>
            </a:r>
          </a:p>
          <a:p>
            <a:pPr algn="ctr">
              <a:defRPr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Тимур Константинович (СЖД.2-21-1)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A4F61F5-FE68-07C8-2DA9-6494AAC98092}"/>
              </a:ext>
            </a:extLst>
          </p:cNvPr>
          <p:cNvSpPr txBox="1"/>
          <p:nvPr/>
        </p:nvSpPr>
        <p:spPr>
          <a:xfrm>
            <a:off x="4671752" y="4185272"/>
            <a:ext cx="2122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Генератор идей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5813CF8-76C5-2C42-4FA5-97D26D1879C5}"/>
              </a:ext>
            </a:extLst>
          </p:cNvPr>
          <p:cNvSpPr txBox="1"/>
          <p:nvPr/>
        </p:nvSpPr>
        <p:spPr>
          <a:xfrm>
            <a:off x="4560329" y="4943687"/>
            <a:ext cx="20549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Афанасенко Всеволод Сергеевич (СЖД.2-21-1)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D77B518-6CFA-A574-5110-19604D0AF2F1}"/>
              </a:ext>
            </a:extLst>
          </p:cNvPr>
          <p:cNvSpPr txBox="1"/>
          <p:nvPr/>
        </p:nvSpPr>
        <p:spPr>
          <a:xfrm>
            <a:off x="212044" y="4996866"/>
            <a:ext cx="197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Кривоносов Артём Андреевич (СЖД.1-20-1)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58D9A2A-7612-71E9-C4A9-5763A0A20C3D}"/>
              </a:ext>
            </a:extLst>
          </p:cNvPr>
          <p:cNvSpPr txBox="1"/>
          <p:nvPr/>
        </p:nvSpPr>
        <p:spPr>
          <a:xfrm>
            <a:off x="8452529" y="4943687"/>
            <a:ext cx="17808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Белова Виктория Евгеньевна (СЖД.2-19-1)</a:t>
            </a:r>
          </a:p>
        </p:txBody>
      </p:sp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12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D8BF11-F995-4F38-3F89-25E3C6346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361793"/>
            <a:ext cx="12192001" cy="199455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7D6FC3A-C2CD-99E5-C2DF-08185865A60D}"/>
              </a:ext>
            </a:extLst>
          </p:cNvPr>
          <p:cNvSpPr/>
          <p:nvPr/>
        </p:nvSpPr>
        <p:spPr bwMode="auto">
          <a:xfrm>
            <a:off x="2493368" y="1585752"/>
            <a:ext cx="7488832" cy="2410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85445" lvl="2" indent="-385445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/>
              <a:buChar char="•"/>
              <a:defRPr/>
            </a:pPr>
            <a:endParaRPr lang="ru-RU" sz="2400" i="1" dirty="0">
              <a:solidFill>
                <a:srgbClr val="0070C0"/>
              </a:solidFill>
              <a:latin typeface="Arial" panose="020B0604020202020204"/>
              <a:ea typeface="Tahoma" panose="020B0604030504040204"/>
              <a:cs typeface="Arial" panose="020B0604020202020204"/>
            </a:endParaRPr>
          </a:p>
          <a:p>
            <a:pPr marL="385445" lvl="2" indent="-385445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/>
              <a:buChar char="•"/>
              <a:defRPr/>
            </a:pPr>
            <a:r>
              <a:rPr lang="ru-RU" sz="2400" b="0" i="1" u="none" strike="noStrike" cap="none" spc="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Устройство контроля бесстыкового пути (КСТП-1)</a:t>
            </a:r>
          </a:p>
          <a:p>
            <a:pPr marL="385445" lvl="2" indent="-385445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/>
              <a:buChar char="•"/>
              <a:defRPr/>
            </a:pP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/>
                <a:cs typeface="Arial" panose="020B0604020202020204" pitchFamily="34" charset="0"/>
              </a:rPr>
              <a:t>Устройство, повышающее возможность  оперативно реагировать на проблемы в железнодорожного пути</a:t>
            </a:r>
            <a:endParaRPr lang="ru-RU" sz="2400" i="1" dirty="0">
              <a:solidFill>
                <a:srgbClr val="0070C0"/>
              </a:solidFill>
              <a:latin typeface="Arial" panose="020B0604020202020204"/>
              <a:ea typeface="Tahoma" panose="020B0604030504040204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14974</TotalTime>
  <Words>753</Words>
  <Application>Microsoft Office PowerPoint</Application>
  <PresentationFormat>Произвольный</PresentationFormat>
  <Paragraphs>175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Montserrat Light</vt:lpstr>
      <vt:lpstr>Calibri</vt:lpstr>
      <vt:lpstr>Arial Black</vt:lpstr>
      <vt:lpstr>Wingdings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orange</cp:lastModifiedBy>
  <cp:revision>701</cp:revision>
  <dcterms:created xsi:type="dcterms:W3CDTF">2017-01-30T07:16:04Z</dcterms:created>
  <dcterms:modified xsi:type="dcterms:W3CDTF">2023-12-04T11:22:41Z</dcterms:modified>
</cp:coreProperties>
</file>