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65" r:id="rId4"/>
    <p:sldId id="269" r:id="rId5"/>
    <p:sldId id="272" r:id="rId6"/>
    <p:sldId id="268" r:id="rId7"/>
    <p:sldId id="263" r:id="rId8"/>
    <p:sldId id="264" r:id="rId9"/>
    <p:sldId id="271" r:id="rId10"/>
    <p:sldId id="270" r:id="rId11"/>
    <p:sldId id="273" r:id="rId12"/>
    <p:sldId id="274" r:id="rId13"/>
    <p:sldId id="266" r:id="rId14"/>
    <p:sldId id="275" r:id="rId15"/>
    <p:sldId id="267" r:id="rId16"/>
  </p:sldIdLst>
  <p:sldSz cx="14630400" cy="8229600"/>
  <p:notesSz cx="8229600" cy="14630400"/>
  <p:embeddedFontLst>
    <p:embeddedFont>
      <p:font typeface="FuturaDemiC" panose="020B0604020202020204" charset="-52"/>
      <p:bold r:id="rId18"/>
      <p:boldItalic r:id="rId19"/>
    </p:embeddedFont>
    <p:embeddedFont>
      <p:font typeface="RomanS" panose="020B0604020202020204" charset="0"/>
      <p:regular r:id="rId20"/>
    </p:embeddedFont>
    <p:embeddedFont>
      <p:font typeface="Sitka Display" pitchFamily="2" charset="0"/>
      <p:regular r:id="rId21"/>
      <p:bold r:id="rId22"/>
      <p:italic r:id="rId23"/>
      <p:bold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MuseoModerno Medium" panose="020B0604020202020204" charset="0"/>
      <p:regular r:id="rId29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2B4150"/>
    <a:srgbClr val="124E73"/>
    <a:srgbClr val="E6E6E6"/>
    <a:srgbClr val="40535F"/>
    <a:srgbClr val="8B969B"/>
    <a:srgbClr val="FFFCF5"/>
    <a:srgbClr val="DCDB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72" d="100"/>
          <a:sy n="72" d="100"/>
        </p:scale>
        <p:origin x="523" y="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72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4455" y="4150161"/>
            <a:ext cx="5486400" cy="3775976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75241" y="511135"/>
            <a:ext cx="7556421" cy="29346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А</a:t>
            </a: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groPower</a:t>
            </a: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: умная </a:t>
            </a:r>
            <a:r>
              <a:rPr lang="en-US" sz="615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система</a:t>
            </a: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ru-RU" sz="6150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датчиков для контроля</a:t>
            </a:r>
            <a:r>
              <a:rPr lang="en-US" sz="6150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6150" dirty="0" err="1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полей</a:t>
            </a:r>
            <a:r>
              <a:rPr lang="ru-RU" sz="6150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6150" dirty="0"/>
          </a:p>
        </p:txBody>
      </p:sp>
      <p:sp>
        <p:nvSpPr>
          <p:cNvPr id="4" name="Text 1"/>
          <p:cNvSpPr/>
          <p:nvPr/>
        </p:nvSpPr>
        <p:spPr>
          <a:xfrm>
            <a:off x="975241" y="3612528"/>
            <a:ext cx="7556421" cy="201576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850"/>
              </a:lnSpc>
              <a:buNone/>
            </a:pPr>
            <a:r>
              <a:rPr lang="en-US" sz="2000" b="1" dirty="0">
                <a:solidFill>
                  <a:srgbClr val="C0000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АgroPower</a:t>
            </a:r>
            <a:r>
              <a:rPr lang="en-US" sz="20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- это </a:t>
            </a:r>
            <a:r>
              <a:rPr lang="en-US" sz="2000" b="1" dirty="0">
                <a:solidFill>
                  <a:srgbClr val="00B0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передовая </a:t>
            </a:r>
            <a:r>
              <a:rPr lang="en-US" sz="2000" b="1" dirty="0" err="1">
                <a:solidFill>
                  <a:srgbClr val="00B0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система</a:t>
            </a:r>
            <a:r>
              <a:rPr lang="en-US" sz="2000" b="1" dirty="0">
                <a:solidFill>
                  <a:srgbClr val="00B0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 </a:t>
            </a:r>
            <a:r>
              <a:rPr lang="ru-RU" sz="2000" b="1" dirty="0" smtClean="0">
                <a:solidFill>
                  <a:srgbClr val="00B0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датчиков</a:t>
            </a:r>
            <a:r>
              <a:rPr lang="en-US" sz="200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, </a:t>
            </a:r>
            <a:r>
              <a:rPr lang="en-US" sz="2000" dirty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которая использует современные технологии для оптимизации орошения сельскохозяйственных культур. Она помогает фермерам повысить эффективность использования воды и улучшить </a:t>
            </a:r>
            <a:r>
              <a:rPr lang="en-US" sz="2000" dirty="0" err="1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урожайность</a:t>
            </a:r>
            <a:r>
              <a:rPr lang="en-US" sz="1750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.</a:t>
            </a:r>
            <a:endParaRPr lang="ru-RU" sz="1750" dirty="0" smtClean="0">
              <a:solidFill>
                <a:srgbClr val="2B4150"/>
              </a:solidFill>
              <a:latin typeface="Source Sans Pro" pitchFamily="34" charset="0"/>
              <a:ea typeface="Source Sans Pro" pitchFamily="34" charset="-122"/>
              <a:cs typeface="Source Sans Pro" pitchFamily="34" charset="-120"/>
            </a:endParaRPr>
          </a:p>
          <a:p>
            <a:pPr marL="0" indent="0">
              <a:lnSpc>
                <a:spcPts val="2850"/>
              </a:lnSpc>
              <a:buNone/>
            </a:pPr>
            <a:endParaRPr lang="ru-RU" sz="1750" dirty="0" smtClean="0">
              <a:solidFill>
                <a:srgbClr val="2B4150"/>
              </a:solidFill>
              <a:ea typeface="Source Sans Pro" pitchFamily="34" charset="-122"/>
            </a:endParaRPr>
          </a:p>
          <a:p>
            <a:pPr algn="r"/>
            <a:r>
              <a:rPr lang="ru-RU" sz="2800" dirty="0">
                <a:solidFill>
                  <a:srgbClr val="2B4150"/>
                </a:solidFill>
                <a:ea typeface="Source Sans Pro" pitchFamily="34" charset="-122"/>
              </a:rPr>
              <a:t>Состав команды</a:t>
            </a:r>
            <a:r>
              <a:rPr lang="en-US" sz="2800" dirty="0">
                <a:solidFill>
                  <a:srgbClr val="2B4150"/>
                </a:solidFill>
                <a:ea typeface="Source Sans Pro" pitchFamily="34" charset="-122"/>
              </a:rPr>
              <a:t>:</a:t>
            </a:r>
            <a:endParaRPr lang="ru-RU" sz="2800" dirty="0">
              <a:solidFill>
                <a:srgbClr val="2B4150"/>
              </a:solidFill>
              <a:ea typeface="Source Sans Pro" pitchFamily="34" charset="-122"/>
            </a:endParaRPr>
          </a:p>
          <a:p>
            <a:pPr marL="0" indent="0" algn="r">
              <a:buNone/>
            </a:pPr>
            <a:r>
              <a:rPr lang="ru-RU" sz="2800" dirty="0" smtClean="0">
                <a:solidFill>
                  <a:srgbClr val="2B4150"/>
                </a:solidFill>
                <a:ea typeface="Source Sans Pro" pitchFamily="34" charset="-122"/>
              </a:rPr>
              <a:t>1. Хайдар </a:t>
            </a:r>
            <a:r>
              <a:rPr lang="ru-RU" sz="2800" dirty="0" err="1" smtClean="0">
                <a:solidFill>
                  <a:srgbClr val="2B4150"/>
                </a:solidFill>
                <a:ea typeface="Source Sans Pro" pitchFamily="34" charset="-122"/>
              </a:rPr>
              <a:t>Хуснутдинов</a:t>
            </a:r>
            <a:endParaRPr lang="ru-RU" sz="2800" dirty="0" smtClean="0">
              <a:solidFill>
                <a:srgbClr val="2B4150"/>
              </a:solidFill>
              <a:ea typeface="Source Sans Pro" pitchFamily="34" charset="-122"/>
            </a:endParaRPr>
          </a:p>
          <a:p>
            <a:pPr marL="0" indent="0" algn="r">
              <a:buNone/>
            </a:pPr>
            <a:r>
              <a:rPr lang="ru-RU" sz="2800" dirty="0" smtClean="0">
                <a:solidFill>
                  <a:srgbClr val="2B4150"/>
                </a:solidFill>
                <a:ea typeface="Source Sans Pro" pitchFamily="34" charset="-122"/>
              </a:rPr>
              <a:t>2. Елизавета Казакова</a:t>
            </a:r>
          </a:p>
          <a:p>
            <a:pPr marL="0" indent="0" algn="r">
              <a:buNone/>
            </a:pPr>
            <a:r>
              <a:rPr lang="ru-RU" sz="2800" dirty="0" smtClean="0">
                <a:solidFill>
                  <a:srgbClr val="2B4150"/>
                </a:solidFill>
                <a:ea typeface="Source Sans Pro" pitchFamily="34" charset="-122"/>
              </a:rPr>
              <a:t>3. Диана </a:t>
            </a:r>
            <a:r>
              <a:rPr lang="ru-RU" sz="2800" dirty="0" err="1" smtClean="0">
                <a:solidFill>
                  <a:srgbClr val="2B4150"/>
                </a:solidFill>
                <a:ea typeface="Source Sans Pro" pitchFamily="34" charset="-122"/>
              </a:rPr>
              <a:t>Винокурова</a:t>
            </a:r>
            <a:endParaRPr lang="en-US" sz="2800" dirty="0"/>
          </a:p>
        </p:txBody>
      </p:sp>
      <p:sp>
        <p:nvSpPr>
          <p:cNvPr id="5" name="Shape 2"/>
          <p:cNvSpPr/>
          <p:nvPr/>
        </p:nvSpPr>
        <p:spPr>
          <a:xfrm>
            <a:off x="793790" y="6424017"/>
            <a:ext cx="362903" cy="362903"/>
          </a:xfrm>
          <a:prstGeom prst="roundRect">
            <a:avLst>
              <a:gd name="adj" fmla="val 25194296"/>
            </a:avLst>
          </a:prstGeom>
          <a:noFill/>
          <a:ln w="7620">
            <a:solidFill>
              <a:srgbClr val="FFFFFF"/>
            </a:solidFill>
            <a:prstDash val="solid"/>
          </a:ln>
        </p:spPr>
      </p:sp>
      <p:sp>
        <p:nvSpPr>
          <p:cNvPr id="7" name="Text 3"/>
          <p:cNvSpPr/>
          <p:nvPr/>
        </p:nvSpPr>
        <p:spPr>
          <a:xfrm>
            <a:off x="1270040" y="6407110"/>
            <a:ext cx="3052167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endParaRPr lang="en-US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4455" y="0"/>
            <a:ext cx="5486400" cy="415016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7677" y="590142"/>
            <a:ext cx="9064352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50"/>
              </a:lnSpc>
            </a:pPr>
            <a:r>
              <a:rPr lang="ru-RU" sz="4800" b="1" i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Текущий результат проекта</a:t>
            </a:r>
            <a:r>
              <a:rPr lang="en-US" sz="4800" b="1" i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:</a:t>
            </a:r>
            <a:endParaRPr lang="en-US" sz="4800" b="1" dirty="0">
              <a:solidFill>
                <a:prstClr val="black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48087" y="1648829"/>
            <a:ext cx="13226143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>
                <a:solidFill>
                  <a:schemeClr val="tx2"/>
                </a:solidFill>
                <a:latin typeface="Sitka Display" panose="02000505000000020004" pitchFamily="2" charset="0"/>
              </a:rPr>
              <a:t>Мы провели опрос среди фермеров, и </a:t>
            </a:r>
            <a:r>
              <a:rPr lang="ru-RU" sz="4000" b="1" dirty="0">
                <a:solidFill>
                  <a:schemeClr val="tx2"/>
                </a:solidFill>
                <a:latin typeface="Sitka Display" panose="02000505000000020004" pitchFamily="2" charset="0"/>
              </a:rPr>
              <a:t>90% поддержали идею "</a:t>
            </a:r>
            <a:r>
              <a:rPr lang="ru-RU" sz="4000" b="1" dirty="0" err="1">
                <a:solidFill>
                  <a:schemeClr val="tx2"/>
                </a:solidFill>
                <a:latin typeface="Sitka Display" panose="02000505000000020004" pitchFamily="2" charset="0"/>
              </a:rPr>
              <a:t>AgroPower</a:t>
            </a:r>
            <a:r>
              <a:rPr lang="ru-RU" sz="4000" b="1" dirty="0">
                <a:solidFill>
                  <a:schemeClr val="tx2"/>
                </a:solidFill>
                <a:latin typeface="Sitka Display" panose="02000505000000020004" pitchFamily="2" charset="0"/>
              </a:rPr>
              <a:t>"</a:t>
            </a:r>
            <a:r>
              <a:rPr lang="ru-RU" sz="4000" dirty="0">
                <a:solidFill>
                  <a:schemeClr val="tx2"/>
                </a:solidFill>
                <a:latin typeface="Sitka Display" panose="02000505000000020004" pitchFamily="2" charset="0"/>
              </a:rPr>
              <a:t>. Основные отмеченные преимущества:</a:t>
            </a:r>
          </a:p>
          <a:p>
            <a:r>
              <a:rPr lang="ru-RU" sz="4000" dirty="0">
                <a:solidFill>
                  <a:schemeClr val="tx2"/>
                </a:solidFill>
                <a:latin typeface="Sitka Display" panose="02000505000000020004" pitchFamily="2" charset="0"/>
              </a:rPr>
              <a:t>Снижение расходов на воду и топливо.</a:t>
            </a:r>
          </a:p>
          <a:p>
            <a:r>
              <a:rPr lang="ru-RU" sz="4000" dirty="0">
                <a:solidFill>
                  <a:schemeClr val="tx2"/>
                </a:solidFill>
                <a:latin typeface="Sitka Display" panose="02000505000000020004" pitchFamily="2" charset="0"/>
              </a:rPr>
              <a:t>Повышение урожайности благодаря оптимальному поливу.</a:t>
            </a:r>
          </a:p>
          <a:p>
            <a:r>
              <a:rPr lang="ru-RU" sz="4000" dirty="0">
                <a:solidFill>
                  <a:schemeClr val="tx2"/>
                </a:solidFill>
                <a:latin typeface="Sitka Display" panose="02000505000000020004" pitchFamily="2" charset="0"/>
              </a:rPr>
              <a:t>Удобный удаленный мониторинг через мобильное приложение.</a:t>
            </a:r>
          </a:p>
          <a:p>
            <a:r>
              <a:rPr lang="ru-RU" sz="4000" dirty="0">
                <a:solidFill>
                  <a:schemeClr val="tx2"/>
                </a:solidFill>
                <a:latin typeface="Sitka Display" panose="02000505000000020004" pitchFamily="2" charset="0"/>
              </a:rPr>
              <a:t>Результаты подтверждают высокий спрос и актуальность нашего решения для аграрного сектора.</a:t>
            </a:r>
          </a:p>
          <a:p>
            <a:endParaRPr lang="ru-RU" sz="2800" dirty="0">
              <a:solidFill>
                <a:srgbClr val="2B4150"/>
              </a:solidFill>
              <a:latin typeface="Sitka Display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7013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29994" y="196410"/>
            <a:ext cx="7990449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dirty="0"/>
              <a:t>Технологическую составляющую проекта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11012" y="1161013"/>
            <a:ext cx="8609429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Система "</a:t>
            </a:r>
            <a:r>
              <a:rPr lang="ru-RU" sz="2400" dirty="0" err="1"/>
              <a:t>Agro</a:t>
            </a:r>
            <a:r>
              <a:rPr lang="ru-RU" sz="2400" dirty="0"/>
              <a:t> </a:t>
            </a:r>
            <a:r>
              <a:rPr lang="ru-RU" sz="2400" dirty="0" err="1"/>
              <a:t>Power</a:t>
            </a:r>
            <a:r>
              <a:rPr lang="ru-RU" sz="2400" dirty="0"/>
              <a:t>" обладает следующими основными техническими параметрами: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u="sng" dirty="0"/>
              <a:t>Сенсоры для почвы</a:t>
            </a:r>
            <a:r>
              <a:rPr lang="ru-RU" sz="2400" dirty="0"/>
              <a:t>: устройства, устанавливаемые на полях, измеряют такие параметры, как влажность почвы, концентрация питательных веществ, температура, уровень </a:t>
            </a:r>
            <a:r>
              <a:rPr lang="ru-RU" sz="2400" dirty="0" err="1"/>
              <a:t>pH</a:t>
            </a:r>
            <a:r>
              <a:rPr lang="ru-RU" sz="2400" dirty="0"/>
              <a:t> и др. </a:t>
            </a:r>
            <a:endParaRPr lang="ru-RU" sz="2400" dirty="0" smtClean="0"/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u="sng" dirty="0" smtClean="0"/>
              <a:t>Программное </a:t>
            </a:r>
            <a:r>
              <a:rPr lang="ru-RU" sz="2400" u="sng" dirty="0"/>
              <a:t>обеспечение</a:t>
            </a:r>
            <a:r>
              <a:rPr lang="ru-RU" sz="2400" dirty="0"/>
              <a:t> для анализа данных: на основе машинного обучения и искусственного интеллекта ПО обрабатывает данные, предоставляя фермеру рекомендации по оптимизации полива</a:t>
            </a:r>
            <a:r>
              <a:rPr lang="ru-RU" sz="24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u="sng" dirty="0" smtClean="0"/>
              <a:t> Автоматическое </a:t>
            </a:r>
            <a:r>
              <a:rPr lang="ru-RU" sz="2400" u="sng" dirty="0"/>
              <a:t>управление </a:t>
            </a:r>
            <a:r>
              <a:rPr lang="ru-RU" sz="2400" dirty="0"/>
              <a:t>поливом: система может интегрироваться с существующими системами орошения, автоматически регулируя подачу воды в зависимости от потребностей растений и прогнозов погоды</a:t>
            </a:r>
            <a:r>
              <a:rPr lang="ru-RU" sz="2400" dirty="0" smtClean="0"/>
              <a:t>.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ru-RU" sz="2400" dirty="0" smtClean="0"/>
              <a:t> </a:t>
            </a:r>
            <a:r>
              <a:rPr lang="ru-RU" sz="2400" u="sng" dirty="0"/>
              <a:t>Мобильное приложение</a:t>
            </a:r>
            <a:r>
              <a:rPr lang="ru-RU" sz="2400" dirty="0"/>
              <a:t>: фермеры могут в реальном времени получать информацию о состоянии почвы и контролировать полив с мобильных устройств, что облегчает управление </a:t>
            </a:r>
            <a:r>
              <a:rPr lang="ru-RU" sz="2400" dirty="0" smtClean="0"/>
              <a:t>процессом.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4"/>
          <a:stretch/>
        </p:blipFill>
        <p:spPr bwMode="auto">
          <a:xfrm>
            <a:off x="8820441" y="2102241"/>
            <a:ext cx="5471746" cy="3162300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  <a:softEdge rad="31750"/>
          </a:effectLst>
          <a:scene3d>
            <a:camera prst="orthographicFront"/>
            <a:lightRig rig="threePt" dir="t"/>
          </a:scene3d>
          <a:sp3d>
            <a:bevelT w="101600" prst="rible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39183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42446" y="262588"/>
            <a:ext cx="5387822" cy="5847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sz="3200" dirty="0"/>
              <a:t>Результат проверки гипотезы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60586" y="1288364"/>
            <a:ext cx="11051628" cy="156966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Исходная гипотеза: </a:t>
            </a:r>
            <a:r>
              <a:rPr lang="ru-RU" sz="2400" dirty="0"/>
              <a:t>Фермеры испытывают острую потребность в эффективных системах орошения, основанных на современных технологиях (датчики влажности почвы, автоматизированное управление, дистанционный мониторинг), которые позволяют оптимизировать потребление воды и повысить урожайность</a:t>
            </a:r>
            <a:r>
              <a:rPr lang="ru-RU" sz="2400" dirty="0" smtClean="0"/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5761" y="3072177"/>
            <a:ext cx="1292820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Выявлены следующие уточнения исходной гипотезы:</a:t>
            </a:r>
          </a:p>
          <a:p>
            <a:r>
              <a:rPr lang="ru-RU" sz="2400" dirty="0"/>
              <a:t>  * Цена: Стоимость систем орошения является критическим фактором при принятии решения о покупке. Необходимо предложить различные варианты систем с учетом разных бюджетов.</a:t>
            </a:r>
          </a:p>
          <a:p>
            <a:r>
              <a:rPr lang="ru-RU" sz="2400" dirty="0"/>
              <a:t>  * Доступность технологий: Некоторые фермеры выразили опасения по поводу сложности использования современных технологий. Необходимо обеспечить качественное обучение и техническую поддержку.</a:t>
            </a:r>
          </a:p>
          <a:p>
            <a:r>
              <a:rPr lang="ru-RU" sz="2400" dirty="0"/>
              <a:t>  * Надежность: Важным критерием является надежность системы орошения и её устойчивость к поломкам.</a:t>
            </a:r>
          </a:p>
          <a:p>
            <a:r>
              <a:rPr lang="ru-RU" sz="2400" dirty="0"/>
              <a:t>  * Интеграция: Возможность интеграции системы с другими устройствами и программами (например, системами мониторинга почвы, прогнозирования погоды) рассматривается как значительное преимущество</a:t>
            </a:r>
            <a:r>
              <a:rPr lang="ru-RU" sz="2400" dirty="0" smtClean="0"/>
              <a:t>.</a:t>
            </a:r>
          </a:p>
          <a:p>
            <a:r>
              <a:rPr lang="ru-RU" sz="2400" u="sng" dirty="0" smtClean="0"/>
              <a:t>Итог:</a:t>
            </a:r>
          </a:p>
          <a:p>
            <a:r>
              <a:rPr lang="ru-RU" sz="2400" dirty="0" smtClean="0"/>
              <a:t>Был проведен опрос  со 500 фермерами. 90% фермеров(450) поддержали наш </a:t>
            </a:r>
            <a:r>
              <a:rPr lang="ru-RU" sz="2400" dirty="0" err="1" smtClean="0"/>
              <a:t>стартап,потому</a:t>
            </a:r>
            <a:r>
              <a:rPr lang="ru-RU" sz="2400" dirty="0" smtClean="0"/>
              <a:t> что то </a:t>
            </a:r>
            <a:r>
              <a:rPr lang="ru-RU" sz="2400" dirty="0" err="1" smtClean="0"/>
              <a:t>помгает</a:t>
            </a:r>
            <a:r>
              <a:rPr lang="ru-RU" sz="2400" dirty="0" smtClean="0"/>
              <a:t> повысить </a:t>
            </a:r>
            <a:r>
              <a:rPr lang="ru-RU" sz="2400" dirty="0" err="1" smtClean="0"/>
              <a:t>ффективность</a:t>
            </a:r>
            <a:r>
              <a:rPr lang="ru-RU" sz="2400" dirty="0" smtClean="0"/>
              <a:t> урожайности.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033101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7815" y="-2184"/>
            <a:ext cx="7282542" cy="82296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3527" y="403055"/>
            <a:ext cx="8637815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50"/>
              </a:lnSpc>
            </a:pPr>
            <a:r>
              <a:rPr lang="ru-RU" sz="4450" b="1" i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План развития </a:t>
            </a:r>
            <a:r>
              <a:rPr lang="en-US" sz="4450" b="1" dirty="0" err="1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АgroPower</a:t>
            </a:r>
            <a:endParaRPr lang="en-US" sz="4450" b="1" dirty="0">
              <a:solidFill>
                <a:prstClr val="black"/>
              </a:solidFill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 rot="10800000" flipV="1">
            <a:off x="212271" y="1213533"/>
            <a:ext cx="8311244" cy="664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Этап 1: Разработка и тестирование (0-6 месяцев)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Sitka Display" panose="02000505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Создание MVP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Разработка прототипа системы с основными датчиками и ПО для анализа данных.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Пилотное тестирование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Тестирование на фермах для сбора обратной связи.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Этап 2: Оптимизация (6-12 месяцев)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Sitka Display" panose="02000505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Анализ и улучшения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Сбор данных, улучшение алгоритмов и добавление прогнозов.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Мобильное приложение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Доступ к данным и управление системой для пользователей.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Этап 3: Масштабирование (12-24 месяца)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Sitka Display" panose="02000505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Запуск продаж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Коммерциализация через партнеров и прямые продажи.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Расширение функций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Новые датчики и интеграция с </a:t>
            </a:r>
            <a:r>
              <a:rPr kumimoji="0" lang="ru-RU" alt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IoT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-устройствами.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Подписка (</a:t>
            </a:r>
            <a:r>
              <a:rPr kumimoji="0" lang="ru-RU" altLang="ru-RU" sz="24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SaaS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)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Запуск аналитических сервисов для клиентов.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92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82113" y="135125"/>
            <a:ext cx="370402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i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Экономика. </a:t>
            </a:r>
            <a:endParaRPr lang="ru-RU" sz="4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69152" y="1283479"/>
            <a:ext cx="6475445" cy="68634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Датчик-18,000р.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Прибор сборщик и отправка данных-200,000р.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Оборудование- 100,000р.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Програмист-246,000р.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месяц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Два рабочих-246,000р.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месяц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Аренда помещения-100,000р.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месяц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Создание условий для работы пресонала-100,000р.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Служебная машина 2,000,000р. 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Прочие расходы 200,000р.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месяц</a:t>
            </a:r>
          </a:p>
          <a:p>
            <a:endParaRPr lang="ru-RU" sz="22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Итог разовых расходов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 2,200,000р.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Итог постоянных ежемесячных расходов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 8,392,000р.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Реализация датчиков 200шт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 100,000р.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Реализация сборщика и отправки данных 20шт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: 300,000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р.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Месячный доход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  26,000,000р.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Чистая прибыль в месяц</a:t>
            </a:r>
            <a:r>
              <a:rPr lang="en-US" sz="2200" dirty="0" smtClean="0">
                <a:solidFill>
                  <a:schemeClr val="accent5">
                    <a:lumMod val="50000"/>
                  </a:schemeClr>
                </a:solidFill>
              </a:rPr>
              <a:t>: </a:t>
            </a:r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13,206,000р.</a:t>
            </a:r>
          </a:p>
          <a:p>
            <a:r>
              <a:rPr lang="ru-RU" sz="2200" dirty="0" smtClean="0">
                <a:solidFill>
                  <a:schemeClr val="accent5">
                    <a:lumMod val="50000"/>
                  </a:schemeClr>
                </a:solidFill>
              </a:rPr>
              <a:t>Все расчеты сделаны с учетом налогов.</a:t>
            </a:r>
          </a:p>
          <a:p>
            <a:endParaRPr lang="ru-RU" sz="22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769728" y="1283479"/>
            <a:ext cx="649268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Расходы в год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20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,904,000р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Годовой доход с учетом налога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30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,000,000р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  <a:p>
            <a:endParaRPr lang="ru-RU" sz="24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Объём инвестиций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</a:rPr>
              <a:t>:</a:t>
            </a:r>
            <a:r>
              <a:rPr lang="ru-RU" sz="2400" dirty="0" smtClean="0">
                <a:solidFill>
                  <a:schemeClr val="accent5">
                    <a:lumMod val="50000"/>
                  </a:schemeClr>
                </a:solidFill>
              </a:rPr>
              <a:t> 10,592,000р.</a:t>
            </a:r>
          </a:p>
          <a:p>
            <a:endParaRPr lang="ru-RU" sz="2400" dirty="0" smtClean="0"/>
          </a:p>
          <a:p>
            <a:r>
              <a:rPr lang="ru-RU" sz="3600" dirty="0" smtClean="0">
                <a:solidFill>
                  <a:srgbClr val="C00000"/>
                </a:solidFill>
              </a:rPr>
              <a:t>Экономическая рентабельность</a:t>
            </a:r>
            <a:r>
              <a:rPr lang="en-US" sz="3600" dirty="0" smtClean="0">
                <a:solidFill>
                  <a:srgbClr val="C00000"/>
                </a:solidFill>
              </a:rPr>
              <a:t>:</a:t>
            </a:r>
            <a:r>
              <a:rPr lang="ru-RU" sz="3600" smtClean="0">
                <a:solidFill>
                  <a:srgbClr val="C00000"/>
                </a:solidFill>
              </a:rPr>
              <a:t> </a:t>
            </a:r>
            <a:r>
              <a:rPr lang="ru-RU" sz="3600" smtClean="0">
                <a:solidFill>
                  <a:srgbClr val="C00000"/>
                </a:solidFill>
              </a:rPr>
              <a:t>84</a:t>
            </a:r>
            <a:r>
              <a:rPr lang="ru-RU" sz="3600" smtClean="0">
                <a:solidFill>
                  <a:srgbClr val="C00000"/>
                </a:solidFill>
              </a:rPr>
              <a:t>,9%</a:t>
            </a:r>
            <a:endParaRPr lang="ru-RU" sz="3600" dirty="0" smtClean="0">
              <a:solidFill>
                <a:srgbClr val="C00000"/>
              </a:solidFill>
            </a:endParaRPr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654280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436914" y="30473"/>
            <a:ext cx="5627526" cy="8021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50"/>
              </a:lnSpc>
            </a:pPr>
            <a:r>
              <a:rPr lang="ru-RU" sz="4450" b="1" i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План развития</a:t>
            </a:r>
            <a:r>
              <a:rPr lang="en-US" sz="4450" b="1" i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:</a:t>
            </a:r>
            <a:endParaRPr lang="en-US" sz="4450" b="1" dirty="0">
              <a:solidFill>
                <a:prstClr val="black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670" y="0"/>
            <a:ext cx="7985973" cy="8229600"/>
          </a:xfrm>
          <a:prstGeom prst="rect">
            <a:avLst/>
          </a:prstGeom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0" y="832616"/>
            <a:ext cx="7984670" cy="74789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Укрепление на рынке (24-36 месяцев)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Sitka Display" panose="02000505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Маркетинг и </a:t>
            </a:r>
            <a:r>
              <a:rPr kumimoji="0" lang="ru-RU" altLang="ru-RU" sz="22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брендирование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Участие в выставках и форумах для повышения узнаваемости.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Географическое расширение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Продажи в новые регионы и страны.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Партнерства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Стратегические связи с поставщиками и разработчиками </a:t>
            </a:r>
            <a:r>
              <a:rPr kumimoji="0" lang="ru-RU" altLang="ru-RU" sz="22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агротехнологий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Инновации и устойчивость (3-5 лет)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Sitka Display" panose="02000505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Новые продукты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Разработка систем контроля здоровья растений и прогнозов урожайности.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Исследования и разработки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Инвестиции в улучшение алгоритмов и прогнозов.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Экологические проекты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Инициативы по снижению углеродного следа и повышению устойчивости агробизнеса.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Международная экспансия (5+ лет)</a:t>
            </a:r>
            <a:endParaRPr kumimoji="0" lang="ru-RU" altLang="ru-RU" sz="2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Sitka Display" panose="02000505000000020004" pitchFamily="2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Выход на мировые рынки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Охват стран с дефицитом воды и развивающихся регионов.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Диверсификация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Внедрение решений для смежных секторов, таких как тепличное хозяйство и виноделие.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2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Лидерство в </a:t>
            </a:r>
            <a:r>
              <a:rPr kumimoji="0" lang="ru-RU" altLang="ru-RU" sz="22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агротехнологиях</a:t>
            </a:r>
            <a:r>
              <a:rPr kumimoji="0" lang="ru-RU" altLang="ru-RU" sz="2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Развитие инноваций для устойчивого сельского хозяйства.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250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24848"/>
            <a:ext cx="7556421" cy="67284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r>
              <a:rPr lang="en-US" sz="5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Проблемы </a:t>
            </a:r>
            <a:r>
              <a:rPr lang="en-US" sz="5400" dirty="0" err="1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традиционного</a:t>
            </a:r>
            <a:r>
              <a:rPr lang="en-US" sz="54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5400" dirty="0" err="1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полива</a:t>
            </a:r>
            <a:r>
              <a:rPr lang="en-US" sz="5400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:</a:t>
            </a:r>
            <a:endParaRPr lang="ru-RU" sz="5400" dirty="0" smtClean="0">
              <a:solidFill>
                <a:srgbClr val="124E73"/>
              </a:solidFill>
              <a:latin typeface="MuseoModerno Medium" pitchFamily="34" charset="0"/>
              <a:ea typeface="MuseoModerno Medium" pitchFamily="34" charset="-122"/>
              <a:cs typeface="MuseoModerno Medium" pitchFamily="34" charset="-120"/>
            </a:endParaRPr>
          </a:p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 rot="10800000" flipV="1">
            <a:off x="425669" y="2433055"/>
            <a:ext cx="8630377" cy="38164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Высокие расходы на воду и топливо из-за неэффективного полива.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Постоянная потребность в выездах для контроля полива.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Негативное влияние на окружающую среду из-за частого использования техники.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Переувлажнение</a:t>
            </a:r>
            <a:r>
              <a:rPr kumimoji="0" lang="ru-RU" altLang="ru-RU" sz="3200" b="0" i="0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 почвы.</a:t>
            </a:r>
            <a:endParaRPr kumimoji="0" lang="ru-RU" altLang="ru-RU" sz="32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Sitka Display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5633" y="714556"/>
            <a:ext cx="790302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50"/>
              </a:lnSpc>
            </a:pPr>
            <a:r>
              <a:rPr lang="ru-RU" sz="6000" b="1" i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Решения</a:t>
            </a:r>
            <a:r>
              <a:rPr lang="ru-RU" sz="6000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6000" b="1" dirty="0" err="1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АgroPower</a:t>
            </a:r>
            <a:endParaRPr lang="en-US" sz="6000" b="1" dirty="0">
              <a:solidFill>
                <a:prstClr val="black"/>
              </a:solidFill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342900" y="1391664"/>
            <a:ext cx="8131629" cy="45858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36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Автоматизация полива, снижающая расходы на воду и топливо.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Удаленный мониторинг почвы, уменьшающий потребность в выездах.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Сокращение выбросов выхлопных газов и экономия ресурсов.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Оптимизация полива для повышения урожайности и качества продукции. </a:t>
            </a:r>
          </a:p>
        </p:txBody>
      </p:sp>
      <p:sp>
        <p:nvSpPr>
          <p:cNvPr id="6" name="AutoShape 4" descr="A highly realistic image of a large agricultural field with rows of green crops, a modern tractor, and a center-pivot irrigation system in action. The tractor is equipped with advanced technology, working alongside automated sprinklers for efficient irrigation. The setting is under a bright, sunny sky, showcasing innovation and sustainability in modern agriculture, suitable for a professional presentation."/>
          <p:cNvSpPr>
            <a:spLocks noChangeAspect="1" noChangeArrowheads="1"/>
          </p:cNvSpPr>
          <p:nvPr/>
        </p:nvSpPr>
        <p:spPr bwMode="auto">
          <a:xfrm>
            <a:off x="155575" y="-4678363"/>
            <a:ext cx="9753600" cy="975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457" y="0"/>
            <a:ext cx="5910943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251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98559" y="1733167"/>
            <a:ext cx="5033282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50"/>
              </a:lnSpc>
            </a:pPr>
            <a:r>
              <a:rPr lang="ru-RU" sz="4450" b="1" i="1" dirty="0" smtClean="0">
                <a:solidFill>
                  <a:srgbClr val="124E73"/>
                </a:solidFill>
              </a:rPr>
              <a:t>Потенциал рынка.</a:t>
            </a:r>
            <a:endParaRPr lang="en-US" sz="445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2" y="82811"/>
            <a:ext cx="14630400" cy="156754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38818" y="2709270"/>
            <a:ext cx="9493023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800" b="1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TAM 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(</a:t>
            </a:r>
            <a:r>
              <a:rPr lang="ru-RU" sz="2800" b="1" dirty="0" err="1">
                <a:solidFill>
                  <a:schemeClr val="tx2"/>
                </a:solidFill>
                <a:latin typeface="Sitka Display" panose="02000505000000020004" pitchFamily="2" charset="0"/>
              </a:rPr>
              <a:t>Total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Sitka Display" panose="02000505000000020004" pitchFamily="2" charset="0"/>
              </a:rPr>
              <a:t>Addressable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Sitka Display" panose="02000505000000020004" pitchFamily="2" charset="0"/>
              </a:rPr>
              <a:t>Market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)</a:t>
            </a:r>
            <a:r>
              <a:rPr lang="ru-RU" sz="2800" dirty="0">
                <a:solidFill>
                  <a:schemeClr val="tx2"/>
                </a:solidFill>
                <a:latin typeface="Sitka Display" panose="02000505000000020004" pitchFamily="2" charset="0"/>
              </a:rPr>
              <a:t>: </a:t>
            </a:r>
            <a:r>
              <a:rPr lang="ru-RU" sz="2800" b="1" dirty="0">
                <a:solidFill>
                  <a:srgbClr val="C00000"/>
                </a:solidFill>
                <a:latin typeface="Sitka Display" panose="02000505000000020004" pitchFamily="2" charset="0"/>
              </a:rPr>
              <a:t>15-20 </a:t>
            </a:r>
            <a:r>
              <a:rPr lang="ru-RU" sz="2800" b="1" dirty="0" smtClean="0">
                <a:solidFill>
                  <a:srgbClr val="C00000"/>
                </a:solidFill>
                <a:latin typeface="Sitka Display" panose="02000505000000020004" pitchFamily="2" charset="0"/>
              </a:rPr>
              <a:t>млрд. долл</a:t>
            </a:r>
            <a:r>
              <a:rPr lang="ru-RU" sz="28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.</a:t>
            </a:r>
          </a:p>
          <a:p>
            <a:pPr lvl="0"/>
            <a:r>
              <a:rPr lang="ru-RU" sz="28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Общий </a:t>
            </a:r>
            <a:r>
              <a:rPr lang="ru-RU" sz="2800" dirty="0">
                <a:solidFill>
                  <a:schemeClr val="tx2"/>
                </a:solidFill>
                <a:latin typeface="Sitka Display" panose="02000505000000020004" pitchFamily="2" charset="0"/>
              </a:rPr>
              <a:t>объем мирового рынка умных решений для сельского хозяйства и орошения оценивается примерно в 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15-20 </a:t>
            </a:r>
            <a:r>
              <a:rPr lang="ru-RU" sz="2800" b="1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млрд. долл.</a:t>
            </a:r>
            <a:endParaRPr lang="ru-RU" sz="2800" dirty="0">
              <a:solidFill>
                <a:schemeClr val="tx2"/>
              </a:solidFill>
              <a:latin typeface="Sitka Display" panose="02000505000000020004" pitchFamily="2" charset="0"/>
            </a:endParaRPr>
          </a:p>
          <a:p>
            <a:pPr lvl="0"/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SAM (</a:t>
            </a:r>
            <a:r>
              <a:rPr lang="ru-RU" sz="2800" b="1" dirty="0" err="1">
                <a:solidFill>
                  <a:schemeClr val="tx2"/>
                </a:solidFill>
                <a:latin typeface="Sitka Display" panose="02000505000000020004" pitchFamily="2" charset="0"/>
              </a:rPr>
              <a:t>Serviceable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Sitka Display" panose="02000505000000020004" pitchFamily="2" charset="0"/>
              </a:rPr>
              <a:t>Available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Sitka Display" panose="02000505000000020004" pitchFamily="2" charset="0"/>
              </a:rPr>
              <a:t>Market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)</a:t>
            </a:r>
            <a:r>
              <a:rPr lang="ru-RU" sz="2800" dirty="0">
                <a:solidFill>
                  <a:schemeClr val="tx2"/>
                </a:solidFill>
                <a:latin typeface="Sitka Display" panose="02000505000000020004" pitchFamily="2" charset="0"/>
              </a:rPr>
              <a:t>: </a:t>
            </a:r>
            <a:r>
              <a:rPr lang="ru-RU" sz="2800" b="1" dirty="0">
                <a:solidFill>
                  <a:srgbClr val="C00000"/>
                </a:solidFill>
                <a:latin typeface="Sitka Display" panose="02000505000000020004" pitchFamily="2" charset="0"/>
              </a:rPr>
              <a:t>4,5-6 млрд </a:t>
            </a:r>
            <a:r>
              <a:rPr lang="ru-RU" sz="2800" b="1" dirty="0" smtClean="0">
                <a:solidFill>
                  <a:srgbClr val="C00000"/>
                </a:solidFill>
                <a:latin typeface="Sitka Display" panose="02000505000000020004" pitchFamily="2" charset="0"/>
              </a:rPr>
              <a:t>долл.</a:t>
            </a:r>
          </a:p>
          <a:p>
            <a:pPr lvl="0"/>
            <a:r>
              <a:rPr lang="ru-RU" sz="28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Умные </a:t>
            </a:r>
            <a:r>
              <a:rPr lang="ru-RU" sz="2800" dirty="0">
                <a:solidFill>
                  <a:schemeClr val="tx2"/>
                </a:solidFill>
                <a:latin typeface="Sitka Display" panose="02000505000000020004" pitchFamily="2" charset="0"/>
              </a:rPr>
              <a:t>системы полива, включая программное обеспечение и сенсоры, занимают около 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30%</a:t>
            </a:r>
            <a:r>
              <a:rPr lang="ru-RU" sz="2800" dirty="0">
                <a:solidFill>
                  <a:schemeClr val="tx2"/>
                </a:solidFill>
                <a:latin typeface="Sitka Display" panose="02000505000000020004" pitchFamily="2" charset="0"/>
              </a:rPr>
              <a:t> от TAM, что эквивалентно 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4,5-6 млрд </a:t>
            </a:r>
            <a:r>
              <a:rPr lang="ru-RU" sz="2800" b="1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долл.</a:t>
            </a:r>
            <a:endParaRPr lang="ru-RU" sz="2800" dirty="0">
              <a:solidFill>
                <a:schemeClr val="tx2"/>
              </a:solidFill>
              <a:latin typeface="Sitka Display" panose="02000505000000020004" pitchFamily="2" charset="0"/>
            </a:endParaRPr>
          </a:p>
          <a:p>
            <a:pPr lvl="0"/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SOM (</a:t>
            </a:r>
            <a:r>
              <a:rPr lang="ru-RU" sz="2800" b="1" dirty="0" err="1">
                <a:solidFill>
                  <a:schemeClr val="tx2"/>
                </a:solidFill>
                <a:latin typeface="Sitka Display" panose="02000505000000020004" pitchFamily="2" charset="0"/>
              </a:rPr>
              <a:t>Serviceable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Sitka Display" panose="02000505000000020004" pitchFamily="2" charset="0"/>
              </a:rPr>
              <a:t>Obtainable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 </a:t>
            </a:r>
            <a:r>
              <a:rPr lang="ru-RU" sz="2800" b="1" dirty="0" err="1">
                <a:solidFill>
                  <a:schemeClr val="tx2"/>
                </a:solidFill>
                <a:latin typeface="Sitka Display" panose="02000505000000020004" pitchFamily="2" charset="0"/>
              </a:rPr>
              <a:t>Market</a:t>
            </a:r>
            <a:r>
              <a:rPr lang="ru-RU" sz="2800" b="1" dirty="0">
                <a:solidFill>
                  <a:schemeClr val="tx2"/>
                </a:solidFill>
                <a:latin typeface="Sitka Display" panose="02000505000000020004" pitchFamily="2" charset="0"/>
              </a:rPr>
              <a:t>)</a:t>
            </a:r>
            <a:r>
              <a:rPr lang="ru-RU" sz="2800" dirty="0">
                <a:solidFill>
                  <a:schemeClr val="tx2"/>
                </a:solidFill>
                <a:latin typeface="Sitka Display" panose="02000505000000020004" pitchFamily="2" charset="0"/>
              </a:rPr>
              <a:t>: </a:t>
            </a:r>
            <a:r>
              <a:rPr lang="ru-RU" sz="2800" b="1" dirty="0" smtClean="0">
                <a:solidFill>
                  <a:srgbClr val="C00000"/>
                </a:solidFill>
                <a:latin typeface="Sitka Display" panose="02000505000000020004" pitchFamily="2" charset="0"/>
              </a:rPr>
              <a:t>2,25 </a:t>
            </a:r>
            <a:r>
              <a:rPr lang="ru-RU" sz="2800" b="1" dirty="0" err="1" smtClean="0">
                <a:solidFill>
                  <a:srgbClr val="C00000"/>
                </a:solidFill>
                <a:latin typeface="Sitka Display" panose="02000505000000020004" pitchFamily="2" charset="0"/>
              </a:rPr>
              <a:t>млн.долл</a:t>
            </a:r>
            <a:r>
              <a:rPr lang="ru-RU" sz="2800" b="1" dirty="0" smtClean="0">
                <a:solidFill>
                  <a:srgbClr val="C00000"/>
                </a:solidFill>
                <a:latin typeface="Sitka Display" panose="02000505000000020004" pitchFamily="2" charset="0"/>
              </a:rPr>
              <a:t>.</a:t>
            </a:r>
          </a:p>
          <a:p>
            <a:pPr lvl="0"/>
            <a:r>
              <a:rPr lang="ru-RU" sz="28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На </a:t>
            </a:r>
            <a:r>
              <a:rPr lang="ru-RU" sz="2800" dirty="0">
                <a:solidFill>
                  <a:schemeClr val="tx2"/>
                </a:solidFill>
                <a:latin typeface="Sitka Display" panose="02000505000000020004" pitchFamily="2" charset="0"/>
              </a:rPr>
              <a:t>старте проекта возможно занять </a:t>
            </a:r>
            <a:r>
              <a:rPr lang="ru-RU" sz="2800" b="1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0,05%</a:t>
            </a:r>
            <a:r>
              <a:rPr lang="ru-RU" sz="28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 </a:t>
            </a:r>
            <a:r>
              <a:rPr lang="ru-RU" sz="2800" dirty="0">
                <a:solidFill>
                  <a:schemeClr val="tx2"/>
                </a:solidFill>
                <a:latin typeface="Sitka Display" panose="02000505000000020004" pitchFamily="2" charset="0"/>
              </a:rPr>
              <a:t>от SAM, что составляет </a:t>
            </a:r>
            <a:r>
              <a:rPr lang="ru-RU" sz="28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2,25</a:t>
            </a:r>
            <a:r>
              <a:rPr lang="ru-RU" sz="2800" b="1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 млн. долл.</a:t>
            </a:r>
            <a:r>
              <a:rPr lang="ru-RU" sz="28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, </a:t>
            </a:r>
            <a:r>
              <a:rPr lang="ru-RU" sz="2800" dirty="0">
                <a:solidFill>
                  <a:schemeClr val="tx2"/>
                </a:solidFill>
                <a:latin typeface="Sitka Display" panose="02000505000000020004" pitchFamily="2" charset="0"/>
              </a:rPr>
              <a:t>при условии выхода на рынки аграрных регионов с ограниченными водными ресурсами</a:t>
            </a:r>
            <a:r>
              <a:rPr lang="ru-RU" sz="28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.</a:t>
            </a:r>
            <a:endParaRPr lang="ru-RU" sz="2800" dirty="0">
              <a:solidFill>
                <a:schemeClr val="tx2"/>
              </a:solidFill>
              <a:latin typeface="Sitka Display" panose="02000505000000020004" pitchFamily="2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831841" y="2767499"/>
            <a:ext cx="451478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solidFill>
                  <a:srgbClr val="2B4150"/>
                </a:solidFill>
                <a:latin typeface="Sitka Display" panose="02000505000000020004" pitchFamily="2" charset="0"/>
              </a:rPr>
              <a:t>При стоимости комплекта датчиков 1 миллион рублей и начальном выходе на 1% рынка (около 200 клиентов), "</a:t>
            </a:r>
            <a:r>
              <a:rPr lang="ru-RU" sz="2400" dirty="0" err="1">
                <a:solidFill>
                  <a:srgbClr val="2B4150"/>
                </a:solidFill>
                <a:latin typeface="Sitka Display" panose="02000505000000020004" pitchFamily="2" charset="0"/>
              </a:rPr>
              <a:t>AgroPower</a:t>
            </a:r>
            <a:r>
              <a:rPr lang="ru-RU" sz="2400" dirty="0">
                <a:solidFill>
                  <a:srgbClr val="2B4150"/>
                </a:solidFill>
                <a:latin typeface="Sitka Display" panose="02000505000000020004" pitchFamily="2" charset="0"/>
              </a:rPr>
              <a:t>" может рассчитывать на </a:t>
            </a:r>
            <a:r>
              <a:rPr lang="ru-RU" sz="2400" b="1" dirty="0">
                <a:solidFill>
                  <a:srgbClr val="0000CC"/>
                </a:solidFill>
                <a:latin typeface="Sitka Display" panose="02000505000000020004" pitchFamily="2" charset="0"/>
              </a:rPr>
              <a:t>годовой доход около 218 миллионов рублей и прибыль в пределах 111.2–131.2 миллионов рублей в первый год.</a:t>
            </a:r>
          </a:p>
        </p:txBody>
      </p:sp>
    </p:spTree>
    <p:extLst>
      <p:ext uri="{BB962C8B-B14F-4D97-AF65-F5344CB8AC3E}">
        <p14:creationId xmlns:p14="http://schemas.microsoft.com/office/powerpoint/2010/main" val="231537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44928" y="2322064"/>
            <a:ext cx="718457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Производители </a:t>
            </a:r>
            <a:r>
              <a:rPr lang="ru-RU" sz="3200" dirty="0">
                <a:solidFill>
                  <a:schemeClr val="tx2"/>
                </a:solidFill>
                <a:latin typeface="Sitka Display" panose="02000505000000020004" pitchFamily="2" charset="0"/>
              </a:rPr>
              <a:t>систем полива с элементами автоматизации, такие как </a:t>
            </a:r>
            <a:r>
              <a:rPr lang="ru-RU" sz="3200" b="1" dirty="0" err="1" smtClean="0">
                <a:solidFill>
                  <a:schemeClr val="tx2"/>
                </a:solidFill>
                <a:latin typeface="Sitka Display" panose="02000505000000020004" pitchFamily="2" charset="0"/>
              </a:rPr>
              <a:t>Netafim</a:t>
            </a:r>
            <a:r>
              <a:rPr lang="ru-RU" sz="32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, </a:t>
            </a:r>
            <a:r>
              <a:rPr lang="ru-RU" sz="3200" b="1" dirty="0" err="1" smtClean="0">
                <a:solidFill>
                  <a:schemeClr val="tx2"/>
                </a:solidFill>
                <a:latin typeface="Sitka Display" panose="02000505000000020004" pitchFamily="2" charset="0"/>
              </a:rPr>
              <a:t>Rain</a:t>
            </a:r>
            <a:r>
              <a:rPr lang="ru-RU" sz="3200" b="1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 </a:t>
            </a:r>
            <a:r>
              <a:rPr lang="ru-RU" sz="3200" b="1" dirty="0" err="1" smtClean="0">
                <a:solidFill>
                  <a:schemeClr val="tx2"/>
                </a:solidFill>
                <a:latin typeface="Sitka Display" panose="02000505000000020004" pitchFamily="2" charset="0"/>
              </a:rPr>
              <a:t>Bir</a:t>
            </a:r>
            <a:r>
              <a:rPr lang="en-US" sz="3200" b="1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d </a:t>
            </a:r>
            <a:r>
              <a:rPr lang="ru-RU" sz="3200" b="1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и</a:t>
            </a:r>
            <a:r>
              <a:rPr lang="en-US" sz="3200" b="1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 </a:t>
            </a:r>
            <a:r>
              <a:rPr lang="en-US" sz="3200" b="1" dirty="0" err="1" smtClean="0">
                <a:solidFill>
                  <a:schemeClr val="tx2"/>
                </a:solidFill>
                <a:latin typeface="Sitka Display" panose="02000505000000020004" pitchFamily="2" charset="0"/>
              </a:rPr>
              <a:t>Cropio</a:t>
            </a:r>
            <a:r>
              <a:rPr lang="ru-RU" sz="32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 </a:t>
            </a:r>
            <a:r>
              <a:rPr lang="ru-RU" sz="3200" dirty="0">
                <a:solidFill>
                  <a:schemeClr val="tx2"/>
                </a:solidFill>
                <a:latin typeface="Sitka Display" panose="02000505000000020004" pitchFamily="2" charset="0"/>
              </a:rPr>
              <a:t>а также локальные компании, предлагающие частично автоматизированные решения. Косвенными конкурентами выступают платформы для управления агрономическими данными и компании, предлагающие услуги экологического мониторинга.</a:t>
            </a: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54043" y="0"/>
            <a:ext cx="6776357" cy="82296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77131" y="925676"/>
            <a:ext cx="61670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>
                <a:solidFill>
                  <a:schemeClr val="tx2"/>
                </a:solidFill>
                <a:latin typeface="Sitka Display" panose="02000505000000020004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Основные конкуренты </a:t>
            </a:r>
            <a:endParaRPr lang="ru-RU" sz="4800" dirty="0">
              <a:solidFill>
                <a:schemeClr val="tx2"/>
              </a:solidFill>
              <a:latin typeface="Sitka Display" panose="02000505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33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49013" y="1079688"/>
            <a:ext cx="7260502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50"/>
              </a:lnSpc>
            </a:pPr>
            <a:r>
              <a:rPr lang="ru-RU" sz="4450" b="1" i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Монетизация </a:t>
            </a:r>
            <a:r>
              <a:rPr lang="ru-RU" sz="4450" b="1" i="1" dirty="0" err="1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стартапа</a:t>
            </a:r>
            <a:r>
              <a:rPr lang="en-US" sz="4450" b="1" i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:</a:t>
            </a:r>
            <a:endParaRPr lang="en-US" sz="4450" b="1" dirty="0">
              <a:solidFill>
                <a:prstClr val="black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1547594"/>
            <a:ext cx="14630400" cy="2396679"/>
          </a:xfrm>
          <a:prstGeom prst="rect">
            <a:avLst/>
          </a:prstGeom>
        </p:spPr>
      </p:pic>
      <p:sp>
        <p:nvSpPr>
          <p:cNvPr id="9" name="Rectangle 4"/>
          <p:cNvSpPr>
            <a:spLocks noChangeArrowheads="1"/>
          </p:cNvSpPr>
          <p:nvPr/>
        </p:nvSpPr>
        <p:spPr bwMode="auto">
          <a:xfrm rot="10800000" flipV="1">
            <a:off x="228600" y="2218741"/>
            <a:ext cx="14156871" cy="4524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Продажа оборудования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Разовая продажа сенсоров и систем для полива с возможностью обновления.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Подписка (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SaaS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)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Ежемесячный доступ к аналитике для повышения урожайности и сокращения расходов.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Аренда (</a:t>
            </a:r>
            <a:r>
              <a:rPr kumimoji="0" lang="ru-RU" altLang="ru-RU" sz="3200" b="1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HaaS</a:t>
            </a: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)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Аренда сенсоров с техподдержкой, снижая стартовые затраты.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Премиум-функции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Прогноз погоды, моделирование урожайности и контроль питательных веществ.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Сервис и поддержка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Договоры на техническое обслуживание и настройку.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altLang="ru-RU" sz="3200" b="1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Партнерства и B2B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: Продажи через дистрибьюторов и </a:t>
            </a:r>
            <a:r>
              <a:rPr kumimoji="0" lang="ru-RU" altLang="ru-RU" sz="32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агротехкомпании</a:t>
            </a:r>
            <a:r>
              <a:rPr kumimoji="0" lang="ru-RU" altLang="ru-RU" sz="32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Sitka Display" panose="02000505000000020004" pitchFamily="2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085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366290" y="3189149"/>
            <a:ext cx="7556421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550"/>
              </a:lnSpc>
              <a:buNone/>
            </a:pPr>
            <a:endParaRPr lang="en-US" sz="4450" dirty="0"/>
          </a:p>
        </p:txBody>
      </p:sp>
      <p:sp>
        <p:nvSpPr>
          <p:cNvPr id="9" name="Text 6"/>
          <p:cNvSpPr/>
          <p:nvPr/>
        </p:nvSpPr>
        <p:spPr>
          <a:xfrm>
            <a:off x="10402549" y="2712690"/>
            <a:ext cx="189190" cy="34028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650"/>
              </a:lnSpc>
              <a:buNone/>
            </a:pPr>
            <a:endParaRPr lang="en-US" sz="3200" dirty="0">
              <a:solidFill>
                <a:schemeClr val="tx2"/>
              </a:solidFill>
              <a:latin typeface="Sitka Display" panose="02000505000000020004" pitchFamily="2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619658" y="2591306"/>
            <a:ext cx="73152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chemeClr val="tx2"/>
                </a:solidFill>
                <a:latin typeface="Sitka Display" panose="02000505000000020004" pitchFamily="2" charset="0"/>
              </a:rPr>
              <a:t>Мы, </a:t>
            </a:r>
            <a:r>
              <a:rPr lang="ru-RU" sz="32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команда </a:t>
            </a:r>
            <a:r>
              <a:rPr lang="ru-RU" sz="3200" b="1" dirty="0" err="1" smtClean="0">
                <a:solidFill>
                  <a:srgbClr val="C00000"/>
                </a:solidFill>
                <a:latin typeface="Sitka Display" panose="02000505000000020004" pitchFamily="2" charset="0"/>
              </a:rPr>
              <a:t>AgroPower</a:t>
            </a:r>
            <a:r>
              <a:rPr lang="ru-RU" sz="3200" dirty="0">
                <a:solidFill>
                  <a:schemeClr val="tx2"/>
                </a:solidFill>
                <a:latin typeface="Sitka Display" panose="02000505000000020004" pitchFamily="2" charset="0"/>
              </a:rPr>
              <a:t>, решаем проблему </a:t>
            </a:r>
            <a:r>
              <a:rPr lang="ru-RU" sz="32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неэффективного полива </a:t>
            </a:r>
            <a:r>
              <a:rPr lang="ru-RU" sz="3200" dirty="0">
                <a:solidFill>
                  <a:schemeClr val="tx2"/>
                </a:solidFill>
                <a:latin typeface="Sitka Display" panose="02000505000000020004" pitchFamily="2" charset="0"/>
              </a:rPr>
              <a:t>для </a:t>
            </a:r>
            <a:r>
              <a:rPr lang="ru-RU" sz="32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крупных фермерских хозяйств, </a:t>
            </a:r>
            <a:r>
              <a:rPr lang="ru-RU" sz="3200" dirty="0">
                <a:solidFill>
                  <a:schemeClr val="tx2"/>
                </a:solidFill>
                <a:latin typeface="Sitka Display" panose="02000505000000020004" pitchFamily="2" charset="0"/>
              </a:rPr>
              <a:t>предоставляя </a:t>
            </a:r>
            <a:r>
              <a:rPr lang="ru-RU" sz="32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им умную </a:t>
            </a:r>
            <a:r>
              <a:rPr lang="ru-RU" sz="3200" dirty="0">
                <a:solidFill>
                  <a:schemeClr val="tx2"/>
                </a:solidFill>
                <a:latin typeface="Sitka Display" panose="02000505000000020004" pitchFamily="2" charset="0"/>
              </a:rPr>
              <a:t>систему, которая оптимизирует расход воды, повышает урожайность и сокращает затраты на дизельное топливо.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204857" y="644799"/>
            <a:ext cx="773000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5400" dirty="0" smtClean="0">
                <a:solidFill>
                  <a:schemeClr val="tx2"/>
                </a:solidFill>
                <a:latin typeface="Sitka Display" panose="02000505000000020004" pitchFamily="2" charset="0"/>
              </a:rPr>
              <a:t>Ценностное предложение</a:t>
            </a:r>
            <a:endParaRPr lang="ru-RU" sz="5400" dirty="0">
              <a:solidFill>
                <a:schemeClr val="tx2"/>
              </a:solidFill>
              <a:latin typeface="Sitka Display" panose="02000505000000020004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8086" y="1152451"/>
            <a:ext cx="3862093" cy="503848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7427" y="1152451"/>
            <a:ext cx="4153301" cy="504419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460" y="1146747"/>
            <a:ext cx="4371610" cy="5044192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619717" y="151089"/>
            <a:ext cx="5868719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ts val="5550"/>
              </a:lnSpc>
            </a:pPr>
            <a:r>
              <a:rPr lang="ru-RU" sz="4450" b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Команда</a:t>
            </a:r>
            <a:r>
              <a:rPr lang="ru-RU" sz="4450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</a:t>
            </a:r>
            <a:r>
              <a:rPr lang="en-US" sz="4450" b="1" dirty="0" err="1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АgroPower</a:t>
            </a:r>
            <a:endParaRPr lang="en-US" sz="4450" b="1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38744" y="6002184"/>
            <a:ext cx="4630668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2000" b="1" dirty="0" err="1" smtClean="0">
                <a:solidFill>
                  <a:srgbClr val="124E73"/>
                </a:solidFill>
                <a:latin typeface="FuturaDemiC" panose="04000700000000000000" pitchFamily="82" charset="-52"/>
                <a:ea typeface="MuseoModerno Medium" pitchFamily="34" charset="-122"/>
                <a:cs typeface="RomanS" panose="02000400000000000000" pitchFamily="2" charset="0"/>
              </a:rPr>
              <a:t>Хуснутдинов</a:t>
            </a:r>
            <a:r>
              <a:rPr lang="ru-RU" sz="2000" b="1" dirty="0" smtClean="0">
                <a:solidFill>
                  <a:srgbClr val="124E73"/>
                </a:solidFill>
                <a:latin typeface="FuturaDemiC" panose="04000700000000000000" pitchFamily="82" charset="-52"/>
                <a:ea typeface="MuseoModerno Medium" pitchFamily="34" charset="-122"/>
                <a:cs typeface="RomanS" panose="02000400000000000000" pitchFamily="2" charset="0"/>
              </a:rPr>
              <a:t> </a:t>
            </a:r>
            <a:r>
              <a:rPr lang="ru-RU" sz="2800" b="1" dirty="0" smtClean="0">
                <a:solidFill>
                  <a:srgbClr val="124E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DemiC" panose="04000700000000000000" pitchFamily="82" charset="-52"/>
                <a:ea typeface="MuseoModerno Medium" pitchFamily="34" charset="-122"/>
                <a:cs typeface="RomanS" panose="02000400000000000000" pitchFamily="2" charset="0"/>
              </a:rPr>
              <a:t>Хайдар</a:t>
            </a:r>
            <a:r>
              <a:rPr lang="ru-RU" sz="2000" b="1" dirty="0" smtClean="0">
                <a:solidFill>
                  <a:srgbClr val="124E73"/>
                </a:solidFill>
                <a:latin typeface="FuturaDemiC" panose="04000700000000000000" pitchFamily="82" charset="-52"/>
                <a:ea typeface="MuseoModerno Medium" pitchFamily="34" charset="-122"/>
                <a:cs typeface="RomanS" panose="02000400000000000000" pitchFamily="2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FuturaDemiC" panose="04000700000000000000" pitchFamily="82" charset="-52"/>
              <a:cs typeface="RomanS" panose="02000400000000000000" pitchFamily="2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4904" y="6025667"/>
            <a:ext cx="4630668" cy="810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2000" b="1" dirty="0" smtClean="0">
                <a:solidFill>
                  <a:srgbClr val="124E73"/>
                </a:solidFill>
                <a:latin typeface="FuturaDemiC" panose="04000700000000000000" pitchFamily="82" charset="-52"/>
                <a:ea typeface="MuseoModerno Medium" pitchFamily="34" charset="-122"/>
                <a:cs typeface="RomanS" panose="02000400000000000000" pitchFamily="2" charset="0"/>
              </a:rPr>
              <a:t>Казакова </a:t>
            </a:r>
            <a:r>
              <a:rPr lang="ru-RU" sz="2800" b="1" dirty="0" smtClean="0">
                <a:solidFill>
                  <a:srgbClr val="124E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DemiC" panose="04000700000000000000" pitchFamily="82" charset="-52"/>
                <a:ea typeface="MuseoModerno Medium" pitchFamily="34" charset="-122"/>
                <a:cs typeface="RomanS" panose="02000400000000000000" pitchFamily="2" charset="0"/>
              </a:rPr>
              <a:t>Елизавета</a:t>
            </a:r>
            <a:r>
              <a:rPr lang="ru-RU" sz="2000" b="1" dirty="0" smtClean="0">
                <a:solidFill>
                  <a:srgbClr val="124E73"/>
                </a:solidFill>
                <a:latin typeface="FuturaDemiC" panose="04000700000000000000" pitchFamily="82" charset="-52"/>
                <a:ea typeface="MuseoModerno Medium" pitchFamily="34" charset="-122"/>
                <a:cs typeface="RomanS" panose="02000400000000000000" pitchFamily="2" charset="0"/>
              </a:rPr>
              <a:t> </a:t>
            </a:r>
            <a:endParaRPr lang="en-US" sz="2000" b="1" dirty="0">
              <a:solidFill>
                <a:prstClr val="black"/>
              </a:solidFill>
              <a:latin typeface="FuturaDemiC" panose="04000700000000000000" pitchFamily="82" charset="-52"/>
              <a:cs typeface="RomanS" panose="02000400000000000000" pitchFamily="2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0153798" y="6002184"/>
            <a:ext cx="4630668" cy="723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2000" b="1" dirty="0" err="1" smtClean="0">
                <a:solidFill>
                  <a:srgbClr val="124E73"/>
                </a:solidFill>
                <a:latin typeface="FuturaDemiC" panose="04000700000000000000" pitchFamily="82" charset="-52"/>
                <a:ea typeface="MuseoModerno Medium" pitchFamily="34" charset="-122"/>
                <a:cs typeface="RomanS" panose="02000400000000000000" pitchFamily="2" charset="0"/>
              </a:rPr>
              <a:t>Винокурова</a:t>
            </a:r>
            <a:r>
              <a:rPr lang="ru-RU" sz="2000" b="1" dirty="0" smtClean="0">
                <a:solidFill>
                  <a:srgbClr val="124E73"/>
                </a:solidFill>
                <a:latin typeface="FuturaDemiC" panose="04000700000000000000" pitchFamily="82" charset="-52"/>
                <a:ea typeface="MuseoModerno Medium" pitchFamily="34" charset="-122"/>
                <a:cs typeface="RomanS" panose="02000400000000000000" pitchFamily="2" charset="0"/>
              </a:rPr>
              <a:t> </a:t>
            </a:r>
            <a:r>
              <a:rPr lang="ru-RU" sz="2800" b="1" dirty="0" smtClean="0">
                <a:solidFill>
                  <a:srgbClr val="124E7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DemiC" panose="04000700000000000000" pitchFamily="82" charset="-52"/>
                <a:ea typeface="MuseoModerno Medium" pitchFamily="34" charset="-122"/>
                <a:cs typeface="RomanS" panose="02000400000000000000" pitchFamily="2" charset="0"/>
              </a:rPr>
              <a:t>Диана</a:t>
            </a:r>
            <a:endParaRPr lang="en-US" sz="2000" b="1" dirty="0">
              <a:solidFill>
                <a:prstClr val="black"/>
              </a:solidFill>
              <a:latin typeface="FuturaDemiC" panose="04000700000000000000" pitchFamily="82" charset="-52"/>
              <a:cs typeface="RomanS" panose="02000400000000000000" pitchFamily="2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464246" y="6812662"/>
            <a:ext cx="4010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</a:rPr>
              <a:t>Руководитель, разработчик  программного обеспечения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0591419" y="6836145"/>
            <a:ext cx="37554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Технолог, разработчик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12588" y="6840308"/>
            <a:ext cx="37554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2B4150"/>
                </a:solidFill>
                <a:latin typeface="Source Sans Pro" pitchFamily="34" charset="0"/>
                <a:ea typeface="Source Sans Pro" pitchFamily="34" charset="-122"/>
                <a:cs typeface="Source Sans Pro" pitchFamily="34" charset="-120"/>
              </a:rPr>
              <a:t>Маркетолог, работа с партнерами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4460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3662" y="2387686"/>
            <a:ext cx="12574994" cy="8848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6600" b="1" dirty="0" smtClean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СПАСИБО ЗА ВНИМАНИЕ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18756" y="4464274"/>
            <a:ext cx="1190552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5550"/>
              </a:lnSpc>
            </a:pPr>
            <a:r>
              <a:rPr lang="ru-RU" sz="3200" b="1" dirty="0">
                <a:solidFill>
                  <a:srgbClr val="124E73"/>
                </a:solidFill>
              </a:rPr>
              <a:t>Лидер </a:t>
            </a:r>
            <a:r>
              <a:rPr lang="en-US" sz="3200" b="1" dirty="0" err="1" smtClean="0">
                <a:solidFill>
                  <a:srgbClr val="124E73"/>
                </a:solidFill>
              </a:rPr>
              <a:t>AgroPower</a:t>
            </a:r>
            <a:r>
              <a:rPr lang="en-US" sz="3200" b="1" dirty="0" smtClean="0">
                <a:solidFill>
                  <a:srgbClr val="124E73"/>
                </a:solidFill>
              </a:rPr>
              <a:t>:</a:t>
            </a:r>
            <a:r>
              <a:rPr lang="ru-RU" sz="3200" b="1" dirty="0" smtClean="0">
                <a:solidFill>
                  <a:srgbClr val="124E73"/>
                </a:solidFill>
              </a:rPr>
              <a:t> Хайдар </a:t>
            </a:r>
            <a:r>
              <a:rPr lang="ru-RU" sz="3200" b="1" dirty="0" err="1" smtClean="0">
                <a:solidFill>
                  <a:srgbClr val="124E73"/>
                </a:solidFill>
              </a:rPr>
              <a:t>Хуснутдинов</a:t>
            </a:r>
            <a:r>
              <a:rPr lang="ru-RU" sz="3200" b="1" dirty="0" smtClean="0">
                <a:solidFill>
                  <a:srgbClr val="124E73"/>
                </a:solidFill>
              </a:rPr>
              <a:t> </a:t>
            </a:r>
            <a:endParaRPr lang="ru-RU" sz="3200" b="1" dirty="0">
              <a:solidFill>
                <a:srgbClr val="124E73"/>
              </a:solidFill>
            </a:endParaRPr>
          </a:p>
          <a:p>
            <a:pPr lvl="0" algn="ctr">
              <a:lnSpc>
                <a:spcPts val="5550"/>
              </a:lnSpc>
            </a:pPr>
            <a:r>
              <a:rPr lang="ru-RU" sz="3200" b="1" dirty="0" smtClean="0">
                <a:solidFill>
                  <a:srgbClr val="124E73"/>
                </a:solidFill>
              </a:rPr>
              <a:t>Контактный номер</a:t>
            </a:r>
            <a:r>
              <a:rPr lang="en-US" sz="3200" b="1" dirty="0" smtClean="0">
                <a:solidFill>
                  <a:srgbClr val="124E73"/>
                </a:solidFill>
              </a:rPr>
              <a:t>:</a:t>
            </a:r>
            <a:r>
              <a:rPr lang="ru-RU" sz="3200" b="1" dirty="0" smtClean="0">
                <a:solidFill>
                  <a:srgbClr val="124E73"/>
                </a:solidFill>
              </a:rPr>
              <a:t> +7 (917) 267-66-17</a:t>
            </a:r>
          </a:p>
          <a:p>
            <a:pPr lvl="0" algn="ctr">
              <a:lnSpc>
                <a:spcPts val="5550"/>
              </a:lnSpc>
            </a:pPr>
            <a:r>
              <a:rPr lang="ru-RU" sz="3200" b="1" dirty="0" smtClean="0">
                <a:solidFill>
                  <a:srgbClr val="124E73"/>
                </a:solidFill>
              </a:rPr>
              <a:t>Почта</a:t>
            </a:r>
            <a:r>
              <a:rPr lang="en-US" sz="3200" b="1" dirty="0" smtClean="0">
                <a:solidFill>
                  <a:srgbClr val="124E73"/>
                </a:solidFill>
              </a:rPr>
              <a:t>: haidarxxx02082006xxx@gmail.com</a:t>
            </a:r>
            <a:endParaRPr lang="en-US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</TotalTime>
  <Words>1164</Words>
  <Application>Microsoft Office PowerPoint</Application>
  <PresentationFormat>Произвольный</PresentationFormat>
  <Paragraphs>122</Paragraphs>
  <Slides>15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5" baseType="lpstr">
      <vt:lpstr>FuturaDemiC</vt:lpstr>
      <vt:lpstr>RomanS</vt:lpstr>
      <vt:lpstr>Arial</vt:lpstr>
      <vt:lpstr>Sitka Display</vt:lpstr>
      <vt:lpstr>Wingdings</vt:lpstr>
      <vt:lpstr>Source Sans Pro</vt:lpstr>
      <vt:lpstr>Calibri</vt:lpstr>
      <vt:lpstr>Times New Roman</vt:lpstr>
      <vt:lpstr>MuseoModerno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info@skopa.su</cp:lastModifiedBy>
  <cp:revision>44</cp:revision>
  <dcterms:created xsi:type="dcterms:W3CDTF">2024-10-25T15:36:00Z</dcterms:created>
  <dcterms:modified xsi:type="dcterms:W3CDTF">2024-12-03T06:28:38Z</dcterms:modified>
</cp:coreProperties>
</file>