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67" y="-50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35E4-57AC-4CDD-A10E-0D6BC6E7D96B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FC65A-2C65-4BF4-9157-6115F4C30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54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nsive22aw.notion.site/eefd5c665e07419889d965fc0dc4c8c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1afd4f6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1afd4f6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ходе анализа рынка может выясниться, что сегмент, на который вы ориентируетесь, слишком маленький, и тогда изначальную стратегию придется менять. И наоборот, может быть вы найдёте перспективную рыночную нишу, о которой не догадывались раньше. Кроме того, объём потенциального рынка всегда интересует инвесторов.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узнать, как посчитать объем рынка, познакомьтесь с материалом ниже: </a:t>
            </a:r>
            <a:r>
              <a:rPr lang="ru" u="sng">
                <a:solidFill>
                  <a:schemeClr val="hlink"/>
                </a:solidFill>
                <a:hlinkClick r:id="rId3"/>
              </a:rPr>
              <a:t>Как посчитать объем рынка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123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720346A-D9F3-4802-9233-BE6BE1CB15D8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F1E12D3-A179-4F0F-8DC0-B71B7913CAB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848600" cy="1237977"/>
          </a:xfrm>
        </p:spPr>
        <p:txBody>
          <a:bodyPr/>
          <a:lstStyle/>
          <a:p>
            <a:pPr algn="ctr"/>
            <a:r>
              <a:rPr lang="ru-RU" sz="2400" b="1" dirty="0"/>
              <a:t>СЕТЕВОЙ АКСЕЛЕРАТОР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ТЕХНОЛОГИЧЕСКОГО ПРЕДПРИНИМАТЕЛЬСТВА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«ЭКСПОНЕНТА</a:t>
            </a:r>
            <a:r>
              <a:rPr lang="ru-RU" sz="2400" b="1" dirty="0" smtClean="0"/>
              <a:t>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936104"/>
          </a:xfrm>
        </p:spPr>
        <p:txBody>
          <a:bodyPr/>
          <a:lstStyle/>
          <a:p>
            <a:pPr algn="ctr"/>
            <a:r>
              <a:rPr lang="ru-RU" sz="1800" b="1" cap="all" dirty="0"/>
              <a:t>АППАРАТНО- ПРОГРАММНЫЙ КОМПЛЕКС ДЛЯ ДИАГНОСТИКИ И ТРЕНИНГА ВНЕШНЕГО ДЫХАНИЯ</a:t>
            </a:r>
          </a:p>
          <a:p>
            <a:endParaRPr lang="ru-RU" dirty="0"/>
          </a:p>
        </p:txBody>
      </p:sp>
      <p:pic>
        <p:nvPicPr>
          <p:cNvPr id="1026" name="Picture 2" descr="https://lh4.googleusercontent.com/A_JOHTeOm3zRwhkcGRexx44a9elGFAr-AWbYgQAaojneEdJrMgLKugSo59gfbB-xCMOzfuv0ESwRbDRguMqxuvro_e9B5eA_lZN5O9wGo3vH09JZkvEo7JZwocPFuvsr-dxe3EOCrZy6DSTa8DTUNw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0" t="38051" r="32499" b="37446"/>
          <a:stretch/>
        </p:blipFill>
        <p:spPr bwMode="auto">
          <a:xfrm>
            <a:off x="107505" y="409061"/>
            <a:ext cx="2232248" cy="100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6.googleusercontent.com/IgQDMtBPzB8_cv2ek3xAyvk-J2-qCCMn9PhEKH4XMSzMXqeoa44t63fHD5dQNYuK0XShDlgycyAFC5PaqP0ZeJrnpwhPeOH6ck9n0MsQgRVGliQtnrF21IgEIiQDk4Q1pBQjFsF0qpqsdiSh0aco7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38" y="304486"/>
            <a:ext cx="843597" cy="89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4.googleusercontent.com/cM5XXYKGVWLoEMMM5rFhGPslP3orSlKmkq-5WkODkDb0SVf0x0u2Mr4vvbQZDJnJ7njeieYXuShF42NIczIqtAc7PAuMIrxuv0ffMVnXRDZrlALBKBS59CRqwpn0J81qmkAKA2Gp_80iYGVD9HpVFQ=s204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7" r="53287" b="37489"/>
          <a:stretch/>
        </p:blipFill>
        <p:spPr bwMode="auto">
          <a:xfrm>
            <a:off x="6269914" y="372180"/>
            <a:ext cx="2016224" cy="7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87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569" y="1411743"/>
            <a:ext cx="8229600" cy="2188840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Цель проекта.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Разработать портативный аппаратно-программный комплекс (АПК) для диагностики и тренинга внешнего дыхания, с возможностью аналитики и подбора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нагрузки, который можно использовать в домашних условиях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данном этапе прибор создан, передача данных на смартфон идёт, одна методика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для. Так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же у нас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разработан вариант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внешнего вида прибора: кнопка расположена сбоку для удобства включения/выключения большим пальцем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руки; рядом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кнопкой индикатор, символизирующий 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включении/выключении; разъем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заряда расположен внизу, рядом с ним индикатор, сигнализирующий 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зарядке; резиновые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вставки по бокам для того, чтобы прибор не скользил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руке, также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добавлены резиновые площадки, чтобы прибор во время зарядки не скользил по поверхности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Есть работа приложения: пользователь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дышит в трубку : скоростью и глубиной своего дыхания он двигает нижнюю платформу</a:t>
            </a:r>
            <a:r>
              <a:rPr lang="ru-RU" sz="1600" dirty="0"/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s://lh6.googleusercontent.com/IgQDMtBPzB8_cv2ek3xAyvk-J2-qCCMn9PhEKH4XMSzMXqeoa44t63fHD5dQNYuK0XShDlgycyAFC5PaqP0ZeJrnpwhPeOH6ck9n0MsQgRVGliQtnrF21IgEIiQDk4Q1pBQjFsF0qpqsdiSh0aco7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38" y="304486"/>
            <a:ext cx="843597" cy="89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lh4.googleusercontent.com/cM5XXYKGVWLoEMMM5rFhGPslP3orSlKmkq-5WkODkDb0SVf0x0u2Mr4vvbQZDJnJ7njeieYXuShF42NIczIqtAc7PAuMIrxuv0ffMVnXRDZrlALBKBS59CRqwpn0J81qmkAKA2Gp_80iYGVD9HpVFQ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7" r="53287" b="37489"/>
          <a:stretch/>
        </p:blipFill>
        <p:spPr bwMode="auto">
          <a:xfrm>
            <a:off x="6269914" y="372180"/>
            <a:ext cx="2016224" cy="7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lh4.googleusercontent.com/A_JOHTeOm3zRwhkcGRexx44a9elGFAr-AWbYgQAaojneEdJrMgLKugSo59gfbB-xCMOzfuv0ESwRbDRguMqxuvro_e9B5eA_lZN5O9wGo3vH09JZkvEo7JZwocPFuvsr-dxe3EOCrZy6DSTa8DTUNw=s204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0" t="38051" r="32499" b="37446"/>
          <a:stretch/>
        </p:blipFill>
        <p:spPr bwMode="auto">
          <a:xfrm>
            <a:off x="107505" y="409061"/>
            <a:ext cx="2232248" cy="100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5" descr="Изображение выглядит как текст, снимок экрана, электроника, диспле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055E015-C0D4-8D5F-64D1-8AD6AE6046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462" t="21505" r="22961" b="17742"/>
          <a:stretch/>
        </p:blipFill>
        <p:spPr>
          <a:xfrm>
            <a:off x="3059832" y="4564722"/>
            <a:ext cx="2359129" cy="2053465"/>
          </a:xfrm>
          <a:prstGeom prst="rect">
            <a:avLst/>
          </a:prstGeom>
        </p:spPr>
      </p:pic>
      <p:pic>
        <p:nvPicPr>
          <p:cNvPr id="10" name="Рисунок 2">
            <a:extLst>
              <a:ext uri="{FF2B5EF4-FFF2-40B4-BE49-F238E27FC236}">
                <a16:creationId xmlns:a16="http://schemas.microsoft.com/office/drawing/2014/main" xmlns="" id="{2AB36098-112A-94E2-44C7-A5B575438F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86" t="43211" r="48212" b="26582"/>
          <a:stretch/>
        </p:blipFill>
        <p:spPr>
          <a:xfrm>
            <a:off x="5797252" y="4241999"/>
            <a:ext cx="3332483" cy="1349456"/>
          </a:xfrm>
          <a:prstGeom prst="rect">
            <a:avLst/>
          </a:prstGeom>
        </p:spPr>
      </p:pic>
      <p:pic>
        <p:nvPicPr>
          <p:cNvPr id="11" name="Рисунок 2">
            <a:extLst>
              <a:ext uri="{FF2B5EF4-FFF2-40B4-BE49-F238E27FC236}">
                <a16:creationId xmlns:a16="http://schemas.microsoft.com/office/drawing/2014/main" xmlns="" id="{2AB36098-112A-94E2-44C7-A5B575438F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362" t="43211" r="1703" b="26582"/>
          <a:stretch/>
        </p:blipFill>
        <p:spPr>
          <a:xfrm>
            <a:off x="5797252" y="5517232"/>
            <a:ext cx="3346748" cy="13407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2" t="18049" r="7127" b="23886"/>
          <a:stretch/>
        </p:blipFill>
        <p:spPr>
          <a:xfrm>
            <a:off x="395536" y="4281478"/>
            <a:ext cx="2094682" cy="261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5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h4.googleusercontent.com/A_JOHTeOm3zRwhkcGRexx44a9elGFAr-AWbYgQAaojneEdJrMgLKugSo59gfbB-xCMOzfuv0ESwRbDRguMqxuvro_e9B5eA_lZN5O9wGo3vH09JZkvEo7JZwocPFuvsr-dxe3EOCrZy6DSTa8DTUNw=s2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0" t="38051" r="32499" b="37446"/>
          <a:stretch/>
        </p:blipFill>
        <p:spPr bwMode="auto">
          <a:xfrm>
            <a:off x="107505" y="409061"/>
            <a:ext cx="2232248" cy="100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lh6.googleusercontent.com/IgQDMtBPzB8_cv2ek3xAyvk-J2-qCCMn9PhEKH4XMSzMXqeoa44t63fHD5dQNYuK0XShDlgycyAFC5PaqP0ZeJrnpwhPeOH6ck9n0MsQgRVGliQtnrF21IgEIiQDk4Q1pBQjFsF0qpqsdiSh0aco7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38" y="304486"/>
            <a:ext cx="843597" cy="89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4.googleusercontent.com/cM5XXYKGVWLoEMMM5rFhGPslP3orSlKmkq-5WkODkDb0SVf0x0u2Mr4vvbQZDJnJ7njeieYXuShF42NIczIqtAc7PAuMIrxuv0ffMVnXRDZrlALBKBS59CRqwpn0J81qmkAKA2Gp_80iYGVD9HpVFQ=s204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7" r="53287" b="37489"/>
          <a:stretch/>
        </p:blipFill>
        <p:spPr bwMode="auto">
          <a:xfrm>
            <a:off x="6269914" y="372180"/>
            <a:ext cx="2016224" cy="7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5" y="1997061"/>
            <a:ext cx="38164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 дышит в трубку,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поток воздуха поступает на датчик,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подключенный к микроконтроллеру,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который обрабатывает и передает данные по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каналу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-устройство.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Приложение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андроид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-устройстве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отображает эти данные в виде определенной </a:t>
            </a:r>
          </a:p>
          <a:p>
            <a:pPr>
              <a:spcBef>
                <a:spcPct val="0"/>
              </a:spcBef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тренажно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-игровой картинки</a:t>
            </a:r>
            <a:endParaRPr lang="en-JM" altLang="ru-RU" dirty="0">
              <a:solidFill>
                <a:srgbClr val="2E6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33313" y="1997062"/>
            <a:ext cx="4699128" cy="330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505" y="4860161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Преимущества: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85750" indent="-285750"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совмещения диагностики и тренировки </a:t>
            </a:r>
          </a:p>
          <a:p>
            <a:pPr marL="285750" indent="-285750"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Портативность, легкость, компактность, комфортная регистрация показателей</a:t>
            </a:r>
          </a:p>
          <a:p>
            <a:pPr marL="285750" indent="-285750"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Подбор индивидуальной нагрузки</a:t>
            </a:r>
          </a:p>
          <a:p>
            <a:pPr marL="285750" indent="-285750"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эффективности</a:t>
            </a:r>
          </a:p>
          <a:p>
            <a:pPr marL="285750" indent="-285750"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Элемент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геймификации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повышает мотивацию заниматься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75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0" y="2564904"/>
            <a:ext cx="1600200" cy="7406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21" y="3501008"/>
            <a:ext cx="1178378" cy="13611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" y="5175676"/>
            <a:ext cx="1345746" cy="119621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02380" y="2369924"/>
            <a:ext cx="6310991" cy="93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Википедия: в год диагноз пневмония ставится более 17 млн .человек. Более 50% борется с патологическими изменениями. Можно рассчитывать на целевой сегмент примерно 8-9 млн. человек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Реабилитационные центры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санатории на территории РФ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- 200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37064" y="5358286"/>
            <a:ext cx="6376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данным Росстата, в 2021 году в стране насчитывалось 11,1 млн дошкольников — к этой категории статистики относят детей от 3 до 8 лет. 25% детей испытывают задержку речевого развития, это приблизительно 260 тыс. детей.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Центры детского развития на территории РФ - 1535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67692" y="4181564"/>
            <a:ext cx="6245677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Целевой сегмент  - спортсмены и спортивные организации пока не исследовался. </a:t>
            </a:r>
          </a:p>
        </p:txBody>
      </p:sp>
      <p:cxnSp>
        <p:nvCxnSpPr>
          <p:cNvPr id="11" name="Прямая со стрелкой 10"/>
          <p:cNvCxnSpPr>
            <a:endCxn id="3" idx="1"/>
          </p:cNvCxnSpPr>
          <p:nvPr/>
        </p:nvCxnSpPr>
        <p:spPr>
          <a:xfrm>
            <a:off x="2228851" y="2837744"/>
            <a:ext cx="47352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8" idx="1"/>
          </p:cNvCxnSpPr>
          <p:nvPr/>
        </p:nvCxnSpPr>
        <p:spPr>
          <a:xfrm>
            <a:off x="2228849" y="4333914"/>
            <a:ext cx="53884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4" idx="1"/>
          </p:cNvCxnSpPr>
          <p:nvPr/>
        </p:nvCxnSpPr>
        <p:spPr>
          <a:xfrm>
            <a:off x="2228849" y="5773785"/>
            <a:ext cx="40821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 descr="https://lh4.googleusercontent.com/A_JOHTeOm3zRwhkcGRexx44a9elGFAr-AWbYgQAaojneEdJrMgLKugSo59gfbB-xCMOzfuv0ESwRbDRguMqxuvro_e9B5eA_lZN5O9wGo3vH09JZkvEo7JZwocPFuvsr-dxe3EOCrZy6DSTa8DTUNw=s204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0" t="38051" r="32499" b="37446"/>
          <a:stretch/>
        </p:blipFill>
        <p:spPr bwMode="auto">
          <a:xfrm>
            <a:off x="107505" y="409061"/>
            <a:ext cx="2232248" cy="100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lh6.googleusercontent.com/IgQDMtBPzB8_cv2ek3xAyvk-J2-qCCMn9PhEKH4XMSzMXqeoa44t63fHD5dQNYuK0XShDlgycyAFC5PaqP0ZeJrnpwhPeOH6ck9n0MsQgRVGliQtnrF21IgEIiQDk4Q1pBQjFsF0qpqsdiSh0aco7g=s204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38" y="304486"/>
            <a:ext cx="843597" cy="89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s://lh4.googleusercontent.com/cM5XXYKGVWLoEMMM5rFhGPslP3orSlKmkq-5WkODkDb0SVf0x0u2Mr4vvbQZDJnJ7njeieYXuShF42NIczIqtAc7PAuMIrxuv0ffMVnXRDZrlALBKBS59CRqwpn0J81qmkAKA2Gp_80iYGVD9HpVFQ=s204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7" r="53287" b="37489"/>
          <a:stretch/>
        </p:blipFill>
        <p:spPr bwMode="auto">
          <a:xfrm>
            <a:off x="6269914" y="372180"/>
            <a:ext cx="2016224" cy="7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90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122</TotalTime>
  <Words>170</Words>
  <Application>Microsoft Office PowerPoint</Application>
  <PresentationFormat>Экран (4:3)</PresentationFormat>
  <Paragraphs>24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Ясность</vt:lpstr>
      <vt:lpstr>СЕТЕВОЙ АКСЕЛЕРАТОР  ТЕХНОЛОГИЧЕСКОГО ПРЕДПРИНИМАТЕЛЬСТВА  «ЭКСПОНЕНТА»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СЕТЕВОЙ АКСЕЛЕРАТОР  ТЕХНОЛОГИЧЕСКОГО ПРЕДПРИНИМАТЕЛЬСТВА  «ЭКСПОНЕНТА»</dc:title>
  <dc:creator>Пользователь Windows</dc:creator>
  <cp:lastModifiedBy>Пользователь Windows</cp:lastModifiedBy>
  <cp:revision>4</cp:revision>
  <dcterms:created xsi:type="dcterms:W3CDTF">2023-10-07T18:13:31Z</dcterms:created>
  <dcterms:modified xsi:type="dcterms:W3CDTF">2023-10-07T20:16:01Z</dcterms:modified>
</cp:coreProperties>
</file>