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  <p:sldMasterId id="214748367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4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gJFgzia5ud5fWfNcBgaIRjsA6M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DD6BA7-F745-472D-A061-E1E90B340C90}">
  <a:tblStyle styleId="{66DD6BA7-F745-472D-A061-E1E90B340C9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6E6E6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6E6E6"/>
          </a:solidFill>
        </a:fill>
      </a:tcStyle>
    </a:firstRow>
    <a:neCell>
      <a:tcTxStyle/>
    </a:neCell>
    <a:nwCell>
      <a:tcTxStyle/>
    </a:nwCell>
  </a:tblStyle>
  <a:tblStyle styleId="{246C113F-6557-4E0E-B6F3-25F42901EC53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45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 b="1"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6" name="Google Shape;10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4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4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4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5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5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2" name="Google Shape;17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4" name="Google Shape;184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7" name="Google Shape;197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9" name="Google Shape;199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1" name="Google Shape;211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2" name="Google Shape;21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9" name="Google Shape;219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3.xml"/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2.jpg"/><Relationship Id="rId5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3.jpg"/><Relationship Id="rId5" Type="http://schemas.openxmlformats.org/officeDocument/2006/relationships/image" Target="../media/image12.jpg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3.jpg"/><Relationship Id="rId5" Type="http://schemas.openxmlformats.org/officeDocument/2006/relationships/image" Target="../media/image12.jpg"/><Relationship Id="rId6" Type="http://schemas.openxmlformats.org/officeDocument/2006/relationships/image" Target="../media/image4.png"/><Relationship Id="rId7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6" Type="http://schemas.openxmlformats.org/officeDocument/2006/relationships/image" Target="../media/image18.png"/><Relationship Id="rId7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31.jpg"/><Relationship Id="rId9" Type="http://schemas.openxmlformats.org/officeDocument/2006/relationships/image" Target="../media/image25.jpg"/><Relationship Id="rId5" Type="http://schemas.openxmlformats.org/officeDocument/2006/relationships/image" Target="../media/image32.jpg"/><Relationship Id="rId6" Type="http://schemas.openxmlformats.org/officeDocument/2006/relationships/image" Target="../media/image30.jpg"/><Relationship Id="rId7" Type="http://schemas.openxmlformats.org/officeDocument/2006/relationships/image" Target="../media/image24.jpg"/><Relationship Id="rId8" Type="http://schemas.openxmlformats.org/officeDocument/2006/relationships/image" Target="../media/image2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9" name="Google Shape;239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40" name="Google Shape;240;p1"/>
          <p:cNvSpPr/>
          <p:nvPr/>
        </p:nvSpPr>
        <p:spPr>
          <a:xfrm>
            <a:off x="-136525" y="-80645"/>
            <a:ext cx="12451715" cy="7045325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1151" y="3069128"/>
            <a:ext cx="4493941" cy="342059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"/>
          <p:cNvSpPr txBox="1"/>
          <p:nvPr/>
        </p:nvSpPr>
        <p:spPr>
          <a:xfrm>
            <a:off x="-320675" y="1694180"/>
            <a:ext cx="1038669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</a:rPr>
              <a:t>Экспресс-метод диагностики заболеваний мочевыделительной системы у домашних животных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"/>
          <p:cNvSpPr txBox="1"/>
          <p:nvPr/>
        </p:nvSpPr>
        <p:spPr>
          <a:xfrm>
            <a:off x="990600" y="-112141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1" lang="ru-RU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АКТУАЛЬНОСТЬ</a:t>
            </a:r>
            <a:endParaRPr b="1" i="1" sz="4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q7tKmMCcQ" id="254" name="Google Shape;25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84455" y="0"/>
            <a:ext cx="12276455" cy="685736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"/>
          <p:cNvSpPr txBox="1"/>
          <p:nvPr/>
        </p:nvSpPr>
        <p:spPr>
          <a:xfrm>
            <a:off x="4959985" y="-4061460"/>
            <a:ext cx="6998970" cy="4061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симптомов на ранних стадиях у кошек при болезнях мочевыделительной системы;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Незнание владельцев кошек о важности регулярного осмотра питомца.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(1) - статистика Hills, 2021 г.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(2) - статистика ВЛДЦ «Лучший друг»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(3) - статистика отделения патологии ФГБОУ Уральский ГАУ). 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resno-pro-koshek" id="256" name="Google Shape;256;p3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28109" l="32522" r="27902" t="11312"/>
          <a:stretch/>
        </p:blipFill>
        <p:spPr>
          <a:xfrm>
            <a:off x="-1670050" y="2810510"/>
            <a:ext cx="1366520" cy="123825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"/>
          <p:cNvSpPr txBox="1"/>
          <p:nvPr/>
        </p:nvSpPr>
        <p:spPr>
          <a:xfrm>
            <a:off x="2089785" y="3176905"/>
            <a:ext cx="2212340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2" name="Google Shape;272;p4"/>
          <p:cNvSpPr txBox="1"/>
          <p:nvPr/>
        </p:nvSpPr>
        <p:spPr>
          <a:xfrm>
            <a:off x="2682875" y="1675765"/>
            <a:ext cx="141160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4"/>
          <p:cNvSpPr txBox="1"/>
          <p:nvPr/>
        </p:nvSpPr>
        <p:spPr>
          <a:xfrm>
            <a:off x="2117725" y="805815"/>
            <a:ext cx="141160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p4"/>
          <p:cNvSpPr txBox="1"/>
          <p:nvPr/>
        </p:nvSpPr>
        <p:spPr>
          <a:xfrm>
            <a:off x="1485265" y="261620"/>
            <a:ext cx="119761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4"/>
          <p:cNvSpPr txBox="1"/>
          <p:nvPr/>
        </p:nvSpPr>
        <p:spPr>
          <a:xfrm>
            <a:off x="778510" y="6332855"/>
            <a:ext cx="19043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4"/>
          <p:cNvSpPr txBox="1"/>
          <p:nvPr/>
        </p:nvSpPr>
        <p:spPr>
          <a:xfrm>
            <a:off x="1485265" y="5701665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7" name="Google Shape;277;p4"/>
          <p:cNvSpPr txBox="1"/>
          <p:nvPr/>
        </p:nvSpPr>
        <p:spPr>
          <a:xfrm>
            <a:off x="1619885" y="4794250"/>
            <a:ext cx="247459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4"/>
          <p:cNvSpPr txBox="1"/>
          <p:nvPr/>
        </p:nvSpPr>
        <p:spPr>
          <a:xfrm>
            <a:off x="4959985" y="1582420"/>
            <a:ext cx="6998970" cy="4061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симптомов на ранних стадиях у кошек при болезнях мочевыделительной системы;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Незнание владельцев кошек о важности регулярного осмотра питомца.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(1) - статистика Hills, 2021 г.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(2) - статистика ВЛДЦ «Лучший друг»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(3) - статистика отделения патологии ФГБОУ Уральский ГАУ). 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"/>
          <p:cNvSpPr txBox="1"/>
          <p:nvPr/>
        </p:nvSpPr>
        <p:spPr>
          <a:xfrm>
            <a:off x="5154295" y="-3592830"/>
            <a:ext cx="6972300" cy="3415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Наполнитель, который меняет цвет  позволит владельцам кошек в пассивном режиме узнать состояние мочевыделительной системы у их питомцев, а также даст возможность вовремя отреагировать на проявление болезни.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выявляющий изменения водородного показателя в 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моче, что является основным маркером в диагностике патологий мочевыделительной системы.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nteresno-pro-koshek" id="280" name="Google Shape;280;p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28109" l="32522" r="27902" t="11312"/>
          <a:stretch/>
        </p:blipFill>
        <p:spPr>
          <a:xfrm>
            <a:off x="452755" y="2810510"/>
            <a:ext cx="1366520" cy="123825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911ab04390e272f8a48ac8dd8d4e683e" id="281" name="Google Shape;281;p4"/>
          <p:cNvPicPr preferRelativeResize="0"/>
          <p:nvPr/>
        </p:nvPicPr>
        <p:blipFill rotWithShape="1">
          <a:blip r:embed="rId5">
            <a:alphaModFix/>
          </a:blip>
          <a:srcRect b="44974" l="11777" r="63915" t="6540"/>
          <a:stretch/>
        </p:blipFill>
        <p:spPr>
          <a:xfrm>
            <a:off x="-1622425" y="2781300"/>
            <a:ext cx="1232535" cy="118935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282" name="Google Shape;282;p4"/>
          <p:cNvPicPr preferRelativeResize="0"/>
          <p:nvPr/>
        </p:nvPicPr>
        <p:blipFill rotWithShape="1">
          <a:blip r:embed="rId6">
            <a:alphaModFix/>
          </a:blip>
          <a:srcRect b="64420" l="50058" r="26057" t="343"/>
          <a:stretch/>
        </p:blipFill>
        <p:spPr>
          <a:xfrm>
            <a:off x="4371975" y="3062605"/>
            <a:ext cx="684530" cy="704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5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5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5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5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5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5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5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 txBox="1"/>
          <p:nvPr/>
        </p:nvSpPr>
        <p:spPr>
          <a:xfrm>
            <a:off x="2475865" y="477774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5"/>
          <p:cNvSpPr txBox="1"/>
          <p:nvPr/>
        </p:nvSpPr>
        <p:spPr>
          <a:xfrm>
            <a:off x="2164080" y="3206115"/>
            <a:ext cx="1977390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5"/>
          <p:cNvSpPr txBox="1"/>
          <p:nvPr/>
        </p:nvSpPr>
        <p:spPr>
          <a:xfrm>
            <a:off x="2675255" y="1695450"/>
            <a:ext cx="141160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5"/>
          <p:cNvSpPr txBox="1"/>
          <p:nvPr/>
        </p:nvSpPr>
        <p:spPr>
          <a:xfrm>
            <a:off x="2253615" y="863600"/>
            <a:ext cx="119761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5"/>
          <p:cNvSpPr txBox="1"/>
          <p:nvPr/>
        </p:nvSpPr>
        <p:spPr>
          <a:xfrm>
            <a:off x="770890" y="261620"/>
            <a:ext cx="19043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5"/>
          <p:cNvSpPr txBox="1"/>
          <p:nvPr/>
        </p:nvSpPr>
        <p:spPr>
          <a:xfrm>
            <a:off x="637540" y="6228080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5"/>
          <p:cNvSpPr txBox="1"/>
          <p:nvPr/>
        </p:nvSpPr>
        <p:spPr>
          <a:xfrm>
            <a:off x="1101725" y="5645785"/>
            <a:ext cx="247459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5"/>
          <p:cNvSpPr txBox="1"/>
          <p:nvPr/>
        </p:nvSpPr>
        <p:spPr>
          <a:xfrm>
            <a:off x="5199380" y="1676400"/>
            <a:ext cx="6972300" cy="3415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Наполнитель, который меняет цвет, позволяющий владельцам кошек в пассивном режиме узнать состояние мочевыделительной системы у их питомцев, а также даст возможность вовремя отреагировать на проявление болезни.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выявляющий изменения водородного показателя в 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моче, что является основным маркером в диагностике патологий мочевыделительной системы.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5"/>
          <p:cNvSpPr txBox="1"/>
          <p:nvPr/>
        </p:nvSpPr>
        <p:spPr>
          <a:xfrm>
            <a:off x="5199380" y="-5457190"/>
            <a:ext cx="7224395" cy="5457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Силикагелевый наполнитель с добавкой pH-индикатора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Конечный потребитель: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владельцы кошек, которые используют туалет с наполнителем (позволяет предупреждать заболевания у кошек в домашних условиях)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приюты (помогает ухаживающему персоналу определять скрытые патологии);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зоогостиницы (помогает ухаживающему персоналу определять скрытые патологии);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ветеринарные клиники со стационаром (помогает врачам стационара, ассистентам следить за состоянием организма и динамикой выздоровления);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5"/>
          <p:cNvSpPr txBox="1"/>
          <p:nvPr/>
        </p:nvSpPr>
        <p:spPr>
          <a:xfrm>
            <a:off x="12827635" y="1582420"/>
            <a:ext cx="6998970" cy="4061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симптомов на ранних стадиях у кошек при болезнях мочевыделительной системы;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Незнание владельцев кошек о важности регулярного осмотра питомца.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(1) - статистика Hills, 2021 г.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(2) - статистика ВЛДЦ «Лучший друг»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(3) - статистика отделения патологии ФГБОУ Уральский ГАУ). </a:t>
            </a:r>
            <a:endParaRPr sz="1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resno-pro-koshek" id="307" name="Google Shape;307;p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28109" l="32522" r="27902" t="11312"/>
          <a:stretch/>
        </p:blipFill>
        <p:spPr>
          <a:xfrm>
            <a:off x="-1566545" y="2810510"/>
            <a:ext cx="1366520" cy="123825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911ab04390e272f8a48ac8dd8d4e683e" id="308" name="Google Shape;308;p5"/>
          <p:cNvPicPr preferRelativeResize="0"/>
          <p:nvPr/>
        </p:nvPicPr>
        <p:blipFill rotWithShape="1">
          <a:blip r:embed="rId5">
            <a:alphaModFix/>
          </a:blip>
          <a:srcRect b="44974" l="11777" r="63915" t="6540"/>
          <a:stretch/>
        </p:blipFill>
        <p:spPr>
          <a:xfrm>
            <a:off x="485775" y="2834005"/>
            <a:ext cx="1232535" cy="118935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tree-cat-black-lines-abstract-minimalism-png-image_4538392-PhotoRoom.png-PhotoRoom" id="309" name="Google Shape;309;p5"/>
          <p:cNvPicPr preferRelativeResize="0"/>
          <p:nvPr/>
        </p:nvPicPr>
        <p:blipFill rotWithShape="1">
          <a:blip r:embed="rId6">
            <a:alphaModFix/>
          </a:blip>
          <a:srcRect b="49271" l="30656" r="12407" t="-6375"/>
          <a:stretch/>
        </p:blipFill>
        <p:spPr>
          <a:xfrm>
            <a:off x="-2600325" y="2725420"/>
            <a:ext cx="1294130" cy="129794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310" name="Google Shape;310;p5"/>
          <p:cNvPicPr preferRelativeResize="0"/>
          <p:nvPr/>
        </p:nvPicPr>
        <p:blipFill rotWithShape="1">
          <a:blip r:embed="rId7">
            <a:alphaModFix/>
          </a:blip>
          <a:srcRect b="19853" l="24580" r="47449" t="43837"/>
          <a:stretch/>
        </p:blipFill>
        <p:spPr>
          <a:xfrm>
            <a:off x="4423410" y="3061335"/>
            <a:ext cx="716915" cy="648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6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6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6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6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6"/>
          <p:cNvSpPr txBox="1"/>
          <p:nvPr/>
        </p:nvSpPr>
        <p:spPr>
          <a:xfrm>
            <a:off x="2056765" y="5666105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6"/>
          <p:cNvSpPr txBox="1"/>
          <p:nvPr/>
        </p:nvSpPr>
        <p:spPr>
          <a:xfrm>
            <a:off x="2827655" y="4833620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6"/>
          <p:cNvSpPr txBox="1"/>
          <p:nvPr/>
        </p:nvSpPr>
        <p:spPr>
          <a:xfrm>
            <a:off x="2117725" y="3178175"/>
            <a:ext cx="2023745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8" name="Google Shape;328;p6"/>
          <p:cNvSpPr txBox="1"/>
          <p:nvPr/>
        </p:nvSpPr>
        <p:spPr>
          <a:xfrm>
            <a:off x="2797810" y="1676400"/>
            <a:ext cx="119761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6"/>
          <p:cNvSpPr txBox="1"/>
          <p:nvPr/>
        </p:nvSpPr>
        <p:spPr>
          <a:xfrm>
            <a:off x="1481455" y="866140"/>
            <a:ext cx="19043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6"/>
          <p:cNvSpPr txBox="1"/>
          <p:nvPr/>
        </p:nvSpPr>
        <p:spPr>
          <a:xfrm>
            <a:off x="663575" y="261620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1" name="Google Shape;331;p6"/>
          <p:cNvSpPr txBox="1"/>
          <p:nvPr/>
        </p:nvSpPr>
        <p:spPr>
          <a:xfrm>
            <a:off x="327025" y="6248400"/>
            <a:ext cx="2474595" cy="44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6"/>
          <p:cNvSpPr txBox="1"/>
          <p:nvPr/>
        </p:nvSpPr>
        <p:spPr>
          <a:xfrm>
            <a:off x="12566015" y="1644650"/>
            <a:ext cx="6972300" cy="3415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Наполнитель, который меняет цвет  позволит владельцам кошек в пассивном режиме узнать состояние мочевыделительной системы у их питомцев, а также даст возможность вовремя отреагировать на проявление болезни.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выявляющий изменения водородного показателя в 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140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моче, что является основным маркером в диагностике патологий мочевыделительной системы.</a:t>
            </a:r>
            <a:endParaRPr sz="2400">
              <a:solidFill>
                <a:srgbClr val="4140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3" name="Google Shape;333;p6"/>
          <p:cNvSpPr txBox="1"/>
          <p:nvPr/>
        </p:nvSpPr>
        <p:spPr>
          <a:xfrm>
            <a:off x="4998720" y="1231900"/>
            <a:ext cx="7023100" cy="5457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Силикагелевый наполнитель с добавкой pH-индикатора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Конечный потребитель: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владельцы кошек, которые используют туалет с наполнителем (позволяет предупреждать заболевания у кошек в домашних условиях)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приюты (помогает ухаживающему персоналу определять скрытые патологии);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зоогостиницы (помогает ухаживающему персоналу определять скрытые патологии);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ветеринарные клиники со стационаром (помогает врачам стационара, ассистентам следить за состоянием организма и динамикой выздоровления)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" name="Google Shape;334;p6"/>
          <p:cNvSpPr txBox="1"/>
          <p:nvPr/>
        </p:nvSpPr>
        <p:spPr>
          <a:xfrm>
            <a:off x="5405755" y="-4566285"/>
            <a:ext cx="6096000" cy="405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- 117 000 000 000$ (зооветеринарные услуги и товары)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  - 13 288 300 000$ (рекомендованное кол-во предоставляемых услуг по диагностике мочи у кошек в мире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-  888 000 000$ (рекомендуемое кол-во предоставляемых услуг по диагностике мочи у кошек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- 8 888 000$ (достижимый рынок зоотоваров – наполнителя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911ab04390e272f8a48ac8dd8d4e683e" id="335" name="Google Shape;335;p6"/>
          <p:cNvPicPr preferRelativeResize="0"/>
          <p:nvPr/>
        </p:nvPicPr>
        <p:blipFill rotWithShape="1">
          <a:blip r:embed="rId4">
            <a:alphaModFix/>
          </a:blip>
          <a:srcRect b="44974" l="11777" r="63915" t="6540"/>
          <a:stretch/>
        </p:blipFill>
        <p:spPr>
          <a:xfrm>
            <a:off x="-2333625" y="2834005"/>
            <a:ext cx="1232535" cy="118935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tree-cat-black-lines-abstract-minimalism-png-image_4538392-PhotoRoom.png-PhotoRoom" id="336" name="Google Shape;336;p6"/>
          <p:cNvPicPr preferRelativeResize="0"/>
          <p:nvPr/>
        </p:nvPicPr>
        <p:blipFill rotWithShape="1">
          <a:blip r:embed="rId5">
            <a:alphaModFix/>
          </a:blip>
          <a:srcRect b="49271" l="30656" r="12407" t="-6375"/>
          <a:stretch/>
        </p:blipFill>
        <p:spPr>
          <a:xfrm>
            <a:off x="485775" y="2686050"/>
            <a:ext cx="1294130" cy="129794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1669376021_3-indasil-club-p-kot-eskiz-minimalizm-pinterest-3-PhotoRoom.png-PhotoRoom" id="337" name="Google Shape;33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263265" y="1564005"/>
            <a:ext cx="4102100" cy="410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338" name="Google Shape;338;p6"/>
          <p:cNvPicPr preferRelativeResize="0"/>
          <p:nvPr/>
        </p:nvPicPr>
        <p:blipFill rotWithShape="1">
          <a:blip r:embed="rId7">
            <a:alphaModFix/>
          </a:blip>
          <a:srcRect b="0" l="0" r="76949" t="41009"/>
          <a:stretch/>
        </p:blipFill>
        <p:spPr>
          <a:xfrm>
            <a:off x="4421505" y="3059430"/>
            <a:ext cx="619125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7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7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7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7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7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7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7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7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7"/>
          <p:cNvSpPr txBox="1"/>
          <p:nvPr/>
        </p:nvSpPr>
        <p:spPr>
          <a:xfrm>
            <a:off x="942975" y="624840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p7"/>
          <p:cNvSpPr txBox="1"/>
          <p:nvPr/>
        </p:nvSpPr>
        <p:spPr>
          <a:xfrm>
            <a:off x="2078355" y="5673090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7"/>
          <p:cNvSpPr txBox="1"/>
          <p:nvPr/>
        </p:nvSpPr>
        <p:spPr>
          <a:xfrm>
            <a:off x="2877185" y="4775835"/>
            <a:ext cx="1389380" cy="438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7"/>
          <p:cNvSpPr txBox="1"/>
          <p:nvPr/>
        </p:nvSpPr>
        <p:spPr>
          <a:xfrm>
            <a:off x="2771140" y="3191510"/>
            <a:ext cx="1884680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7"/>
          <p:cNvSpPr txBox="1"/>
          <p:nvPr/>
        </p:nvSpPr>
        <p:spPr>
          <a:xfrm>
            <a:off x="2202180" y="1663700"/>
            <a:ext cx="19043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7"/>
          <p:cNvSpPr txBox="1"/>
          <p:nvPr/>
        </p:nvSpPr>
        <p:spPr>
          <a:xfrm>
            <a:off x="1331595" y="866140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9" name="Google Shape;359;p7"/>
          <p:cNvSpPr txBox="1"/>
          <p:nvPr/>
        </p:nvSpPr>
        <p:spPr>
          <a:xfrm>
            <a:off x="292735" y="197485"/>
            <a:ext cx="2474595" cy="44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0" name="Google Shape;360;p7"/>
          <p:cNvSpPr txBox="1"/>
          <p:nvPr/>
        </p:nvSpPr>
        <p:spPr>
          <a:xfrm>
            <a:off x="12192000" y="1231900"/>
            <a:ext cx="7224395" cy="5457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Силикагелевый наполнитель с добавкой pH-индикатора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Конечный потребитель: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владельцы кошек, которые используют туалет с наполнителем (позволяет предупреждать заболевания у кошек в домашних условиях)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приюты (помогает ухаживающему персоналу определять скрытые патологии);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зоогостиницы (помогает ухаживающему персоналу определять скрытые патологии);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ветеринарные клиники со стационаром (помогает врачам стационара, ассистентам следить за состоянием организма и динамикой выздоровления);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7"/>
          <p:cNvSpPr txBox="1"/>
          <p:nvPr/>
        </p:nvSpPr>
        <p:spPr>
          <a:xfrm>
            <a:off x="5405120" y="1783080"/>
            <a:ext cx="6096000" cy="329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- 117 000 000 000$ (зооветеринарные услуги и товары)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  - 5 000 000 000$ (оборота наполнителей для лотков в мире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-  260 000 000$ (оборота наполнителей для лотков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- 2 600 000$ (достижимый рынок зоотоваров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наполнителя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62" name="Google Shape;362;p7"/>
          <p:cNvGraphicFramePr/>
          <p:nvPr/>
        </p:nvGraphicFramePr>
        <p:xfrm>
          <a:off x="5226685" y="-58705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{66DD6BA7-F745-472D-A061-E1E90B340C90}</a:tableStyleId>
              </a:tblPr>
              <a:tblGrid>
                <a:gridCol w="1964700"/>
                <a:gridCol w="1518275"/>
                <a:gridCol w="1739900"/>
                <a:gridCol w="1742450"/>
              </a:tblGrid>
              <a:tr h="83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Параметры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Добавка - индикатор в наполнитель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Лабораторный 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Экспресс-метод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39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Время результата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15 минут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 сут.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 мин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327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Выявление циститов, пиелонефритов, уролитиаза,  уретрита, нефролитиаза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079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Легко купить?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-, из Китая, в магазинах купить невозможно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Требует поездки в спец клинику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Покупается в любом зоомагазине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Можно использовать дома?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1669376021_3-indasil-club-p-kot-eskiz-minimalizm-pinterest-3-PhotoRoom.png-PhotoRoom" id="363" name="Google Shape;363;p7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14095" y="1368425"/>
            <a:ext cx="4351655" cy="4351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tree-cat-black-lines-abstract-minimalism-png-image_4538392-PhotoRoom.png-PhotoRoom" id="364" name="Google Shape;364;p7"/>
          <p:cNvPicPr preferRelativeResize="0"/>
          <p:nvPr/>
        </p:nvPicPr>
        <p:blipFill rotWithShape="1">
          <a:blip r:embed="rId5">
            <a:alphaModFix/>
          </a:blip>
          <a:srcRect b="49271" l="30656" r="12407" t="-6375"/>
          <a:stretch/>
        </p:blipFill>
        <p:spPr>
          <a:xfrm>
            <a:off x="-1798320" y="2686050"/>
            <a:ext cx="1294130" cy="129794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tree-cute-cartoon-fresh-minimalist-line-cat-small-animal-element-png-image_606039-PhotoRoom.png-PhotoRoom (1)" id="365" name="Google Shape;36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2146300" y="2261870"/>
            <a:ext cx="21463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366" name="Google Shape;366;p7"/>
          <p:cNvPicPr preferRelativeResize="0"/>
          <p:nvPr/>
        </p:nvPicPr>
        <p:blipFill rotWithShape="1">
          <a:blip r:embed="rId7">
            <a:alphaModFix/>
          </a:blip>
          <a:srcRect b="61799" l="0" r="75957" t="0"/>
          <a:stretch/>
        </p:blipFill>
        <p:spPr>
          <a:xfrm>
            <a:off x="4464050" y="3127375"/>
            <a:ext cx="620395" cy="687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8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8"/>
          <p:cNvSpPr/>
          <p:nvPr/>
        </p:nvSpPr>
        <p:spPr>
          <a:xfrm>
            <a:off x="-168338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8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8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8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8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8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8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8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8"/>
          <p:cNvSpPr txBox="1"/>
          <p:nvPr/>
        </p:nvSpPr>
        <p:spPr>
          <a:xfrm>
            <a:off x="1278255" y="631190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8"/>
          <p:cNvSpPr txBox="1"/>
          <p:nvPr/>
        </p:nvSpPr>
        <p:spPr>
          <a:xfrm>
            <a:off x="1483995" y="269875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Google Shape;383;p8"/>
          <p:cNvSpPr txBox="1"/>
          <p:nvPr/>
        </p:nvSpPr>
        <p:spPr>
          <a:xfrm>
            <a:off x="2202180" y="5643245"/>
            <a:ext cx="1389380" cy="438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4" name="Google Shape;384;p8"/>
          <p:cNvSpPr txBox="1"/>
          <p:nvPr/>
        </p:nvSpPr>
        <p:spPr>
          <a:xfrm>
            <a:off x="3068320" y="4823460"/>
            <a:ext cx="18846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5" name="Google Shape;385;p8"/>
          <p:cNvSpPr txBox="1"/>
          <p:nvPr/>
        </p:nvSpPr>
        <p:spPr>
          <a:xfrm>
            <a:off x="1730375" y="3146425"/>
            <a:ext cx="2774950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6" name="Google Shape;386;p8"/>
          <p:cNvSpPr txBox="1"/>
          <p:nvPr/>
        </p:nvSpPr>
        <p:spPr>
          <a:xfrm>
            <a:off x="2053590" y="1697990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7" name="Google Shape;387;p8"/>
          <p:cNvSpPr txBox="1"/>
          <p:nvPr/>
        </p:nvSpPr>
        <p:spPr>
          <a:xfrm>
            <a:off x="1330325" y="904240"/>
            <a:ext cx="2474595" cy="44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8" name="Google Shape;388;p8"/>
          <p:cNvSpPr txBox="1"/>
          <p:nvPr/>
        </p:nvSpPr>
        <p:spPr>
          <a:xfrm>
            <a:off x="12250420" y="1783080"/>
            <a:ext cx="6096000" cy="329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- 117 000 000 000$ (зооветеринарные услуги и товары)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  -5 000 000 000$ (оборота наполнителей для лотков в мире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 -  260 000 000$ (оборота наполнителей для лотков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- 2 600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000$ (достижимый рынок зоотоваров – наполнителя в РФ в год)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89" name="Google Shape;389;p8"/>
          <p:cNvGraphicFramePr/>
          <p:nvPr/>
        </p:nvGraphicFramePr>
        <p:xfrm>
          <a:off x="5219700" y="9042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{66DD6BA7-F745-472D-A061-E1E90B340C90}</a:tableStyleId>
              </a:tblPr>
              <a:tblGrid>
                <a:gridCol w="1964700"/>
                <a:gridCol w="1518275"/>
                <a:gridCol w="1739900"/>
                <a:gridCol w="1742450"/>
              </a:tblGrid>
              <a:tr h="83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Параметры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Добавка - индикатор в наполнитель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Лабораторный 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Экспресс-метод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39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Время результата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15 минут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 сут.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 мин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327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Выявление циститов, пиелонефритов, уролитиаза,  уретрита, нефролитиаза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079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Легко купить?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-, из Китая, в магазинах купить невозможно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Требует поездки в спец клинику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Покупается в любом зоомагазине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Можно использовать дома?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390" name="Google Shape;39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4295" y="-4769485"/>
            <a:ext cx="6899275" cy="39325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tree-cute-cartoon-fresh-minimalist-line-cat-small-animal-element-png-image_606039-PhotoRoom.png-PhotoRoom (1)" id="391" name="Google Shape;39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334260"/>
            <a:ext cx="21463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669376021_3-indasil-club-p-kot-eskiz-minimalizm-pinterest-3-PhotoRoom.png-PhotoRoom" id="392" name="Google Shape;39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211195" y="1368425"/>
            <a:ext cx="4351655" cy="4351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6893907_1014_0_3062_2048_1920x0_80_0_0_ba0a394936a396346e60ca3e84e0c47d-PhotoRoom.png-PhotoRoom" id="393" name="Google Shape;393;p8"/>
          <p:cNvPicPr preferRelativeResize="0"/>
          <p:nvPr/>
        </p:nvPicPr>
        <p:blipFill rotWithShape="1">
          <a:blip r:embed="rId7">
            <a:alphaModFix/>
          </a:blip>
          <a:srcRect b="31796" l="17454" r="15722" t="3888"/>
          <a:stretch/>
        </p:blipFill>
        <p:spPr>
          <a:xfrm>
            <a:off x="-1939290" y="2747010"/>
            <a:ext cx="1438275" cy="138493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394" name="Google Shape;394;p8"/>
          <p:cNvPicPr preferRelativeResize="0"/>
          <p:nvPr/>
        </p:nvPicPr>
        <p:blipFill rotWithShape="1">
          <a:blip r:embed="rId8">
            <a:alphaModFix/>
          </a:blip>
          <a:srcRect b="61674" l="23304" r="49188" t="884"/>
          <a:stretch/>
        </p:blipFill>
        <p:spPr>
          <a:xfrm>
            <a:off x="4347845" y="3072130"/>
            <a:ext cx="871855" cy="826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9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9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9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9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9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9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9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9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9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9"/>
          <p:cNvSpPr txBox="1"/>
          <p:nvPr/>
        </p:nvSpPr>
        <p:spPr>
          <a:xfrm>
            <a:off x="1278255" y="25400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Google Shape;410;p9"/>
          <p:cNvSpPr txBox="1"/>
          <p:nvPr/>
        </p:nvSpPr>
        <p:spPr>
          <a:xfrm>
            <a:off x="2262505" y="837565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p9"/>
          <p:cNvSpPr txBox="1"/>
          <p:nvPr/>
        </p:nvSpPr>
        <p:spPr>
          <a:xfrm>
            <a:off x="1408430" y="6283325"/>
            <a:ext cx="1389380" cy="438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2" name="Google Shape;412;p9"/>
          <p:cNvSpPr txBox="1"/>
          <p:nvPr/>
        </p:nvSpPr>
        <p:spPr>
          <a:xfrm>
            <a:off x="2620645" y="5643880"/>
            <a:ext cx="18846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3" name="Google Shape;413;p9"/>
          <p:cNvSpPr txBox="1"/>
          <p:nvPr/>
        </p:nvSpPr>
        <p:spPr>
          <a:xfrm>
            <a:off x="2270125" y="4823460"/>
            <a:ext cx="27749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4" name="Google Shape;414;p9"/>
          <p:cNvSpPr txBox="1"/>
          <p:nvPr/>
        </p:nvSpPr>
        <p:spPr>
          <a:xfrm>
            <a:off x="2550795" y="2916555"/>
            <a:ext cx="2164080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5" name="Google Shape;415;p9"/>
          <p:cNvSpPr txBox="1"/>
          <p:nvPr/>
        </p:nvSpPr>
        <p:spPr>
          <a:xfrm>
            <a:off x="1781175" y="1630045"/>
            <a:ext cx="2474595" cy="44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6" name="Google Shape;416;p9"/>
          <p:cNvGraphicFramePr/>
          <p:nvPr/>
        </p:nvGraphicFramePr>
        <p:xfrm>
          <a:off x="12477750" y="9042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{66DD6BA7-F745-472D-A061-E1E90B340C90}</a:tableStyleId>
              </a:tblPr>
              <a:tblGrid>
                <a:gridCol w="1964700"/>
                <a:gridCol w="1518275"/>
                <a:gridCol w="1739900"/>
                <a:gridCol w="1742450"/>
              </a:tblGrid>
              <a:tr h="83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Параметры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Добавка - индикатор в наполнитель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Лабораторный 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Экспресс-метод диагностики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39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Время результата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15 минут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 сут.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 мин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327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Выявление циститов, пиелонефритов, уролитиаза,  уретрита, нефролитиаза 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50%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100%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079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Легко купить?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-, из Китая, в магазинах купить невозможно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Требует поездки в спец клинику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Покупается в любом зоомагазине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66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Можно использовать дома?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-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+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417" name="Google Shape;41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03825" y="1711325"/>
            <a:ext cx="6899275" cy="39325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tree-cute-cartoon-fresh-minimalist-line-cat-small-animal-element-png-image_606039-PhotoRoom.png-PhotoRoom (1)" id="418" name="Google Shape;41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890395" y="2294255"/>
            <a:ext cx="21463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6893907_1014_0_3062_2048_1920x0_80_0_0_ba0a394936a396346e60ca3e84e0c47d-PhotoRoom.png-PhotoRoom" id="419" name="Google Shape;419;p9"/>
          <p:cNvPicPr preferRelativeResize="0"/>
          <p:nvPr/>
        </p:nvPicPr>
        <p:blipFill rotWithShape="1">
          <a:blip r:embed="rId6">
            <a:alphaModFix/>
          </a:blip>
          <a:srcRect b="31796" l="17454" r="15722" t="3888"/>
          <a:stretch/>
        </p:blipFill>
        <p:spPr>
          <a:xfrm>
            <a:off x="405765" y="2747010"/>
            <a:ext cx="1438275" cy="138493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420" name="Google Shape;420;p9"/>
          <p:cNvPicPr preferRelativeResize="0"/>
          <p:nvPr/>
        </p:nvPicPr>
        <p:blipFill rotWithShape="1">
          <a:blip r:embed="rId7">
            <a:alphaModFix/>
          </a:blip>
          <a:srcRect b="21799" l="-159" r="77891" t="43837"/>
          <a:stretch/>
        </p:blipFill>
        <p:spPr>
          <a:xfrm>
            <a:off x="4330065" y="3017520"/>
            <a:ext cx="765175" cy="82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0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0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0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0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0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0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0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0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0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0"/>
          <p:cNvSpPr txBox="1"/>
          <p:nvPr/>
        </p:nvSpPr>
        <p:spPr>
          <a:xfrm>
            <a:off x="1278255" y="25400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6" name="Google Shape;436;p10"/>
          <p:cNvSpPr txBox="1"/>
          <p:nvPr/>
        </p:nvSpPr>
        <p:spPr>
          <a:xfrm>
            <a:off x="2262505" y="837565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7" name="Google Shape;437;p10"/>
          <p:cNvSpPr txBox="1"/>
          <p:nvPr/>
        </p:nvSpPr>
        <p:spPr>
          <a:xfrm>
            <a:off x="1408430" y="6283325"/>
            <a:ext cx="1389380" cy="438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8" name="Google Shape;438;p10"/>
          <p:cNvSpPr txBox="1"/>
          <p:nvPr/>
        </p:nvSpPr>
        <p:spPr>
          <a:xfrm>
            <a:off x="2620645" y="5643880"/>
            <a:ext cx="18846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Google Shape;439;p10"/>
          <p:cNvSpPr txBox="1"/>
          <p:nvPr/>
        </p:nvSpPr>
        <p:spPr>
          <a:xfrm>
            <a:off x="2270125" y="4823460"/>
            <a:ext cx="27749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0" name="Google Shape;440;p10"/>
          <p:cNvSpPr txBox="1"/>
          <p:nvPr/>
        </p:nvSpPr>
        <p:spPr>
          <a:xfrm>
            <a:off x="2550795" y="2916555"/>
            <a:ext cx="2164080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10"/>
          <p:cNvSpPr txBox="1"/>
          <p:nvPr/>
        </p:nvSpPr>
        <p:spPr>
          <a:xfrm>
            <a:off x="1781175" y="1630045"/>
            <a:ext cx="2474595" cy="44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42" name="Google Shape;442;p10"/>
          <p:cNvGraphicFramePr/>
          <p:nvPr/>
        </p:nvGraphicFramePr>
        <p:xfrm>
          <a:off x="6096000" y="7860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{246C113F-6557-4E0E-B6F3-25F42901EC53}</a:tableStyleId>
              </a:tblPr>
              <a:tblGrid>
                <a:gridCol w="0"/>
                <a:gridCol w="0"/>
                <a:gridCol w="0"/>
                <a:gridCol w="0"/>
                <a:gridCol w="0"/>
                <a:gridCol w="0"/>
              </a:tblGrid>
              <a:tr h="16916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партнёры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Поставщики бромтимоловый, технического силикагеля, ООО «АТМ», ФГБОУ ВО Уральский ГАУ, Сведрловская обл. Вет-лаборатория, ВЛДЦ «Лучший друг», ООО «Добровет», ООО «Неовит».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виды деятельности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ОКВЭД 32.99«Производство прочих готовых изделий, не включенных в другие группировки» Собственное производство наполнителя для лотков для животных.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Ценностное предложение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Наполнитель для лотков домашних животных, позволяющий определять наличие болезней мочевыделительной системы на ранних этапах.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Взаимоотношения с клиентами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Научно-консультационные, врачебные. 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Физ. лица: владельцы кошек, которые используют туалет с наполнителемЮр. лица: приюты, зоогостинницы, ветеринарные клиники со стационаром, оптовые зооветеринарные базы, зоомагазины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913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Ключевые ресурсы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Технический силикагель, бромтимоловый, финансовые ресурсы, производственные мощности.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Каналы сбыта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Зооветеринарный рынок: зоомагазины; маркетплейсы; ветеринарные аптеки, Wikkeo; реклама в парках, спец. выставки, сотрудничество с торговым представителем 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24332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Структура издержек 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Технический силикагель - 48 р/л;Бромтимоловый - 7,2 р/г;Упаковка (5л) - 50р/шт. Дистиллят - 0,36р/л На 1 шт. (5л) - 327,8р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Times New Roman"/>
                        <a:buNone/>
                      </a:pPr>
                      <a:r>
                        <a:rPr b="1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Потоки поступления доходов</a:t>
                      </a:r>
                      <a:r>
                        <a:rPr b="0" lang="ru-RU" sz="1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Реализация продукта через каналы сбыта.</a:t>
                      </a:r>
                      <a:endParaRPr b="1" sz="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pic>
        <p:nvPicPr>
          <p:cNvPr id="443" name="Google Shape;44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94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0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05325" y="-4504055"/>
            <a:ext cx="7433310" cy="4351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6893907_1014_0_3062_2048_1920x0_80_0_0_ba0a394936a396346e60ca3e84e0c47d-PhotoRoom.png-PhotoRoom" id="445" name="Google Shape;445;p10"/>
          <p:cNvPicPr preferRelativeResize="0"/>
          <p:nvPr/>
        </p:nvPicPr>
        <p:blipFill rotWithShape="1">
          <a:blip r:embed="rId6">
            <a:alphaModFix/>
          </a:blip>
          <a:srcRect b="31796" l="17454" r="15722" t="3888"/>
          <a:stretch/>
        </p:blipFill>
        <p:spPr>
          <a:xfrm>
            <a:off x="-1474470" y="2747010"/>
            <a:ext cx="1438275" cy="138493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ria_8398718hr-1_ea9-PhotoRoom.png-PhotoRoom" id="446" name="Google Shape;446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587500" y="2913380"/>
            <a:ext cx="1412240" cy="956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/>
          <p:nvPr/>
        </p:nvSpPr>
        <p:spPr>
          <a:xfrm>
            <a:off x="485775" y="2781300"/>
            <a:ext cx="1295400" cy="1295400"/>
          </a:xfrm>
          <a:prstGeom prst="ellipse">
            <a:avLst/>
          </a:prstGeom>
          <a:noFill/>
          <a:ln cap="flat" cmpd="sng" w="12700">
            <a:solidFill>
              <a:srgbClr val="0C0C0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1"/>
          <p:cNvSpPr/>
          <p:nvPr/>
        </p:nvSpPr>
        <p:spPr>
          <a:xfrm>
            <a:off x="2801620" y="2095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1"/>
          <p:cNvSpPr/>
          <p:nvPr/>
        </p:nvSpPr>
        <p:spPr>
          <a:xfrm>
            <a:off x="-2447925" y="-152400"/>
            <a:ext cx="7162800" cy="7162800"/>
          </a:xfrm>
          <a:prstGeom prst="ellipse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FEE5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1"/>
          <p:cNvSpPr/>
          <p:nvPr/>
        </p:nvSpPr>
        <p:spPr>
          <a:xfrm>
            <a:off x="3576320" y="81280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1"/>
          <p:cNvSpPr/>
          <p:nvPr/>
        </p:nvSpPr>
        <p:spPr>
          <a:xfrm>
            <a:off x="4141470" y="16446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1"/>
          <p:cNvSpPr/>
          <p:nvPr/>
        </p:nvSpPr>
        <p:spPr>
          <a:xfrm>
            <a:off x="4302125" y="3017520"/>
            <a:ext cx="852170" cy="852170"/>
          </a:xfrm>
          <a:prstGeom prst="ellipse">
            <a:avLst/>
          </a:pr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1"/>
          <p:cNvSpPr/>
          <p:nvPr/>
        </p:nvSpPr>
        <p:spPr>
          <a:xfrm>
            <a:off x="4141470" y="479425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1"/>
          <p:cNvSpPr/>
          <p:nvPr/>
        </p:nvSpPr>
        <p:spPr>
          <a:xfrm>
            <a:off x="3576320" y="564388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1"/>
          <p:cNvSpPr/>
          <p:nvPr/>
        </p:nvSpPr>
        <p:spPr>
          <a:xfrm>
            <a:off x="2801620" y="6276340"/>
            <a:ext cx="419100" cy="419100"/>
          </a:xfrm>
          <a:prstGeom prst="ellipse">
            <a:avLst/>
          </a:pr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1"/>
          <p:cNvSpPr txBox="1"/>
          <p:nvPr/>
        </p:nvSpPr>
        <p:spPr>
          <a:xfrm>
            <a:off x="1963420" y="859790"/>
            <a:ext cx="151955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2" name="Google Shape;462;p11"/>
          <p:cNvSpPr txBox="1"/>
          <p:nvPr/>
        </p:nvSpPr>
        <p:spPr>
          <a:xfrm>
            <a:off x="2797810" y="1687195"/>
            <a:ext cx="131381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3" name="Google Shape;463;p11"/>
          <p:cNvSpPr txBox="1"/>
          <p:nvPr/>
        </p:nvSpPr>
        <p:spPr>
          <a:xfrm>
            <a:off x="1412240" y="207645"/>
            <a:ext cx="1389380" cy="438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ПРОДУКТ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4" name="Google Shape;464;p11"/>
          <p:cNvSpPr txBox="1"/>
          <p:nvPr/>
        </p:nvSpPr>
        <p:spPr>
          <a:xfrm>
            <a:off x="1781175" y="6327140"/>
            <a:ext cx="18846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5" name="Google Shape;465;p11"/>
          <p:cNvSpPr txBox="1"/>
          <p:nvPr/>
        </p:nvSpPr>
        <p:spPr>
          <a:xfrm>
            <a:off x="1781175" y="5694680"/>
            <a:ext cx="27749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6" name="Google Shape;466;p11"/>
          <p:cNvSpPr txBox="1"/>
          <p:nvPr/>
        </p:nvSpPr>
        <p:spPr>
          <a:xfrm>
            <a:off x="2091690" y="4817110"/>
            <a:ext cx="216408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7" name="Google Shape;467;p11"/>
          <p:cNvSpPr txBox="1"/>
          <p:nvPr/>
        </p:nvSpPr>
        <p:spPr>
          <a:xfrm>
            <a:off x="1979930" y="3032760"/>
            <a:ext cx="2474595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ДОРОЖНАЯ КАРТА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8" name="Google Shape;46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92050" y="1644650"/>
            <a:ext cx="6899275" cy="3932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11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9720" y="1706245"/>
            <a:ext cx="6812280" cy="39884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a_8398718hr-1_ea9-PhotoRoom.png-PhotoRoom" id="470" name="Google Shape;47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0660" y="2927350"/>
            <a:ext cx="1412240" cy="9563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ng-transparent-free-minimalist-business-and-finance-icon-set-PhotoRoom.png-PhotoRoom (1)" id="471" name="Google Shape;471;p11"/>
          <p:cNvPicPr preferRelativeResize="0"/>
          <p:nvPr/>
        </p:nvPicPr>
        <p:blipFill rotWithShape="1">
          <a:blip r:embed="rId7">
            <a:alphaModFix/>
          </a:blip>
          <a:srcRect b="20592" l="53448" r="28355" t="41820"/>
          <a:stretch/>
        </p:blipFill>
        <p:spPr>
          <a:xfrm>
            <a:off x="4456430" y="3036570"/>
            <a:ext cx="565150" cy="81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graphicFrame>
        <p:nvGraphicFramePr>
          <p:cNvPr id="477" name="Google Shape;477;p12"/>
          <p:cNvGraphicFramePr/>
          <p:nvPr/>
        </p:nvGraphicFramePr>
        <p:xfrm>
          <a:off x="0" y="-6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{66DD6BA7-F745-472D-A061-E1E90B340C90}</a:tableStyleId>
              </a:tblPr>
              <a:tblGrid>
                <a:gridCol w="2778125"/>
                <a:gridCol w="9414500"/>
              </a:tblGrid>
              <a:tr h="1106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09.01.2024 - 11.01.2024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Изучение различных источников по методам диагностики мочевыделительной системы у кошек, Разбор существующих аналогов диагностики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11.01.2024 - 12.03.2024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Разработка итоговой идеи реализуемого проекта с применением различных способов генерации идей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13.03.2024 - 16.05.2024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Создание проекта прототипа кошачьего наполнителя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14.05.2024 - 17.07.2024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Подбор материалов и оборудования для изготовления прототипа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1106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15.07.2024 - 20.08.2024 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Проработка технологической карты составных частей наполнителя с использованием данного устройства. Написание состава и инструкции наполнителя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21.08.2024 - 23.10.2024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Создание опытного образца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23.10.2024 - 27.11.2024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Пробное использование наполнителя и проверка его эффективности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ru-RU" sz="2000" u="none" cap="none" strike="noStrike"/>
                        <a:t>28.11.2024 - 29.12.2024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400" u="none" cap="none" strike="noStrike"/>
                        <a:t>Написание отчета о проделанной работе. Оформление заявки на РИД</a:t>
                      </a:r>
                      <a:endParaRPr sz="2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ria_8398718hr-1_ea9-PhotoRoom.png-PhotoRoom" id="478" name="Google Shape;4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90065" y="2927350"/>
            <a:ext cx="1412240" cy="956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3"/>
          <p:cNvSpPr txBox="1"/>
          <p:nvPr/>
        </p:nvSpPr>
        <p:spPr>
          <a:xfrm>
            <a:off x="43815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1" i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5" name="Google Shape;485;p1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86" name="Google Shape;486;p1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7305" y="1825625"/>
            <a:ext cx="7056755" cy="4351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045" y="-635"/>
            <a:ext cx="11217275" cy="6917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ПАРТНЕРЫ ПРОЕКТА</a:t>
            </a:r>
            <a:endParaRPr b="1" i="1" sz="4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8" name="Google Shape;498;p1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499" name="Google Shape;499;p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22195" y="2585085"/>
            <a:ext cx="1143635" cy="1149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5"/>
          <p:cNvPicPr preferRelativeResize="0"/>
          <p:nvPr>
            <p:ph idx="2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5830" y="2585085"/>
            <a:ext cx="1227455" cy="12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93285" y="2604135"/>
            <a:ext cx="1198245" cy="1191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91530" y="2604135"/>
            <a:ext cx="1214755" cy="119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18985" y="2604135"/>
            <a:ext cx="1337310" cy="119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42728" y="3823971"/>
            <a:ext cx="4105274" cy="99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68995" y="2604135"/>
            <a:ext cx="1365885" cy="1193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7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2023-11-28T09:56:00Z</dcterms:created>
  <dc:creator>Руковичникова Анастасия Романовна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F9D07CB9A7284B7F9061A4AAACA1E2E1_13</vt:lpwstr>
  </property>
  <property fmtid="{D5CDD505-2E9C-101B-9397-08002B2CF9AE}" pid="3" name="KSOProductBuildVer">
    <vt:lpwstr>1049-12.2.0.13306</vt:lpwstr>
  </property>
</Properties>
</file>