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Montserrat"/>
      <p:regular r:id="rId15"/>
      <p:bold r:id="rId16"/>
      <p:italic r:id="rId17"/>
      <p:boldItalic r:id="rId18"/>
    </p:embeddedFont>
    <p:embeddedFont>
      <p:font typeface="La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.fntdata"/><Relationship Id="rId11" Type="http://schemas.openxmlformats.org/officeDocument/2006/relationships/slide" Target="slides/slide6.xml"/><Relationship Id="rId22" Type="http://schemas.openxmlformats.org/officeDocument/2006/relationships/font" Target="fonts/Lato-boldItalic.fntdata"/><Relationship Id="rId10" Type="http://schemas.openxmlformats.org/officeDocument/2006/relationships/slide" Target="slides/slide5.xml"/><Relationship Id="rId21" Type="http://schemas.openxmlformats.org/officeDocument/2006/relationships/font" Target="fonts/La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regular.fntdata"/><Relationship Id="rId14" Type="http://schemas.openxmlformats.org/officeDocument/2006/relationships/slide" Target="slides/slide9.xml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regular.fntdata"/><Relationship Id="rId6" Type="http://schemas.openxmlformats.org/officeDocument/2006/relationships/slide" Target="slides/slide1.xml"/><Relationship Id="rId18" Type="http://schemas.openxmlformats.org/officeDocument/2006/relationships/font" Target="fonts/Montserra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9c3e0d8c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9c3e0d8c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.xml"/><Relationship Id="rId3" Type="http://schemas.openxmlformats.org/officeDocument/2006/relationships/slide" Target="/ppt/slides/slide2.xml"/><Relationship Id="rId4" Type="http://schemas.openxmlformats.org/officeDocument/2006/relationships/slide" Target="/ppt/slides/slide2.xml"/><Relationship Id="rId5" Type="http://schemas.openxmlformats.org/officeDocument/2006/relationships/slide" Target="/ppt/slides/slide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slide" Target="/ppt/slides/slide2.xml"/><Relationship Id="rId4" Type="http://schemas.openxmlformats.org/officeDocument/2006/relationships/slide" Target="/ppt/slides/slide2.xml"/><Relationship Id="rId5" Type="http://schemas.openxmlformats.org/officeDocument/2006/relationships/slide" Target="/ppt/slides/slide2.xml"/><Relationship Id="rId6" Type="http://schemas.openxmlformats.org/officeDocument/2006/relationships/slide" Target="/ppt/slides/slide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.xml"/><Relationship Id="rId3" Type="http://schemas.openxmlformats.org/officeDocument/2006/relationships/slide" Target="/ppt/slides/slide2.xml"/><Relationship Id="rId4" Type="http://schemas.openxmlformats.org/officeDocument/2006/relationships/slide" Target="/ppt/slides/slide2.xml"/><Relationship Id="rId5" Type="http://schemas.openxmlformats.org/officeDocument/2006/relationships/slide" Target="/ppt/slides/slide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.xml"/><Relationship Id="rId3" Type="http://schemas.openxmlformats.org/officeDocument/2006/relationships/slide" Target="/ppt/slides/slide2.xml"/><Relationship Id="rId4" Type="http://schemas.openxmlformats.org/officeDocument/2006/relationships/slide" Target="/ppt/slides/slide2.xml"/><Relationship Id="rId5" Type="http://schemas.openxmlformats.org/officeDocument/2006/relationships/slide" Target="/ppt/slides/slide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.xml"/><Relationship Id="rId3" Type="http://schemas.openxmlformats.org/officeDocument/2006/relationships/slide" Target="/ppt/slides/slide2.xml"/><Relationship Id="rId4" Type="http://schemas.openxmlformats.org/officeDocument/2006/relationships/slide" Target="/ppt/slides/slide2.xml"/><Relationship Id="rId5" Type="http://schemas.openxmlformats.org/officeDocument/2006/relationships/slide" Target="/ppt/slides/slide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.xml"/><Relationship Id="rId3" Type="http://schemas.openxmlformats.org/officeDocument/2006/relationships/slide" Target="/ppt/slides/slide2.xml"/><Relationship Id="rId4" Type="http://schemas.openxmlformats.org/officeDocument/2006/relationships/slide" Target="/ppt/slides/slide2.xml"/><Relationship Id="rId5" Type="http://schemas.openxmlformats.org/officeDocument/2006/relationships/slide" Target="/ppt/slides/slide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.xml"/><Relationship Id="rId3" Type="http://schemas.openxmlformats.org/officeDocument/2006/relationships/slide" Target="/ppt/slides/slide2.xml"/><Relationship Id="rId4" Type="http://schemas.openxmlformats.org/officeDocument/2006/relationships/slide" Target="/ppt/slides/slide2.xml"/><Relationship Id="rId5" Type="http://schemas.openxmlformats.org/officeDocument/2006/relationships/slide" Target="/ppt/slides/slide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.xml"/><Relationship Id="rId3" Type="http://schemas.openxmlformats.org/officeDocument/2006/relationships/slide" Target="/ppt/slides/slide2.xml"/><Relationship Id="rId4" Type="http://schemas.openxmlformats.org/officeDocument/2006/relationships/slide" Target="/ppt/slides/slide2.xml"/><Relationship Id="rId5" Type="http://schemas.openxmlformats.org/officeDocument/2006/relationships/slide" Target="/ppt/slides/slide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.xml"/><Relationship Id="rId3" Type="http://schemas.openxmlformats.org/officeDocument/2006/relationships/slide" Target="/ppt/slides/slide2.xml"/><Relationship Id="rId4" Type="http://schemas.openxmlformats.org/officeDocument/2006/relationships/slide" Target="/ppt/slides/slide2.xml"/><Relationship Id="rId5" Type="http://schemas.openxmlformats.org/officeDocument/2006/relationships/slide" Target="/ppt/slides/slide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.xml"/><Relationship Id="rId3" Type="http://schemas.openxmlformats.org/officeDocument/2006/relationships/slide" Target="/ppt/slides/slide2.xml"/><Relationship Id="rId4" Type="http://schemas.openxmlformats.org/officeDocument/2006/relationships/slide" Target="/ppt/slides/slide2.xml"/><Relationship Id="rId5" Type="http://schemas.openxmlformats.org/officeDocument/2006/relationships/slide" Target="/ppt/slides/slide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.xml"/><Relationship Id="rId3" Type="http://schemas.openxmlformats.org/officeDocument/2006/relationships/slide" Target="/ppt/slides/slide2.xml"/><Relationship Id="rId4" Type="http://schemas.openxmlformats.org/officeDocument/2006/relationships/slide" Target="/ppt/slides/slide2.xml"/><Relationship Id="rId5" Type="http://schemas.openxmlformats.org/officeDocument/2006/relationships/slide" Target="/ppt/slides/slide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.xml"/><Relationship Id="rId3" Type="http://schemas.openxmlformats.org/officeDocument/2006/relationships/slide" Target="/ppt/slides/slide2.xml"/><Relationship Id="rId4" Type="http://schemas.openxmlformats.org/officeDocument/2006/relationships/slide" Target="/ppt/slides/slide2.xml"/><Relationship Id="rId5" Type="http://schemas.openxmlformats.org/officeDocument/2006/relationships/slide" Target="/ppt/slides/slide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ffset_comp_406605.jpg" id="10" name="Google Shape;10;p2"/>
          <p:cNvPicPr preferRelativeResize="0"/>
          <p:nvPr/>
        </p:nvPicPr>
        <p:blipFill rotWithShape="1">
          <a:blip r:embed="rId2">
            <a:alphaModFix amt="66000"/>
          </a:blip>
          <a:srcRect b="39565" l="20991" r="40112" t="2690"/>
          <a:stretch/>
        </p:blipFill>
        <p:spPr>
          <a:xfrm>
            <a:off x="0" y="0"/>
            <a:ext cx="5157900" cy="5143500"/>
          </a:xfrm>
          <a:prstGeom prst="rtTriangle">
            <a:avLst/>
          </a:prstGeom>
          <a:noFill/>
          <a:ln>
            <a:noFill/>
          </a:ln>
        </p:spPr>
      </p:pic>
      <p:pic>
        <p:nvPicPr>
          <p:cNvPr descr="offset_comp_342327_edtied.jpg" id="11" name="Google Shape;11;p2"/>
          <p:cNvPicPr preferRelativeResize="0"/>
          <p:nvPr/>
        </p:nvPicPr>
        <p:blipFill rotWithShape="1">
          <a:blip r:embed="rId3">
            <a:alphaModFix amt="31000"/>
          </a:blip>
          <a:srcRect b="11296" l="14009" r="43289" t="35833"/>
          <a:stretch/>
        </p:blipFill>
        <p:spPr>
          <a:xfrm rot="10800000">
            <a:off x="6976800" y="-25"/>
            <a:ext cx="2167200" cy="201270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5" name="Google Shape;15;p2"/>
          <p:cNvSpPr/>
          <p:nvPr/>
        </p:nvSpPr>
        <p:spPr>
          <a:xfrm rot="-5400000">
            <a:off x="5846" y="-4836"/>
            <a:ext cx="2291400" cy="2300100"/>
          </a:xfrm>
          <a:prstGeom prst="diagStrip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652821" y="576768"/>
            <a:ext cx="2300100" cy="2291400"/>
          </a:xfrm>
          <a:prstGeom prst="diagStripe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C">
  <p:cSld name="SECTION_HEADER_1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9" name="Google Shape;19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" name="Google Shape;3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38" name="Google Shape;38;p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4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4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4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" name="Google Shape;44;p4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45" name="Google Shape;45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" name="Google Shape;47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_alt3">
  <p:cSld name="TITLE_AND_BODY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ffset_comp_343059.jpg" id="51" name="Google Shape;51;p5"/>
          <p:cNvPicPr preferRelativeResize="0"/>
          <p:nvPr/>
        </p:nvPicPr>
        <p:blipFill rotWithShape="1">
          <a:blip r:embed="rId2">
            <a:alphaModFix amt="80000"/>
          </a:blip>
          <a:srcRect b="25870" l="30474" r="30474" t="11954"/>
          <a:stretch/>
        </p:blipFill>
        <p:spPr>
          <a:xfrm rot="-5400000">
            <a:off x="113630" y="-105700"/>
            <a:ext cx="5142300" cy="5364300"/>
          </a:xfrm>
          <a:prstGeom prst="diagStripe">
            <a:avLst>
              <a:gd fmla="val 50343" name="adj"/>
            </a:avLst>
          </a:prstGeom>
          <a:noFill/>
          <a:ln>
            <a:noFill/>
          </a:ln>
        </p:spPr>
      </p:pic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4018025" y="1567550"/>
            <a:ext cx="43185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>
                <a:solidFill>
                  <a:schemeClr val="dk2"/>
                </a:solidFill>
              </a:defRPr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4" name="Google Shape;5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55" name="Google Shape;55;p5">
            <a:hlinkClick action="ppaction://hlinksldjump" r:id="rId3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5">
            <a:hlinkClick action="ppaction://hlinksldjump" r:id="rId4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5">
            <a:hlinkClick action="ppaction://hlinksldjump" r:id="rId5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5">
            <a:hlinkClick action="ppaction://hlinksldjump" r:id="rId6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" name="Google Shape;59;p5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60" name="Google Shape;6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6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6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6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" name="Google Shape;67;p6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68" name="Google Shape;6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" name="Google Shape;70;p6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1" name="Google Shape;71;p6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2" name="Google Shape;7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7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75" name="Google Shape;75;p7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7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7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7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7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7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7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7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7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7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7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7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7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7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7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7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7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7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p7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4" name="Google Shape;9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95" name="Google Shape;95;p7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7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7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7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_alt1">
  <p:cSld name="TITLE_AND_BODY_2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"/>
          <p:cNvSpPr txBox="1"/>
          <p:nvPr>
            <p:ph type="title"/>
          </p:nvPr>
        </p:nvSpPr>
        <p:spPr>
          <a:xfrm>
            <a:off x="361071" y="1924852"/>
            <a:ext cx="2304900" cy="17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1" name="Google Shape;101;p8"/>
          <p:cNvSpPr/>
          <p:nvPr/>
        </p:nvSpPr>
        <p:spPr>
          <a:xfrm>
            <a:off x="4564200" y="0"/>
            <a:ext cx="45798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8"/>
          <p:cNvSpPr txBox="1"/>
          <p:nvPr>
            <p:ph idx="1" type="body"/>
          </p:nvPr>
        </p:nvSpPr>
        <p:spPr>
          <a:xfrm>
            <a:off x="6451271" y="1924850"/>
            <a:ext cx="2304900" cy="17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1100">
                <a:solidFill>
                  <a:schemeClr val="dk1"/>
                </a:solidFill>
              </a:defRPr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3" name="Google Shape;103;p8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8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8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8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" name="Google Shape;107;p8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108" name="Google Shape;108;p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8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0" name="Google Shape;110;p8"/>
          <p:cNvSpPr txBox="1"/>
          <p:nvPr>
            <p:ph idx="2" type="title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11" name="Google Shape;11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_alt2">
  <p:cSld name="TITLE_AND_BODY_2_1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"/>
          <p:cNvSpPr txBox="1"/>
          <p:nvPr>
            <p:ph type="title"/>
          </p:nvPr>
        </p:nvSpPr>
        <p:spPr>
          <a:xfrm>
            <a:off x="702850" y="1708619"/>
            <a:ext cx="3333300" cy="14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4" name="Google Shape;114;p9"/>
          <p:cNvSpPr/>
          <p:nvPr/>
        </p:nvSpPr>
        <p:spPr>
          <a:xfrm>
            <a:off x="0" y="3486600"/>
            <a:ext cx="9144000" cy="165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9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9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9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9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9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120" name="Google Shape;120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2" name="Google Shape;122;p9"/>
          <p:cNvSpPr txBox="1"/>
          <p:nvPr>
            <p:ph idx="2" type="title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3" name="Google Shape;123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24" name="Google Shape;124;p9"/>
          <p:cNvSpPr txBox="1"/>
          <p:nvPr>
            <p:ph idx="1" type="body"/>
          </p:nvPr>
        </p:nvSpPr>
        <p:spPr>
          <a:xfrm>
            <a:off x="702850" y="3625275"/>
            <a:ext cx="33333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1100">
                <a:solidFill>
                  <a:schemeClr val="dk1"/>
                </a:solidFill>
              </a:defRPr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0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0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0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" name="Google Shape;130;p10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131" name="Google Shape;131;p10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0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3" name="Google Shape;133;p1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4" name="Google Shape;134;p10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5" name="Google Shape;135;p10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6" name="Google Shape;13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1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1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2" name="Google Shape;142;p11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143" name="Google Shape;143;p11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1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5" name="Google Shape;145;p1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6" name="Google Shape;14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2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2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2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2" name="Google Shape;152;p12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153" name="Google Shape;153;p12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2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2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2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2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2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2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2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2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2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2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2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2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2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2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2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2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2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1" name="Google Shape;171;p12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2" name="Google Shape;17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3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3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3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8" name="Google Shape;178;p13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179" name="Google Shape;179;p1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3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1" name="Google Shape;181;p13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2" name="Google Shape;182;p13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3" name="Google Shape;183;p13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84" name="Google Shape;18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14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87" name="Google Shape;187;p14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4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9" name="Google Shape;189;p14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90" name="Google Shape;19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91" name="Google Shape;191;p14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4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4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4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15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97" name="Google Shape;197;p15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5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5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5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5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5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5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5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5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5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5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5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5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5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5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5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5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5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5" name="Google Shape;215;p15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16" name="Google Shape;216;p15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17" name="Google Shape;21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18" name="Google Shape;218;p15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5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5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5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hyperlink" Target="mailto:vsvetly5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7"/>
          <p:cNvSpPr txBox="1"/>
          <p:nvPr>
            <p:ph type="ctrTitle"/>
          </p:nvPr>
        </p:nvSpPr>
        <p:spPr>
          <a:xfrm>
            <a:off x="2907197" y="948664"/>
            <a:ext cx="5607000" cy="3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" sz="3500">
                <a:solidFill>
                  <a:schemeClr val="dk2"/>
                </a:solidFill>
              </a:rPr>
              <a:t>Создание необычных и интересных локаций для проведения мероприятий и праздников.</a:t>
            </a:r>
            <a:endParaRPr sz="3500">
              <a:solidFill>
                <a:schemeClr val="dk2"/>
              </a:solidFill>
            </a:endParaRPr>
          </a:p>
        </p:txBody>
      </p:sp>
      <p:sp>
        <p:nvSpPr>
          <p:cNvPr id="229" name="Google Shape;229;p17"/>
          <p:cNvSpPr txBox="1"/>
          <p:nvPr/>
        </p:nvSpPr>
        <p:spPr>
          <a:xfrm>
            <a:off x="5145600" y="4405375"/>
            <a:ext cx="3955800" cy="7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Крупко Вячеслав</a:t>
            </a:r>
            <a:endParaRPr b="0" i="1" sz="20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8"/>
          <p:cNvSpPr txBox="1"/>
          <p:nvPr/>
        </p:nvSpPr>
        <p:spPr>
          <a:xfrm flipH="1" rot="-147">
            <a:off x="0" y="2306754"/>
            <a:ext cx="7038900" cy="8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Порой человеку хочется отдохнуть от городской суеты и весело провести время на природе, устроить вечеринку в честь какого-либо праздника. Но кроме того, как погулять в лесу или сходить на речку больше ничего не придумать.</a:t>
            </a:r>
            <a:endParaRPr b="0" i="1" sz="2000" u="none" cap="none" strike="noStrike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18"/>
          <p:cNvSpPr txBox="1"/>
          <p:nvPr/>
        </p:nvSpPr>
        <p:spPr>
          <a:xfrm>
            <a:off x="415216" y="600366"/>
            <a:ext cx="9144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ru" sz="35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Проблема и актуальность</a:t>
            </a:r>
            <a:endParaRPr b="0" i="0" sz="35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9"/>
          <p:cNvSpPr txBox="1"/>
          <p:nvPr>
            <p:ph type="title"/>
          </p:nvPr>
        </p:nvSpPr>
        <p:spPr>
          <a:xfrm>
            <a:off x="1297493" y="318646"/>
            <a:ext cx="78465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" sz="3500">
                <a:solidFill>
                  <a:schemeClr val="dk2"/>
                </a:solidFill>
              </a:rPr>
              <a:t>Технология решения проблемы</a:t>
            </a:r>
            <a:endParaRPr sz="3500">
              <a:solidFill>
                <a:schemeClr val="dk2"/>
              </a:solidFill>
            </a:endParaRPr>
          </a:p>
        </p:txBody>
      </p:sp>
      <p:sp>
        <p:nvSpPr>
          <p:cNvPr id="241" name="Google Shape;241;p19"/>
          <p:cNvSpPr txBox="1"/>
          <p:nvPr/>
        </p:nvSpPr>
        <p:spPr>
          <a:xfrm>
            <a:off x="576167" y="1294831"/>
            <a:ext cx="8763818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Для этого будут построены интересные современные локации вдали от цивилизации, но со всеми необходимыми условиями.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2" name="Google Shape;242;p19"/>
          <p:cNvSpPr txBox="1"/>
          <p:nvPr/>
        </p:nvSpPr>
        <p:spPr>
          <a:xfrm>
            <a:off x="-53025" y="1910725"/>
            <a:ext cx="3408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+</a:t>
            </a:r>
            <a:endParaRPr b="0" i="0" sz="30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3" name="Google Shape;243;p19"/>
          <p:cNvSpPr txBox="1"/>
          <p:nvPr/>
        </p:nvSpPr>
        <p:spPr>
          <a:xfrm flipH="1" rot="10800000">
            <a:off x="4642625" y="1910725"/>
            <a:ext cx="373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–</a:t>
            </a:r>
            <a:endParaRPr b="0" i="0" sz="30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4" name="Google Shape;244;p19"/>
          <p:cNvSpPr txBox="1"/>
          <p:nvPr/>
        </p:nvSpPr>
        <p:spPr>
          <a:xfrm>
            <a:off x="677020" y="2571750"/>
            <a:ext cx="121080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•Польза для здоровья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•Необычная локация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•Классные фотографии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•Красивый вид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5" name="Google Shape;245;p19"/>
          <p:cNvSpPr txBox="1"/>
          <p:nvPr/>
        </p:nvSpPr>
        <p:spPr>
          <a:xfrm>
            <a:off x="4642628" y="2571757"/>
            <a:ext cx="9144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•Большие затраты для конструкции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•Сложность возведения построек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•Подача электроэнергии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" sz="3500">
                <a:solidFill>
                  <a:schemeClr val="dk2"/>
                </a:solidFill>
              </a:rPr>
              <a:t>Анализ конкурентов</a:t>
            </a:r>
            <a:endParaRPr sz="3500">
              <a:solidFill>
                <a:schemeClr val="dk2"/>
              </a:solidFill>
            </a:endParaRPr>
          </a:p>
        </p:txBody>
      </p:sp>
      <p:sp>
        <p:nvSpPr>
          <p:cNvPr id="251" name="Google Shape;251;p20"/>
          <p:cNvSpPr txBox="1"/>
          <p:nvPr/>
        </p:nvSpPr>
        <p:spPr>
          <a:xfrm>
            <a:off x="221576" y="1799250"/>
            <a:ext cx="34731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•Верёвочные парки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•Базы отдыха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 Усадьбы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•Ботанические сады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2" name="Google Shape;252;p20"/>
          <p:cNvSpPr txBox="1"/>
          <p:nvPr/>
        </p:nvSpPr>
        <p:spPr>
          <a:xfrm>
            <a:off x="3694670" y="1799247"/>
            <a:ext cx="5449200" cy="23390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Их недостатки: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•Невозможно организовать массовые мероприятия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•Достаточно близко к населённым пунктам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" sz="3500">
                <a:solidFill>
                  <a:schemeClr val="dk2"/>
                </a:solidFill>
              </a:rPr>
              <a:t>Финансовая модель</a:t>
            </a:r>
            <a:endParaRPr sz="3500">
              <a:solidFill>
                <a:schemeClr val="dk2"/>
              </a:solidFill>
            </a:endParaRPr>
          </a:p>
        </p:txBody>
      </p:sp>
      <p:sp>
        <p:nvSpPr>
          <p:cNvPr id="258" name="Google Shape;258;p21"/>
          <p:cNvSpPr txBox="1"/>
          <p:nvPr>
            <p:ph idx="1" type="body"/>
          </p:nvPr>
        </p:nvSpPr>
        <p:spPr>
          <a:xfrm>
            <a:off x="999000" y="1525125"/>
            <a:ext cx="2693700" cy="11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" sz="2100">
                <a:solidFill>
                  <a:srgbClr val="FFFFFF"/>
                </a:solidFill>
              </a:rPr>
              <a:t>        </a:t>
            </a:r>
            <a:r>
              <a:rPr i="1" lang="ru" sz="2100">
                <a:solidFill>
                  <a:srgbClr val="FFFFFF"/>
                </a:solidFill>
              </a:rPr>
              <a:t>Доходы</a:t>
            </a:r>
            <a:endParaRPr i="1" sz="21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None/>
            </a:pPr>
            <a:r>
              <a:rPr i="1" lang="ru" sz="2000">
                <a:solidFill>
                  <a:srgbClr val="B7B7B7"/>
                </a:solidFill>
              </a:rPr>
              <a:t>• Предоставление аренды локации, помещения</a:t>
            </a:r>
            <a:endParaRPr i="1" sz="20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i="1" sz="20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i="1" lang="ru" sz="2000">
                <a:solidFill>
                  <a:srgbClr val="B7B7B7"/>
                </a:solidFill>
              </a:rPr>
              <a:t>•Предоставление услуг(свет, музыка, ведущий и т.д.)</a:t>
            </a:r>
            <a:endParaRPr i="1" sz="20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i="1" sz="20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20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300"/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9" name="Google Shape;259;p21"/>
          <p:cNvSpPr txBox="1"/>
          <p:nvPr/>
        </p:nvSpPr>
        <p:spPr>
          <a:xfrm>
            <a:off x="5028000" y="1525125"/>
            <a:ext cx="3468000" cy="32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b="0" i="1" lang="ru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                    </a:t>
            </a:r>
            <a:r>
              <a:rPr b="0" i="1" lang="ru" sz="2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Расходы</a:t>
            </a:r>
            <a:endParaRPr b="0" i="1" sz="20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•Возведение локации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•Закупка оборудования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•Выплата зарплат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ru" sz="2000" u="none" cap="none" strike="noStrik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•Реклама</a:t>
            </a:r>
            <a:endParaRPr b="0" i="1" sz="2000" u="none" cap="none" strike="noStrik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2"/>
          <p:cNvSpPr/>
          <p:nvPr/>
        </p:nvSpPr>
        <p:spPr>
          <a:xfrm>
            <a:off x="1095306" y="539429"/>
            <a:ext cx="7723061" cy="4295708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DE6C8"/>
              </a:gs>
              <a:gs pos="50000">
                <a:srgbClr val="CCEEDB"/>
              </a:gs>
              <a:gs pos="100000">
                <a:srgbClr val="E6F6EC"/>
              </a:gs>
            </a:gsLst>
            <a:lin ang="5400000" scaled="0"/>
          </a:gradFill>
          <a:ln cap="flat" cmpd="sng" w="25400">
            <a:solidFill>
              <a:srgbClr val="0032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2"/>
          <p:cNvSpPr txBox="1"/>
          <p:nvPr/>
        </p:nvSpPr>
        <p:spPr>
          <a:xfrm>
            <a:off x="2368229" y="625327"/>
            <a:ext cx="4907500" cy="3539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" sz="1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Требуемый бюджет для реализации проекта</a:t>
            </a:r>
            <a:endParaRPr b="0" i="1" sz="17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2"/>
          <p:cNvSpPr/>
          <p:nvPr/>
        </p:nvSpPr>
        <p:spPr>
          <a:xfrm>
            <a:off x="4164139" y="2209642"/>
            <a:ext cx="1315683" cy="776959"/>
          </a:xfrm>
          <a:prstGeom prst="ellipse">
            <a:avLst/>
          </a:prstGeom>
          <a:gradFill>
            <a:gsLst>
              <a:gs pos="0">
                <a:srgbClr val="8D9ADB"/>
              </a:gs>
              <a:gs pos="50000">
                <a:srgbClr val="BAC1E7"/>
              </a:gs>
              <a:gs pos="100000">
                <a:srgbClr val="DEE1F2"/>
              </a:gs>
            </a:gsLst>
            <a:lin ang="2700000" scaled="0"/>
          </a:gradFill>
          <a:ln cap="flat" cmpd="sng" w="25400">
            <a:solidFill>
              <a:srgbClr val="0032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2"/>
          <p:cNvSpPr txBox="1"/>
          <p:nvPr/>
        </p:nvSpPr>
        <p:spPr>
          <a:xfrm>
            <a:off x="4285839" y="2459621"/>
            <a:ext cx="107228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5,5 млн руб.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22"/>
          <p:cNvSpPr/>
          <p:nvPr/>
        </p:nvSpPr>
        <p:spPr>
          <a:xfrm>
            <a:off x="2664259" y="1388046"/>
            <a:ext cx="1434095" cy="559166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8D9ADB"/>
              </a:gs>
              <a:gs pos="50000">
                <a:srgbClr val="BAC1E7"/>
              </a:gs>
              <a:gs pos="100000">
                <a:srgbClr val="DEE1F2"/>
              </a:gs>
            </a:gsLst>
            <a:lin ang="5400000" scaled="0"/>
          </a:gradFill>
          <a:ln cap="flat" cmpd="sng" w="25400">
            <a:solidFill>
              <a:srgbClr val="0032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2"/>
          <p:cNvSpPr txBox="1"/>
          <p:nvPr/>
        </p:nvSpPr>
        <p:spPr>
          <a:xfrm>
            <a:off x="2838586" y="1436796"/>
            <a:ext cx="108543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Разработка дизайна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0" name="Google Shape;270;p22"/>
          <p:cNvCxnSpPr/>
          <p:nvPr/>
        </p:nvCxnSpPr>
        <p:spPr>
          <a:xfrm>
            <a:off x="4052305" y="1947212"/>
            <a:ext cx="412795" cy="328920"/>
          </a:xfrm>
          <a:prstGeom prst="straightConnector1">
            <a:avLst/>
          </a:prstGeom>
          <a:noFill/>
          <a:ln cap="flat" cmpd="sng" w="12700">
            <a:solidFill>
              <a:srgbClr val="0042A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1" name="Google Shape;271;p22"/>
          <p:cNvSpPr/>
          <p:nvPr/>
        </p:nvSpPr>
        <p:spPr>
          <a:xfrm>
            <a:off x="5479822" y="1412420"/>
            <a:ext cx="1565663" cy="534792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8D9ADB"/>
              </a:gs>
              <a:gs pos="50000">
                <a:srgbClr val="BAC1E7"/>
              </a:gs>
              <a:gs pos="100000">
                <a:srgbClr val="DEE1F2"/>
              </a:gs>
            </a:gsLst>
            <a:lin ang="5400000" scaled="0"/>
          </a:gradFill>
          <a:ln cap="flat" cmpd="sng" w="25400">
            <a:solidFill>
              <a:srgbClr val="0032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2"/>
          <p:cNvSpPr txBox="1"/>
          <p:nvPr/>
        </p:nvSpPr>
        <p:spPr>
          <a:xfrm>
            <a:off x="5650861" y="1448983"/>
            <a:ext cx="13288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Возведение конструкции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3" name="Google Shape;273;p22"/>
          <p:cNvCxnSpPr/>
          <p:nvPr/>
        </p:nvCxnSpPr>
        <p:spPr>
          <a:xfrm flipH="1" rot="10800000">
            <a:off x="5167345" y="1907743"/>
            <a:ext cx="319055" cy="368389"/>
          </a:xfrm>
          <a:prstGeom prst="straightConnector1">
            <a:avLst/>
          </a:prstGeom>
          <a:noFill/>
          <a:ln cap="flat" cmpd="sng" w="12700">
            <a:solidFill>
              <a:srgbClr val="0042A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4" name="Google Shape;274;p22"/>
          <p:cNvSpPr/>
          <p:nvPr/>
        </p:nvSpPr>
        <p:spPr>
          <a:xfrm>
            <a:off x="5627835" y="3117195"/>
            <a:ext cx="1486722" cy="62495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8D9ADB"/>
              </a:gs>
              <a:gs pos="50000">
                <a:srgbClr val="BAC1E7"/>
              </a:gs>
              <a:gs pos="100000">
                <a:srgbClr val="DEE1F2"/>
              </a:gs>
            </a:gsLst>
            <a:lin ang="5400000" scaled="0"/>
          </a:gradFill>
          <a:ln cap="flat" cmpd="sng" w="25400">
            <a:solidFill>
              <a:srgbClr val="0032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2"/>
          <p:cNvSpPr txBox="1"/>
          <p:nvPr/>
        </p:nvSpPr>
        <p:spPr>
          <a:xfrm>
            <a:off x="5838346" y="3136431"/>
            <a:ext cx="1207139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Поддержание порядка на территории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6" name="Google Shape;276;p22"/>
          <p:cNvCxnSpPr>
            <a:endCxn id="266" idx="3"/>
          </p:cNvCxnSpPr>
          <p:nvPr/>
        </p:nvCxnSpPr>
        <p:spPr>
          <a:xfrm flipH="1" rot="10800000">
            <a:off x="3993216" y="2872818"/>
            <a:ext cx="363600" cy="263700"/>
          </a:xfrm>
          <a:prstGeom prst="straightConnector1">
            <a:avLst/>
          </a:prstGeom>
          <a:noFill/>
          <a:ln cap="flat" cmpd="sng" w="12700">
            <a:solidFill>
              <a:srgbClr val="004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7" name="Google Shape;277;p22"/>
          <p:cNvCxnSpPr/>
          <p:nvPr/>
        </p:nvCxnSpPr>
        <p:spPr>
          <a:xfrm rot="10800000">
            <a:off x="5358121" y="2820203"/>
            <a:ext cx="292740" cy="316228"/>
          </a:xfrm>
          <a:prstGeom prst="straightConnector1">
            <a:avLst/>
          </a:prstGeom>
          <a:noFill/>
          <a:ln cap="flat" cmpd="sng" w="12700">
            <a:solidFill>
              <a:srgbClr val="0042A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8" name="Google Shape;278;p22"/>
          <p:cNvSpPr/>
          <p:nvPr/>
        </p:nvSpPr>
        <p:spPr>
          <a:xfrm>
            <a:off x="2710308" y="3117195"/>
            <a:ext cx="1341997" cy="596282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8D9ADB"/>
              </a:gs>
              <a:gs pos="50000">
                <a:srgbClr val="BAC1E7"/>
              </a:gs>
              <a:gs pos="100000">
                <a:srgbClr val="DEE1F2"/>
              </a:gs>
            </a:gsLst>
            <a:lin ang="5400000" scaled="0"/>
          </a:gradFill>
          <a:ln cap="flat" cmpd="sng" w="25400">
            <a:solidFill>
              <a:srgbClr val="0032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2"/>
          <p:cNvSpPr txBox="1"/>
          <p:nvPr/>
        </p:nvSpPr>
        <p:spPr>
          <a:xfrm>
            <a:off x="2866196" y="3160342"/>
            <a:ext cx="103021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Выкуп территории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2"/>
          <p:cNvSpPr txBox="1"/>
          <p:nvPr/>
        </p:nvSpPr>
        <p:spPr>
          <a:xfrm>
            <a:off x="1782751" y="4216973"/>
            <a:ext cx="686128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" sz="1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Предполагаемое время окупа при спросе чуть выше среднего: 2,5 года </a:t>
            </a:r>
            <a:endParaRPr b="0" i="1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" sz="3500">
                <a:solidFill>
                  <a:schemeClr val="dk2"/>
                </a:solidFill>
              </a:rPr>
              <a:t>Финансовая модель</a:t>
            </a:r>
            <a:endParaRPr sz="3500">
              <a:solidFill>
                <a:schemeClr val="dk2"/>
              </a:solidFill>
            </a:endParaRPr>
          </a:p>
        </p:txBody>
      </p:sp>
      <p:pic>
        <p:nvPicPr>
          <p:cNvPr id="286" name="Google Shape;28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669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3"/>
          <p:cNvSpPr txBox="1"/>
          <p:nvPr/>
        </p:nvSpPr>
        <p:spPr>
          <a:xfrm>
            <a:off x="111731" y="619350"/>
            <a:ext cx="1682644" cy="313034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ru" sz="13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Праздничные бюро</a:t>
            </a:r>
            <a:endParaRPr b="1" i="1" sz="1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1" sz="1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ru" sz="13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Магазины цветов</a:t>
            </a:r>
            <a:endParaRPr b="1" i="1" sz="1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1" sz="1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ru" sz="13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Магазины электроники(аренда оборудования)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1" sz="1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ru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Продовольственные магазины</a:t>
            </a:r>
            <a:endParaRPr b="1" i="1" sz="1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1" sz="1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8" name="Google Shape;288;p23"/>
          <p:cNvSpPr txBox="1"/>
          <p:nvPr/>
        </p:nvSpPr>
        <p:spPr>
          <a:xfrm>
            <a:off x="1985300" y="730902"/>
            <a:ext cx="1771200" cy="15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Пространство для досуга, проведения праздников и мероприятий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1" sz="1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9" name="Google Shape;289;p23"/>
          <p:cNvSpPr txBox="1"/>
          <p:nvPr/>
        </p:nvSpPr>
        <p:spPr>
          <a:xfrm>
            <a:off x="3809200" y="619350"/>
            <a:ext cx="1707300" cy="31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ru" sz="13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Предоставление красивой и необычной локации для мероприятия, отдыха и досуга</a:t>
            </a:r>
            <a:endParaRPr b="1" i="1" sz="1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0" name="Google Shape;290;p23"/>
          <p:cNvSpPr txBox="1"/>
          <p:nvPr/>
        </p:nvSpPr>
        <p:spPr>
          <a:xfrm>
            <a:off x="5622825" y="619350"/>
            <a:ext cx="2004300" cy="12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ru" sz="13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Сайт</a:t>
            </a:r>
            <a:endParaRPr b="1" i="1" sz="1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1" sz="1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ru" sz="13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Справки по телефону</a:t>
            </a:r>
            <a:endParaRPr b="1" i="1" sz="1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1" sz="1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ru" sz="13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Экскурсия по территории</a:t>
            </a:r>
            <a:endParaRPr b="1" i="1" sz="1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1" name="Google Shape;291;p23"/>
          <p:cNvSpPr/>
          <p:nvPr/>
        </p:nvSpPr>
        <p:spPr>
          <a:xfrm>
            <a:off x="5580400" y="2241950"/>
            <a:ext cx="1855800" cy="1643700"/>
          </a:xfrm>
          <a:prstGeom prst="rect">
            <a:avLst/>
          </a:prstGeom>
          <a:solidFill>
            <a:srgbClr val="1129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2" name="Google Shape;292;p23"/>
          <p:cNvSpPr/>
          <p:nvPr/>
        </p:nvSpPr>
        <p:spPr>
          <a:xfrm>
            <a:off x="1794375" y="2241950"/>
            <a:ext cx="1855800" cy="1718100"/>
          </a:xfrm>
          <a:prstGeom prst="rect">
            <a:avLst/>
          </a:prstGeom>
          <a:solidFill>
            <a:srgbClr val="1129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3" name="Google Shape;293;p23"/>
          <p:cNvSpPr/>
          <p:nvPr/>
        </p:nvSpPr>
        <p:spPr>
          <a:xfrm>
            <a:off x="86950" y="3906950"/>
            <a:ext cx="4528500" cy="1166400"/>
          </a:xfrm>
          <a:prstGeom prst="rect">
            <a:avLst/>
          </a:prstGeom>
          <a:solidFill>
            <a:srgbClr val="1129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4" name="Google Shape;294;p23"/>
          <p:cNvSpPr txBox="1"/>
          <p:nvPr/>
        </p:nvSpPr>
        <p:spPr>
          <a:xfrm>
            <a:off x="4615450" y="4299275"/>
            <a:ext cx="4295100" cy="6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ru" sz="13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Предоставление аренды локации, помещения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ru" sz="13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Плата за вход</a:t>
            </a:r>
            <a:endParaRPr b="1" i="1" sz="1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ru" sz="13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Предоставление услуг(свет, музыка, ведущий и т.д.)</a:t>
            </a:r>
            <a:endParaRPr b="1" i="1" sz="1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1" i="1" sz="7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5" name="Google Shape;295;p23"/>
          <p:cNvSpPr txBox="1"/>
          <p:nvPr/>
        </p:nvSpPr>
        <p:spPr>
          <a:xfrm>
            <a:off x="7489275" y="645775"/>
            <a:ext cx="1569600" cy="32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ru" sz="13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Люди с крепким доходом, желающие креативно отдохнуть(семьи, пожилые люди, студенты, обучающиеся школ)</a:t>
            </a:r>
            <a:endParaRPr b="1" i="1" sz="13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4"/>
          <p:cNvSpPr txBox="1"/>
          <p:nvPr>
            <p:ph type="title"/>
          </p:nvPr>
        </p:nvSpPr>
        <p:spPr>
          <a:xfrm>
            <a:off x="1258029" y="144795"/>
            <a:ext cx="65100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" sz="3500">
                <a:solidFill>
                  <a:schemeClr val="dk2"/>
                </a:solidFill>
              </a:rPr>
              <a:t>Команда проекта</a:t>
            </a:r>
            <a:endParaRPr sz="3500">
              <a:solidFill>
                <a:schemeClr val="dk2"/>
              </a:solidFill>
            </a:endParaRPr>
          </a:p>
        </p:txBody>
      </p:sp>
      <p:sp>
        <p:nvSpPr>
          <p:cNvPr id="301" name="Google Shape;301;p24"/>
          <p:cNvSpPr txBox="1"/>
          <p:nvPr>
            <p:ph idx="1" type="body"/>
          </p:nvPr>
        </p:nvSpPr>
        <p:spPr>
          <a:xfrm>
            <a:off x="1170722" y="1005897"/>
            <a:ext cx="5461800" cy="27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i="1" lang="ru" sz="2000">
                <a:solidFill>
                  <a:srgbClr val="B7B7B7"/>
                </a:solidFill>
              </a:rPr>
              <a:t>•Строители(для возведения локации)</a:t>
            </a:r>
            <a:endParaRPr i="1" sz="20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i="1" sz="20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i="1" lang="ru" sz="2000">
                <a:solidFill>
                  <a:srgbClr val="B7B7B7"/>
                </a:solidFill>
              </a:rPr>
              <a:t>•Электромонтёры</a:t>
            </a:r>
            <a:endParaRPr i="1" sz="20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i="1" sz="20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i="1" lang="ru" sz="2000">
                <a:solidFill>
                  <a:srgbClr val="B7B7B7"/>
                </a:solidFill>
              </a:rPr>
              <a:t>•Дворник</a:t>
            </a:r>
            <a:endParaRPr i="1" sz="20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i="1" sz="20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i="1" lang="ru" sz="2000">
                <a:solidFill>
                  <a:srgbClr val="B7B7B7"/>
                </a:solidFill>
              </a:rPr>
              <a:t>•Специалист попродвижению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i="1" sz="20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i="1" lang="ru" sz="2000">
                <a:solidFill>
                  <a:srgbClr val="B7B7B7"/>
                </a:solidFill>
              </a:rPr>
              <a:t>•Звукооператор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i="1" sz="20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i="1" lang="ru" sz="2000">
                <a:solidFill>
                  <a:srgbClr val="B7B7B7"/>
                </a:solidFill>
              </a:rPr>
              <a:t>•Арт-директор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i="1" sz="20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i="1" lang="ru" sz="2000">
                <a:solidFill>
                  <a:srgbClr val="B7B7B7"/>
                </a:solidFill>
              </a:rPr>
              <a:t>•Технический директор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i="1" sz="20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i="1" sz="20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2000">
              <a:solidFill>
                <a:srgbClr val="B7B7B7"/>
              </a:solidFill>
            </a:endParaRPr>
          </a:p>
        </p:txBody>
      </p:sp>
      <p:pic>
        <p:nvPicPr>
          <p:cNvPr descr="offset_comp_267026.jpg" id="302" name="Google Shape;302;p24"/>
          <p:cNvPicPr preferRelativeResize="0"/>
          <p:nvPr/>
        </p:nvPicPr>
        <p:blipFill rotWithShape="1">
          <a:blip r:embed="rId3">
            <a:alphaModFix/>
          </a:blip>
          <a:srcRect b="-6207" l="39740" r="17180" t="41469"/>
          <a:stretch/>
        </p:blipFill>
        <p:spPr>
          <a:xfrm rot="-5400000">
            <a:off x="5710147" y="2704980"/>
            <a:ext cx="2431500" cy="2436000"/>
          </a:xfrm>
          <a:prstGeom prst="diagStripe">
            <a:avLst>
              <a:gd fmla="val 50445" name="adj"/>
            </a:avLst>
          </a:prstGeom>
          <a:noFill/>
          <a:ln>
            <a:noFill/>
          </a:ln>
        </p:spPr>
      </p:pic>
      <p:pic>
        <p:nvPicPr>
          <p:cNvPr descr="offset_comp_457517_edited2.jpg" id="303" name="Google Shape;303;p24"/>
          <p:cNvPicPr preferRelativeResize="0"/>
          <p:nvPr/>
        </p:nvPicPr>
        <p:blipFill rotWithShape="1">
          <a:blip r:embed="rId4">
            <a:alphaModFix/>
          </a:blip>
          <a:srcRect b="-10133" l="28498" r="21977" t="35784"/>
          <a:stretch/>
        </p:blipFill>
        <p:spPr>
          <a:xfrm rot="-5400000">
            <a:off x="5718946" y="1338207"/>
            <a:ext cx="2504700" cy="2509500"/>
          </a:xfrm>
          <a:prstGeom prst="diagStripe">
            <a:avLst>
              <a:gd fmla="val 50445" name="adj"/>
            </a:avLst>
          </a:prstGeom>
          <a:noFill/>
          <a:ln>
            <a:noFill/>
          </a:ln>
        </p:spPr>
      </p:pic>
      <p:pic>
        <p:nvPicPr>
          <p:cNvPr descr="offset_comp_442889_edtied2.jpg" id="304" name="Google Shape;304;p24"/>
          <p:cNvPicPr preferRelativeResize="0"/>
          <p:nvPr/>
        </p:nvPicPr>
        <p:blipFill rotWithShape="1">
          <a:blip r:embed="rId5">
            <a:alphaModFix/>
          </a:blip>
          <a:srcRect b="15476" l="23925" r="30743" t="16463"/>
          <a:stretch/>
        </p:blipFill>
        <p:spPr>
          <a:xfrm rot="5400000">
            <a:off x="6637386" y="2137210"/>
            <a:ext cx="2504700" cy="2509500"/>
          </a:xfrm>
          <a:prstGeom prst="diagStripe">
            <a:avLst>
              <a:gd fmla="val 50445" name="adj"/>
            </a:avLst>
          </a:prstGeom>
          <a:noFill/>
          <a:ln>
            <a:noFill/>
          </a:ln>
        </p:spPr>
      </p:pic>
      <p:sp>
        <p:nvSpPr>
          <p:cNvPr id="305" name="Google Shape;305;p24"/>
          <p:cNvSpPr/>
          <p:nvPr/>
        </p:nvSpPr>
        <p:spPr>
          <a:xfrm>
            <a:off x="7040600" y="3923575"/>
            <a:ext cx="2106350" cy="1222450"/>
          </a:xfrm>
          <a:custGeom>
            <a:rect b="b" l="l" r="r" t="t"/>
            <a:pathLst>
              <a:path extrusionOk="0" h="48898" w="84254">
                <a:moveTo>
                  <a:pt x="0" y="0"/>
                </a:moveTo>
                <a:lnTo>
                  <a:pt x="50319" y="0"/>
                </a:lnTo>
                <a:lnTo>
                  <a:pt x="84254" y="33935"/>
                </a:lnTo>
                <a:lnTo>
                  <a:pt x="84254" y="48898"/>
                </a:lnTo>
                <a:lnTo>
                  <a:pt x="48798" y="488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5"/>
          <p:cNvSpPr/>
          <p:nvPr/>
        </p:nvSpPr>
        <p:spPr>
          <a:xfrm>
            <a:off x="0" y="0"/>
            <a:ext cx="4063800" cy="28326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1" name="Google Shape;311;p25"/>
          <p:cNvSpPr txBox="1"/>
          <p:nvPr/>
        </p:nvSpPr>
        <p:spPr>
          <a:xfrm>
            <a:off x="827700" y="833075"/>
            <a:ext cx="2408400" cy="447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fadeDir="5400012" kx="0" rotWithShape="0" algn="bl" stPos="0" sy="-100000" ky="0"/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9900"/>
                </a:solidFill>
                <a:latin typeface="Lato"/>
                <a:ea typeface="Lato"/>
                <a:cs typeface="Lato"/>
                <a:sym typeface="Lato"/>
              </a:rPr>
              <a:t>Ты&amp;Nature</a:t>
            </a:r>
            <a:endParaRPr sz="2600">
              <a:solidFill>
                <a:srgbClr val="FF99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2" name="Google Shape;312;p25"/>
          <p:cNvSpPr txBox="1"/>
          <p:nvPr/>
        </p:nvSpPr>
        <p:spPr>
          <a:xfrm>
            <a:off x="4583550" y="513275"/>
            <a:ext cx="4348200" cy="23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Ты&amp;Nature</a:t>
            </a:r>
            <a:endParaRPr sz="4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Позаботимся о вашем досуге</a:t>
            </a:r>
            <a:endParaRPr sz="2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13" name="Google Shape;313;p25"/>
          <p:cNvCxnSpPr/>
          <p:nvPr/>
        </p:nvCxnSpPr>
        <p:spPr>
          <a:xfrm>
            <a:off x="5431950" y="1616225"/>
            <a:ext cx="26514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4" name="Google Shape;314;p25"/>
          <p:cNvSpPr txBox="1"/>
          <p:nvPr/>
        </p:nvSpPr>
        <p:spPr>
          <a:xfrm>
            <a:off x="447550" y="3270625"/>
            <a:ext cx="4782900" cy="14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Крупко Вячеслав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70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u="sng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vsvetly5@mail.ru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870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870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89113985710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5" name="Google Shape;315;p25"/>
          <p:cNvSpPr/>
          <p:nvPr/>
        </p:nvSpPr>
        <p:spPr>
          <a:xfrm>
            <a:off x="203100" y="3270625"/>
            <a:ext cx="8737800" cy="1495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16" name="Google Shape;316;p25"/>
          <p:cNvCxnSpPr/>
          <p:nvPr/>
        </p:nvCxnSpPr>
        <p:spPr>
          <a:xfrm>
            <a:off x="2626900" y="3535750"/>
            <a:ext cx="5827500" cy="318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7" name="Google Shape;317;p25"/>
          <p:cNvCxnSpPr/>
          <p:nvPr/>
        </p:nvCxnSpPr>
        <p:spPr>
          <a:xfrm>
            <a:off x="2621600" y="3832700"/>
            <a:ext cx="5832900" cy="105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" name="Google Shape;318;p25"/>
          <p:cNvCxnSpPr/>
          <p:nvPr/>
        </p:nvCxnSpPr>
        <p:spPr>
          <a:xfrm>
            <a:off x="2626900" y="4118850"/>
            <a:ext cx="5832900" cy="105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9" name="Google Shape;319;p25"/>
          <p:cNvCxnSpPr/>
          <p:nvPr/>
        </p:nvCxnSpPr>
        <p:spPr>
          <a:xfrm>
            <a:off x="2621600" y="4405000"/>
            <a:ext cx="5832900" cy="105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