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D5DD"/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3" d="100"/>
          <a:sy n="53" d="100"/>
        </p:scale>
        <p:origin x="523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.voblaya\Downloads\&#1052;&#1080;&#1088;&#1086;&#1074;&#1086;&#1081;%20&#1088;&#1099;&#1085;&#1086;&#1082;%20&#1101;&#1083;&#1077;&#1082;&#1090;&#1088;&#1086;&#1085;&#1080;&#1082;&#108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огнеупоры!$C$2</c:f>
              <c:strCache>
                <c:ptCount val="1"/>
                <c:pt idx="0">
                  <c:v>Проценты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42D-4A42-AB87-404D84EA8842}"/>
              </c:ext>
            </c:extLst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42D-4A42-AB87-404D84EA8842}"/>
              </c:ext>
            </c:extLst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42D-4A42-AB87-404D84EA8842}"/>
              </c:ext>
            </c:extLst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42D-4A42-AB87-404D84EA8842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огнеупоры!$B$3:$B$6</c:f>
              <c:strCache>
                <c:ptCount val="4"/>
                <c:pt idx="0">
                  <c:v>Металлургия</c:v>
                </c:pt>
                <c:pt idx="1">
                  <c:v>Химическая промышленность</c:v>
                </c:pt>
                <c:pt idx="2">
                  <c:v>Сельское хозяйство</c:v>
                </c:pt>
                <c:pt idx="3">
                  <c:v>Другое, в т.ч. Электронная промышленность</c:v>
                </c:pt>
              </c:strCache>
            </c:strRef>
          </c:cat>
          <c:val>
            <c:numRef>
              <c:f>огнеупоры!$C$3:$C$6</c:f>
              <c:numCache>
                <c:formatCode>0%</c:formatCode>
                <c:ptCount val="4"/>
                <c:pt idx="0">
                  <c:v>0.64</c:v>
                </c:pt>
                <c:pt idx="1">
                  <c:v>0.03</c:v>
                </c:pt>
                <c:pt idx="2">
                  <c:v>0.11</c:v>
                </c:pt>
                <c:pt idx="3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42D-4A42-AB87-404D84EA884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712384228892279"/>
          <c:y val="0.22106526137779439"/>
          <c:w val="0.3226972648494959"/>
          <c:h val="0.42882124094563395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03.06.2022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246120"/>
            <a:ext cx="9878211" cy="3789694"/>
          </a:xfrm>
        </p:spPr>
        <p:txBody>
          <a:bodyPr>
            <a:normAutofit fontScale="90000"/>
          </a:bodyPr>
          <a:lstStyle/>
          <a:p>
            <a:pPr algn="l"/>
            <a:r>
              <a:rPr lang="ru-RU" b="1" i="0" dirty="0" err="1">
                <a:solidFill>
                  <a:srgbClr val="FFFFFF"/>
                </a:solidFill>
                <a:effectLst/>
                <a:latin typeface="Roboto Condensed" panose="02000000000000000000" pitchFamily="2" charset="0"/>
              </a:rPr>
              <a:t>Тетрал</a:t>
            </a:r>
            <a:r>
              <a:rPr lang="ru-RU" b="1" i="0" dirty="0">
                <a:solidFill>
                  <a:srgbClr val="FFFFFF"/>
                </a:solidFill>
                <a:effectLst/>
                <a:latin typeface="Roboto Condensed" panose="02000000000000000000" pitchFamily="2" charset="0"/>
              </a:rPr>
              <a:t>-ФМ. </a:t>
            </a:r>
            <a:br>
              <a:rPr lang="ru-RU" b="1" i="0" dirty="0">
                <a:solidFill>
                  <a:srgbClr val="FFFFFF"/>
                </a:solidFill>
                <a:effectLst/>
                <a:latin typeface="Roboto Condensed" panose="02000000000000000000" pitchFamily="2" charset="0"/>
              </a:rPr>
            </a:br>
            <a:r>
              <a:rPr lang="ru-RU" b="1" i="0" dirty="0">
                <a:solidFill>
                  <a:srgbClr val="FFFFFF"/>
                </a:solidFill>
                <a:effectLst/>
                <a:latin typeface="Roboto Condensed" panose="02000000000000000000" pitchFamily="2" charset="0"/>
              </a:rPr>
              <a:t>Технология производства специальных реактивных глиноземов для электронной промышленности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8255888" cy="2488447"/>
          </a:xfrm>
        </p:spPr>
        <p:txBody>
          <a:bodyPr/>
          <a:lstStyle/>
          <a:p>
            <a:r>
              <a:rPr lang="ru-RU" dirty="0"/>
              <a:t>Группа компаний «ФУНКЦИОНАЛЬНЫЕ МАТЕРИАЛЫ»</a:t>
            </a:r>
          </a:p>
          <a:p>
            <a:pPr algn="ctr"/>
            <a:r>
              <a:rPr lang="ru-RU" dirty="0" smtClean="0"/>
              <a:t>Ленинградская область</a:t>
            </a:r>
          </a:p>
          <a:p>
            <a:pPr algn="ctr"/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 smtClean="0"/>
              <a:t>Версия 1.0.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2156" y="8354004"/>
            <a:ext cx="2347800" cy="169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191E5457-1391-4DA3-95F2-A2A7294C49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7729316"/>
              </p:ext>
            </p:extLst>
          </p:nvPr>
        </p:nvGraphicFramePr>
        <p:xfrm>
          <a:off x="4064600" y="3319980"/>
          <a:ext cx="12196480" cy="4818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F67763C-4434-FC39-5D95-41AC4F0192CC}"/>
              </a:ext>
            </a:extLst>
          </p:cNvPr>
          <p:cNvSpPr/>
          <p:nvPr/>
        </p:nvSpPr>
        <p:spPr>
          <a:xfrm>
            <a:off x="6789866" y="2673650"/>
            <a:ext cx="6524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Объем потребления неформованных огнеупорных материалов отраслями промышленности,%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6EC4F9-56E1-B710-8633-17FEF9BCD989}"/>
              </a:ext>
            </a:extLst>
          </p:cNvPr>
          <p:cNvSpPr txBox="1"/>
          <p:nvPr/>
        </p:nvSpPr>
        <p:spPr>
          <a:xfrm>
            <a:off x="1328166" y="8823477"/>
            <a:ext cx="17447767" cy="179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Электронная промышленность является одним из основных потребителей неформованных огнеупорных материалов и реактивных глинозёмов и керамики на основе .</a:t>
            </a:r>
          </a:p>
          <a:p>
            <a:pPr algn="ctr">
              <a:lnSpc>
                <a:spcPct val="120000"/>
              </a:lnSpc>
            </a:pPr>
            <a:r>
              <a:rPr lang="ru-RU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Мировой рынок глинозёмов показывает существенный рост (≈ 20% к 2022 г.) при одновременном ежегодном росте производства электронной промышленности </a:t>
            </a:r>
          </a:p>
          <a:p>
            <a:endParaRPr lang="ru-RU" sz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ru-RU" sz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E2BBAE-557D-47EC-E6DC-15DB50B2B147}"/>
              </a:ext>
            </a:extLst>
          </p:cNvPr>
          <p:cNvSpPr txBox="1"/>
          <p:nvPr/>
        </p:nvSpPr>
        <p:spPr>
          <a:xfrm>
            <a:off x="405130" y="1379220"/>
            <a:ext cx="19293840" cy="95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425450" algn="ctr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Модифицированная керамика используется в качестве высоковольтных и высокочастотных изоляторов, токовых вводов, </a:t>
            </a:r>
          </a:p>
          <a:p>
            <a:pPr marR="0" lvl="0" indent="425450" algn="ctr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оболочек приборов, подложек электросопротивлений. </a:t>
            </a:r>
            <a:endParaRPr lang="ru-RU" sz="2400" dirty="0">
              <a:solidFill>
                <a:prstClr val="black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566672"/>
            <a:ext cx="18442940" cy="1801368"/>
          </a:xfrm>
        </p:spPr>
        <p:txBody>
          <a:bodyPr/>
          <a:lstStyle/>
          <a:p>
            <a:pPr marR="0" lvl="0" indent="-15875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Основной проблемой применения продуктов переработки глиноземов в электронной промышленности является наличие примесей оксидов щелочных металлов (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Na, K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). </a:t>
            </a:r>
            <a:endParaRPr lang="ru-RU" sz="2400" dirty="0">
              <a:solidFill>
                <a:prstClr val="black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>
              <a:lnSpc>
                <a:spcPct val="150000"/>
              </a:lnSpc>
            </a:pPr>
            <a:endParaRPr lang="ru-RU" sz="2400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05788" y="8214360"/>
            <a:ext cx="11292523" cy="1780032"/>
          </a:xfrm>
        </p:spPr>
        <p:txBody>
          <a:bodyPr/>
          <a:lstStyle/>
          <a:p>
            <a:pPr marL="358775" indent="-342900" algn="ctr">
              <a:buFontTx/>
              <a:buChar char="-"/>
            </a:pPr>
            <a:r>
              <a:rPr lang="ru-RU" dirty="0"/>
              <a:t>Недостаточность сырьевой базы для получения полного аналога</a:t>
            </a:r>
          </a:p>
          <a:p>
            <a:pPr marL="358775" indent="-342900" algn="ctr">
              <a:buFontTx/>
              <a:buChar char="-"/>
            </a:pPr>
            <a:r>
              <a:rPr lang="ru-RU" dirty="0"/>
              <a:t>Проблематика получения ультрадисперсных фаз металлсодержащих продуктов</a:t>
            </a:r>
          </a:p>
          <a:p>
            <a:pPr marL="358775" indent="-342900" algn="ctr">
              <a:buFontTx/>
              <a:buChar char="-"/>
            </a:pPr>
            <a:r>
              <a:rPr lang="ru-RU" dirty="0"/>
              <a:t>Малая производительность существующих мощностей</a:t>
            </a:r>
          </a:p>
          <a:p>
            <a:pPr marL="358775" indent="-342900" algn="ctr">
              <a:buFontTx/>
              <a:buChar char="-"/>
            </a:pPr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94588" y="6890266"/>
            <a:ext cx="18442940" cy="911090"/>
          </a:xfrm>
        </p:spPr>
        <p:txBody>
          <a:bodyPr anchor="ctr"/>
          <a:lstStyle/>
          <a:p>
            <a:pPr algn="ctr"/>
            <a:r>
              <a:rPr lang="ru-RU" sz="2000" dirty="0"/>
              <a:t>Производство и применение таких материалов в России ограничиваются также логистическими и географическими затруднениями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FC97BA-DE4C-1986-7DE0-B9B4451D626D}"/>
              </a:ext>
            </a:extLst>
          </p:cNvPr>
          <p:cNvSpPr txBox="1"/>
          <p:nvPr/>
        </p:nvSpPr>
        <p:spPr>
          <a:xfrm>
            <a:off x="894588" y="3368040"/>
            <a:ext cx="18442940" cy="2772320"/>
          </a:xfrm>
          <a:prstGeom prst="roundRect">
            <a:avLst/>
          </a:prstGeom>
          <a:solidFill>
            <a:srgbClr val="94D5DD"/>
          </a:solidFill>
        </p:spPr>
        <p:txBody>
          <a:bodyPr wrap="square">
            <a:spAutoFit/>
          </a:bodyPr>
          <a:lstStyle/>
          <a:p>
            <a:pPr marR="0" lvl="0" indent="42545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В мировой практике</a:t>
            </a:r>
            <a:r>
              <a:rPr lang="ru-RU" sz="2400" dirty="0">
                <a:solidFill>
                  <a:prstClr val="black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получение очищенной керамики сводилось к химическому </a:t>
            </a:r>
            <a:r>
              <a:rPr lang="ru-RU" sz="2400" dirty="0" err="1">
                <a:solidFill>
                  <a:prstClr val="black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переосаждению</a:t>
            </a:r>
            <a:r>
              <a:rPr lang="ru-RU" sz="2400" dirty="0">
                <a:solidFill>
                  <a:prstClr val="black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с дальнейшим прокаливаем при высоких температурах, однако это процесс характеризуется 2 основными проблемами:</a:t>
            </a:r>
          </a:p>
          <a:p>
            <a:pPr marL="3581400" marR="0" lvl="0" indent="182563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Большие энергетические затраты</a:t>
            </a:r>
          </a:p>
          <a:p>
            <a:pPr marL="3581400" marR="0" lvl="0" indent="182563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Затраты на удаление продуктов кальцинации из печей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FE4DF8CA-11A9-C488-1D68-06E4B3E1C3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6808" y="1697885"/>
            <a:ext cx="1211799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84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84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84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84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002060"/>
                </a:solidFill>
                <a:latin typeface="Noto Sans" panose="020B0502040504020204" pitchFamily="34" charset="0"/>
                <a:cs typeface="Noto Sans" panose="020B0502040504020204" pitchFamily="34" charset="0"/>
              </a:rPr>
              <a:t>Продукт решает проблему высокой стоимости модификаторов из оксида алюминия для производства керамики</a:t>
            </a:r>
            <a:endParaRPr lang="ru-RU" altLang="ru-RU" sz="2400" b="1" dirty="0">
              <a:solidFill>
                <a:srgbClr val="000000"/>
              </a:solidFill>
              <a:latin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B33F44C-0BE4-F54D-F976-3B2F23802B27}"/>
              </a:ext>
            </a:extLst>
          </p:cNvPr>
          <p:cNvSpPr/>
          <p:nvPr/>
        </p:nvSpPr>
        <p:spPr>
          <a:xfrm>
            <a:off x="1216940" y="6528191"/>
            <a:ext cx="121180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ХАРАКТЕРИСТИКИ ПРОДУКТА:</a:t>
            </a:r>
          </a:p>
          <a:p>
            <a:pPr algn="l"/>
            <a:endParaRPr lang="ru-RU" sz="18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l"/>
            <a:endParaRPr lang="ru-RU" sz="18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3" name="Прямоугольник: скругленные углы 33">
            <a:extLst>
              <a:ext uri="{FF2B5EF4-FFF2-40B4-BE49-F238E27FC236}">
                <a16:creationId xmlns:a16="http://schemas.microsoft.com/office/drawing/2014/main" id="{780957FB-9C2B-7DC4-D396-A336E45C886B}"/>
              </a:ext>
            </a:extLst>
          </p:cNvPr>
          <p:cNvSpPr/>
          <p:nvPr/>
        </p:nvSpPr>
        <p:spPr>
          <a:xfrm>
            <a:off x="1191710" y="5226159"/>
            <a:ext cx="3217779" cy="971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/>
          </a:p>
        </p:txBody>
      </p:sp>
      <p:sp>
        <p:nvSpPr>
          <p:cNvPr id="14" name="Прямоугольник: скругленные углы 27">
            <a:extLst>
              <a:ext uri="{FF2B5EF4-FFF2-40B4-BE49-F238E27FC236}">
                <a16:creationId xmlns:a16="http://schemas.microsoft.com/office/drawing/2014/main" id="{01197903-8DB2-9B85-341A-ECAD64386843}"/>
              </a:ext>
            </a:extLst>
          </p:cNvPr>
          <p:cNvSpPr/>
          <p:nvPr/>
        </p:nvSpPr>
        <p:spPr>
          <a:xfrm>
            <a:off x="8722336" y="4306500"/>
            <a:ext cx="2139739" cy="127689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/>
          </a:p>
        </p:txBody>
      </p:sp>
      <p:sp>
        <p:nvSpPr>
          <p:cNvPr id="15" name="Прямоугольник: скругленные углы 26">
            <a:extLst>
              <a:ext uri="{FF2B5EF4-FFF2-40B4-BE49-F238E27FC236}">
                <a16:creationId xmlns:a16="http://schemas.microsoft.com/office/drawing/2014/main" id="{903CFDDE-0B3A-5A53-4E90-8DED0ACBE6A2}"/>
              </a:ext>
            </a:extLst>
          </p:cNvPr>
          <p:cNvSpPr/>
          <p:nvPr/>
        </p:nvSpPr>
        <p:spPr>
          <a:xfrm>
            <a:off x="6184145" y="4328199"/>
            <a:ext cx="2232574" cy="127765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/>
          </a:p>
        </p:txBody>
      </p:sp>
      <p:sp>
        <p:nvSpPr>
          <p:cNvPr id="16" name="Прямоугольник: скругленные углы 2">
            <a:extLst>
              <a:ext uri="{FF2B5EF4-FFF2-40B4-BE49-F238E27FC236}">
                <a16:creationId xmlns:a16="http://schemas.microsoft.com/office/drawing/2014/main" id="{B6922816-E254-2A51-0A86-1CBA53B51DC5}"/>
              </a:ext>
            </a:extLst>
          </p:cNvPr>
          <p:cNvSpPr/>
          <p:nvPr/>
        </p:nvSpPr>
        <p:spPr>
          <a:xfrm>
            <a:off x="1181616" y="3642829"/>
            <a:ext cx="3211889" cy="66335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0A58776-F9AB-CE5A-28FB-8551D854F337}"/>
              </a:ext>
            </a:extLst>
          </p:cNvPr>
          <p:cNvSpPr txBox="1"/>
          <p:nvPr/>
        </p:nvSpPr>
        <p:spPr>
          <a:xfrm>
            <a:off x="1113000" y="3659857"/>
            <a:ext cx="3333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Сверхтонкодисперсный</a:t>
            </a:r>
            <a:r>
              <a:rPr lang="ru-RU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гидроксид алюминия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14B428-D4DB-F771-FCF5-DD77A27E7057}"/>
              </a:ext>
            </a:extLst>
          </p:cNvPr>
          <p:cNvSpPr txBox="1"/>
          <p:nvPr/>
        </p:nvSpPr>
        <p:spPr>
          <a:xfrm>
            <a:off x="4491086" y="4659670"/>
            <a:ext cx="1793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 = </a:t>
            </a:r>
            <a:r>
              <a:rPr lang="ru-RU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700</a:t>
            </a: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-1</a:t>
            </a:r>
            <a:r>
              <a:rPr lang="ru-RU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250</a:t>
            </a: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°C</a:t>
            </a:r>
            <a:endParaRPr lang="ru-RU" sz="14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51B7653C-9CAC-9B16-1D34-EF818E4F8D7C}"/>
              </a:ext>
            </a:extLst>
          </p:cNvPr>
          <p:cNvCxnSpPr>
            <a:cxnSpLocks/>
          </p:cNvCxnSpPr>
          <p:nvPr/>
        </p:nvCxnSpPr>
        <p:spPr>
          <a:xfrm>
            <a:off x="4471665" y="4959671"/>
            <a:ext cx="1635080" cy="3536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0A9C57C-E99E-E51F-6E48-2BA02976766A}"/>
              </a:ext>
            </a:extLst>
          </p:cNvPr>
          <p:cNvSpPr txBox="1"/>
          <p:nvPr/>
        </p:nvSpPr>
        <p:spPr>
          <a:xfrm>
            <a:off x="6240533" y="4383065"/>
            <a:ext cx="2345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Спеченный и реактивный оксиды алюминия </a:t>
            </a:r>
            <a:r>
              <a:rPr lang="ru-RU" sz="18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тета</a:t>
            </a:r>
            <a:r>
              <a:rPr lang="ru-RU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-фазы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202E0A9-FADE-257C-058B-A583F5CC0150}"/>
              </a:ext>
            </a:extLst>
          </p:cNvPr>
          <p:cNvSpPr txBox="1"/>
          <p:nvPr/>
        </p:nvSpPr>
        <p:spPr>
          <a:xfrm>
            <a:off x="8367613" y="4729124"/>
            <a:ext cx="416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+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A0FFA47-0502-9C96-E572-DC192C0FBE5D}"/>
              </a:ext>
            </a:extLst>
          </p:cNvPr>
          <p:cNvSpPr txBox="1"/>
          <p:nvPr/>
        </p:nvSpPr>
        <p:spPr>
          <a:xfrm>
            <a:off x="8630174" y="4369710"/>
            <a:ext cx="2276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Поверхностная обработка </a:t>
            </a:r>
            <a:r>
              <a:rPr lang="ru-RU" sz="18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нанопорошками</a:t>
            </a:r>
            <a:r>
              <a:rPr lang="ru-RU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оксида кремния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92DAB49-EA6F-E379-8F1B-6A52DFB87A6E}"/>
              </a:ext>
            </a:extLst>
          </p:cNvPr>
          <p:cNvSpPr txBox="1"/>
          <p:nvPr/>
        </p:nvSpPr>
        <p:spPr>
          <a:xfrm>
            <a:off x="9557135" y="5723241"/>
            <a:ext cx="948372" cy="407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ИТС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C0805EE-F9BD-261B-495B-00C5998A07A0}"/>
              </a:ext>
            </a:extLst>
          </p:cNvPr>
          <p:cNvSpPr/>
          <p:nvPr/>
        </p:nvSpPr>
        <p:spPr>
          <a:xfrm>
            <a:off x="917884" y="2951618"/>
            <a:ext cx="127804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800" b="1" dirty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ТЕХНОЛОГИЯ ПОЛУЧЕНИЯ ПРОДУКТА:</a:t>
            </a:r>
            <a:r>
              <a:rPr lang="en-US" sz="1800" b="1" dirty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ru-RU" sz="1800" b="1" dirty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термическая и химическая обработка гидроксида алюминия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6F53B0A-61BF-0380-2B1F-AEADD2E842B3}"/>
              </a:ext>
            </a:extLst>
          </p:cNvPr>
          <p:cNvSpPr txBox="1"/>
          <p:nvPr/>
        </p:nvSpPr>
        <p:spPr>
          <a:xfrm>
            <a:off x="10894973" y="4715551"/>
            <a:ext cx="416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=</a:t>
            </a:r>
          </a:p>
        </p:txBody>
      </p:sp>
      <p:sp>
        <p:nvSpPr>
          <p:cNvPr id="27" name="Прямоугольник: скругленные углы 29">
            <a:extLst>
              <a:ext uri="{FF2B5EF4-FFF2-40B4-BE49-F238E27FC236}">
                <a16:creationId xmlns:a16="http://schemas.microsoft.com/office/drawing/2014/main" id="{D2A38E58-33D3-A9DD-32BE-E86AA53675A1}"/>
              </a:ext>
            </a:extLst>
          </p:cNvPr>
          <p:cNvSpPr/>
          <p:nvPr/>
        </p:nvSpPr>
        <p:spPr>
          <a:xfrm>
            <a:off x="11459543" y="4307429"/>
            <a:ext cx="2308027" cy="12626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7E304E7-F0CF-388B-726F-9202B12603E1}"/>
              </a:ext>
            </a:extLst>
          </p:cNvPr>
          <p:cNvSpPr txBox="1"/>
          <p:nvPr/>
        </p:nvSpPr>
        <p:spPr>
          <a:xfrm>
            <a:off x="11459543" y="4371842"/>
            <a:ext cx="23080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Микронизированный</a:t>
            </a:r>
            <a:r>
              <a:rPr lang="ru-RU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оксид алюминия </a:t>
            </a:r>
            <a:r>
              <a:rPr lang="ru-RU" sz="18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тета</a:t>
            </a:r>
            <a:r>
              <a:rPr lang="ru-RU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-фазы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18359A6-2225-D762-39B5-6C62D566A756}"/>
              </a:ext>
            </a:extLst>
          </p:cNvPr>
          <p:cNvSpPr txBox="1"/>
          <p:nvPr/>
        </p:nvSpPr>
        <p:spPr>
          <a:xfrm>
            <a:off x="1241437" y="5294299"/>
            <a:ext cx="3168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Окси-гидроксиды алюминия и гидроксиды алюминия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05595B0-3839-BC3D-41CE-1F56CFF63FB0}"/>
              </a:ext>
            </a:extLst>
          </p:cNvPr>
          <p:cNvSpPr/>
          <p:nvPr/>
        </p:nvSpPr>
        <p:spPr>
          <a:xfrm>
            <a:off x="1181616" y="8521140"/>
            <a:ext cx="12793464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ОБЕСПЕЧЕНИЕ ВЫСОКОГО КАЧЕСТВА КОНЕЧНОГО ПРОДУКТА – ТЕХНИЧЕСКОЙ КЕРАМИКИ</a:t>
            </a:r>
          </a:p>
          <a:p>
            <a:pPr algn="ctr"/>
            <a:endParaRPr lang="ru-RU" sz="1800" b="1" dirty="0">
              <a:solidFill>
                <a:srgbClr val="00206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Стабильная усадка материала является критически важной характеристикой для сохранения точной геометрии изделий в сталелитейном процессе</a:t>
            </a:r>
          </a:p>
          <a:p>
            <a:endParaRPr lang="ru-RU" sz="1800" b="1" dirty="0">
              <a:solidFill>
                <a:srgbClr val="00206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3" name="Скругленный прямоугольник 16">
            <a:extLst>
              <a:ext uri="{FF2B5EF4-FFF2-40B4-BE49-F238E27FC236}">
                <a16:creationId xmlns:a16="http://schemas.microsoft.com/office/drawing/2014/main" id="{65DEBB5A-ADAD-B73A-3BCE-102D14A51578}"/>
              </a:ext>
            </a:extLst>
          </p:cNvPr>
          <p:cNvSpPr/>
          <p:nvPr/>
        </p:nvSpPr>
        <p:spPr>
          <a:xfrm>
            <a:off x="917884" y="1407976"/>
            <a:ext cx="18431380" cy="1271207"/>
          </a:xfrm>
          <a:prstGeom prst="roundRect">
            <a:avLst/>
          </a:prstGeom>
          <a:solidFill>
            <a:srgbClr val="94D5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kern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Предлагаемое решение заключается в</a:t>
            </a:r>
            <a:r>
              <a:rPr lang="en-US" sz="2000" kern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ru-RU" sz="2000" kern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термохимической модификации смесевых композиций гидроксидов и </a:t>
            </a:r>
            <a:r>
              <a:rPr lang="ru-RU" sz="2000" kern="0" dirty="0" err="1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оксигидроксидов</a:t>
            </a:r>
            <a:r>
              <a:rPr lang="ru-RU" sz="2000" kern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алюминия с целью выделения </a:t>
            </a:r>
            <a:r>
              <a:rPr lang="ru-RU" sz="2000" kern="0" dirty="0" err="1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реакционоспособной</a:t>
            </a:r>
            <a:r>
              <a:rPr lang="ru-RU" sz="2000" kern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фазы с последующей обработкой </a:t>
            </a:r>
            <a:r>
              <a:rPr lang="ru-RU" sz="2000" kern="0" dirty="0" err="1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нанопорошками</a:t>
            </a:r>
            <a:r>
              <a:rPr lang="ru-RU" sz="20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улучшающими размол и физико-механические свойства конечного продукта, в том числе при введении в композиции</a:t>
            </a:r>
            <a:endParaRPr lang="ru-RU" sz="2000" kern="0" dirty="0">
              <a:solidFill>
                <a:schemeClr val="tx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5636C01-DCE6-B4AE-8005-37FE917FD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7419" y="2844471"/>
            <a:ext cx="5158550" cy="5676669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47B2F323-6C08-8915-B78E-77DB591CA925}"/>
              </a:ext>
            </a:extLst>
          </p:cNvPr>
          <p:cNvSpPr txBox="1"/>
          <p:nvPr/>
        </p:nvSpPr>
        <p:spPr>
          <a:xfrm>
            <a:off x="14167419" y="8796342"/>
            <a:ext cx="51585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Частица покрыта плёнкой оксидов металлов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solidFill>
                <a:schemeClr val="tx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Наличие поверхностной </a:t>
            </a:r>
            <a:r>
              <a:rPr lang="ru-RU" dirty="0" err="1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наноразмерной</a:t>
            </a:r>
            <a:r>
              <a:rPr lang="ru-RU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плёнки позволяет обеспечить стабилизацию усадки материала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solidFill>
                <a:schemeClr val="tx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28ECB948-13A6-3B3E-0327-14899403CF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71322"/>
              </p:ext>
            </p:extLst>
          </p:nvPr>
        </p:nvGraphicFramePr>
        <p:xfrm>
          <a:off x="1216940" y="7032651"/>
          <a:ext cx="12427618" cy="1188720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5889658">
                  <a:extLst>
                    <a:ext uri="{9D8B030D-6E8A-4147-A177-3AD203B41FA5}">
                      <a16:colId xmlns:a16="http://schemas.microsoft.com/office/drawing/2014/main" val="1047636369"/>
                    </a:ext>
                  </a:extLst>
                </a:gridCol>
                <a:gridCol w="6537960">
                  <a:extLst>
                    <a:ext uri="{9D8B030D-6E8A-4147-A177-3AD203B41FA5}">
                      <a16:colId xmlns:a16="http://schemas.microsoft.com/office/drawing/2014/main" val="279831855"/>
                    </a:ext>
                  </a:extLst>
                </a:gridCol>
              </a:tblGrid>
              <a:tr h="971755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Дисперсность</a:t>
                      </a:r>
                      <a:r>
                        <a:rPr lang="ru-RU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: </a:t>
                      </a:r>
                      <a:r>
                        <a:rPr lang="en-US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r>
                        <a:rPr lang="ru-RU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,5 </a:t>
                      </a:r>
                      <a:r>
                        <a:rPr lang="en-US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</a:t>
                      </a:r>
                      <a:r>
                        <a:rPr lang="ru-RU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50</a:t>
                      </a:r>
                      <a:r>
                        <a:rPr lang="en-US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</a:t>
                      </a:r>
                      <a:r>
                        <a:rPr lang="ru-RU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мкм (для разных марок)</a:t>
                      </a:r>
                      <a:endParaRPr lang="en-US" sz="180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algn="l"/>
                      <a:r>
                        <a:rPr lang="ru-RU" sz="1800" b="1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Высокая химическая чистота: </a:t>
                      </a:r>
                    </a:p>
                    <a:p>
                      <a:pPr algn="l"/>
                      <a:r>
                        <a:rPr lang="ru-RU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количество примесей </a:t>
                      </a:r>
                      <a:r>
                        <a:rPr lang="en-US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Na,</a:t>
                      </a:r>
                      <a:r>
                        <a:rPr lang="ru-RU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</a:t>
                      </a:r>
                      <a:r>
                        <a:rPr lang="en-US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K – </a:t>
                      </a:r>
                      <a:r>
                        <a:rPr lang="ru-RU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не более 0,3%</a:t>
                      </a:r>
                    </a:p>
                    <a:p>
                      <a:endParaRPr lang="ru-RU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Удельная площадь поверхности: </a:t>
                      </a:r>
                      <a:r>
                        <a:rPr lang="ru-RU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0,7 – 50 м</a:t>
                      </a:r>
                      <a:r>
                        <a:rPr lang="ru-RU" sz="1800" baseline="300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r>
                        <a:rPr lang="ru-RU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/</a:t>
                      </a:r>
                      <a:r>
                        <a:rPr lang="ru-RU" sz="1800" dirty="0" err="1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гр</a:t>
                      </a:r>
                      <a:endParaRPr lang="ru-RU" sz="1800" baseline="3000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algn="l"/>
                      <a:r>
                        <a:rPr lang="ru-RU" sz="1800" b="1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Размер первичного кристалла: </a:t>
                      </a:r>
                      <a:r>
                        <a:rPr lang="ru-RU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0,1 – 1,5 мкм</a:t>
                      </a:r>
                    </a:p>
                    <a:p>
                      <a:endParaRPr lang="ru-RU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42449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520276"/>
            <a:ext cx="9509565" cy="911089"/>
          </a:xfrm>
        </p:spPr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8" name="Скругленный прямоугольник 13">
            <a:extLst>
              <a:ext uri="{FF2B5EF4-FFF2-40B4-BE49-F238E27FC236}">
                <a16:creationId xmlns:a16="http://schemas.microsoft.com/office/drawing/2014/main" id="{EB406C82-8BE7-F2E7-4A6B-A2886CD63B23}"/>
              </a:ext>
            </a:extLst>
          </p:cNvPr>
          <p:cNvSpPr/>
          <p:nvPr/>
        </p:nvSpPr>
        <p:spPr>
          <a:xfrm>
            <a:off x="2090420" y="2819420"/>
            <a:ext cx="5528810" cy="6309339"/>
          </a:xfrm>
          <a:prstGeom prst="roundRect">
            <a:avLst/>
          </a:prstGeom>
          <a:solidFill>
            <a:srgbClr val="009AA1">
              <a:alpha val="3607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ru-RU" sz="215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Одним из главных драйверов рынка глинозёма в ближайшие годы (2020−2025 гг.) будет спрос на </a:t>
            </a:r>
            <a:r>
              <a:rPr lang="ru-RU" sz="2150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него в электронной промышленности.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300" b="1" kern="0" dirty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По прогнозам исследовательских агентств, до 2025 года CAGR (совокупный ежегодный темп роста) составит около 4,6%.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9081D4-D613-6C04-F7E5-FA542C7E19D9}"/>
              </a:ext>
            </a:extLst>
          </p:cNvPr>
          <p:cNvSpPr txBox="1"/>
          <p:nvPr/>
        </p:nvSpPr>
        <p:spPr>
          <a:xfrm>
            <a:off x="9416990" y="1881579"/>
            <a:ext cx="8596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Мировой рынок электроники: прогноз развития до 2030 года*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15E212-CAC8-9C26-0374-BEFDCAE406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l="29367" t="32482" r="36132" b="9667"/>
          <a:stretch/>
        </p:blipFill>
        <p:spPr>
          <a:xfrm>
            <a:off x="9416990" y="2533035"/>
            <a:ext cx="8596690" cy="810868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9F4F20C-E967-D64B-8D0C-818CC55084F8}"/>
              </a:ext>
            </a:extLst>
          </p:cNvPr>
          <p:cNvSpPr txBox="1"/>
          <p:nvPr/>
        </p:nvSpPr>
        <p:spPr>
          <a:xfrm>
            <a:off x="692907" y="10952874"/>
            <a:ext cx="193706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* - аналитические данные АО «ЦНИИ «Электроника» на основании данных компаний </a:t>
            </a:r>
            <a:r>
              <a:rPr lang="en-US" sz="11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Frost&amp;Sullivan</a:t>
            </a:r>
            <a:r>
              <a:rPr lang="en-US" sz="11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IC Insights, SEMI, SIA, IDC, Global Market Insights, </a:t>
            </a:r>
            <a:r>
              <a:rPr lang="en-US" sz="11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RolandBergers</a:t>
            </a:r>
            <a:r>
              <a:rPr lang="en-US" sz="11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11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Techart</a:t>
            </a:r>
            <a:r>
              <a:rPr lang="en-US" sz="11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Marketing Group, </a:t>
            </a:r>
            <a:r>
              <a:rPr lang="ru-RU" sz="11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РВК, Исследовательское агентство </a:t>
            </a:r>
            <a:r>
              <a:rPr lang="en-US" sz="11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BCGroup</a:t>
            </a:r>
            <a:r>
              <a:rPr lang="en-US" sz="11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Grand View Research, The Gartner</a:t>
            </a:r>
            <a:endParaRPr lang="ru-RU" sz="11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449" y="442028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DBE0A01F-4C81-79E5-636A-BD7C2351EDBE}"/>
              </a:ext>
            </a:extLst>
          </p:cNvPr>
          <p:cNvSpPr/>
          <p:nvPr/>
        </p:nvSpPr>
        <p:spPr>
          <a:xfrm>
            <a:off x="8641592" y="6013210"/>
            <a:ext cx="1440960" cy="1290261"/>
          </a:xfrm>
          <a:prstGeom prst="ellipse">
            <a:avLst/>
          </a:prstGeom>
          <a:solidFill>
            <a:srgbClr val="A3D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666202-058F-E319-1F23-464B97187385}"/>
              </a:ext>
            </a:extLst>
          </p:cNvPr>
          <p:cNvSpPr txBox="1"/>
          <p:nvPr/>
        </p:nvSpPr>
        <p:spPr>
          <a:xfrm>
            <a:off x="8474474" y="6353477"/>
            <a:ext cx="17555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Гипотеза о </a:t>
            </a:r>
            <a:r>
              <a:rPr lang="ru-RU" sz="16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стартапе</a:t>
            </a:r>
            <a:endParaRPr lang="ru-RU" sz="16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53FB568A-49E5-4254-399E-1273E68B7543}"/>
              </a:ext>
            </a:extLst>
          </p:cNvPr>
          <p:cNvCxnSpPr>
            <a:cxnSpLocks/>
          </p:cNvCxnSpPr>
          <p:nvPr/>
        </p:nvCxnSpPr>
        <p:spPr>
          <a:xfrm flipV="1">
            <a:off x="8075685" y="7183882"/>
            <a:ext cx="622740" cy="694603"/>
          </a:xfrm>
          <a:prstGeom prst="straightConnector1">
            <a:avLst/>
          </a:prstGeom>
          <a:ln w="57150">
            <a:solidFill>
              <a:srgbClr val="A3DBD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C590696-BFE6-EA4E-FD3A-10B3BEF8D100}"/>
              </a:ext>
            </a:extLst>
          </p:cNvPr>
          <p:cNvSpPr txBox="1"/>
          <p:nvPr/>
        </p:nvSpPr>
        <p:spPr>
          <a:xfrm>
            <a:off x="12803421" y="7420596"/>
            <a:ext cx="27923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Инжиниринг продукта по требованиям индустриального партнера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DDB805B-8DD5-9146-569F-6D6C4CDA6659}"/>
              </a:ext>
            </a:extLst>
          </p:cNvPr>
          <p:cNvSpPr/>
          <p:nvPr/>
        </p:nvSpPr>
        <p:spPr>
          <a:xfrm>
            <a:off x="5956886" y="3505342"/>
            <a:ext cx="18894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b="1" dirty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Инициатор и инвестор </a:t>
            </a:r>
            <a:endParaRPr lang="ru-RU" sz="14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ECB46EE-8E32-1C3E-7DBC-F523C99521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770" y="3685575"/>
            <a:ext cx="880513" cy="1069021"/>
          </a:xfrm>
          <a:prstGeom prst="rect">
            <a:avLst/>
          </a:prstGeom>
        </p:spPr>
      </p:pic>
      <p:sp>
        <p:nvSpPr>
          <p:cNvPr id="13" name="Овал 12">
            <a:extLst>
              <a:ext uri="{FF2B5EF4-FFF2-40B4-BE49-F238E27FC236}">
                <a16:creationId xmlns:a16="http://schemas.microsoft.com/office/drawing/2014/main" id="{92087F84-D9C6-F2E6-E79E-8F21947EA4E6}"/>
              </a:ext>
            </a:extLst>
          </p:cNvPr>
          <p:cNvSpPr/>
          <p:nvPr/>
        </p:nvSpPr>
        <p:spPr>
          <a:xfrm>
            <a:off x="7366256" y="3387946"/>
            <a:ext cx="1769543" cy="1669835"/>
          </a:xfrm>
          <a:prstGeom prst="ellipse">
            <a:avLst/>
          </a:prstGeom>
          <a:noFill/>
          <a:ln>
            <a:solidFill>
              <a:srgbClr val="A3DB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3FA52E30-339E-EA6B-D179-C0456C33982F}"/>
              </a:ext>
            </a:extLst>
          </p:cNvPr>
          <p:cNvCxnSpPr/>
          <p:nvPr/>
        </p:nvCxnSpPr>
        <p:spPr>
          <a:xfrm>
            <a:off x="8416996" y="5057781"/>
            <a:ext cx="605870" cy="976968"/>
          </a:xfrm>
          <a:prstGeom prst="straightConnector1">
            <a:avLst/>
          </a:prstGeom>
          <a:ln w="57150">
            <a:solidFill>
              <a:srgbClr val="A3DBD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C8A63BFC-8D60-97C2-E079-3A06A07F85A0}"/>
              </a:ext>
            </a:extLst>
          </p:cNvPr>
          <p:cNvCxnSpPr>
            <a:cxnSpLocks/>
          </p:cNvCxnSpPr>
          <p:nvPr/>
        </p:nvCxnSpPr>
        <p:spPr>
          <a:xfrm flipH="1" flipV="1">
            <a:off x="10093394" y="6793330"/>
            <a:ext cx="1029701" cy="286894"/>
          </a:xfrm>
          <a:prstGeom prst="straightConnector1">
            <a:avLst/>
          </a:prstGeom>
          <a:ln w="57150">
            <a:solidFill>
              <a:srgbClr val="A3DBD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D519E281-4661-41AC-DF92-25D059FF6DE5}"/>
              </a:ext>
            </a:extLst>
          </p:cNvPr>
          <p:cNvCxnSpPr/>
          <p:nvPr/>
        </p:nvCxnSpPr>
        <p:spPr>
          <a:xfrm flipH="1">
            <a:off x="9581544" y="5048749"/>
            <a:ext cx="552899" cy="861826"/>
          </a:xfrm>
          <a:prstGeom prst="straightConnector1">
            <a:avLst/>
          </a:prstGeom>
          <a:ln w="57150">
            <a:solidFill>
              <a:srgbClr val="A3DBD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Овал 16">
            <a:extLst>
              <a:ext uri="{FF2B5EF4-FFF2-40B4-BE49-F238E27FC236}">
                <a16:creationId xmlns:a16="http://schemas.microsoft.com/office/drawing/2014/main" id="{7836D192-0148-F420-44CC-98E59AF74676}"/>
              </a:ext>
            </a:extLst>
          </p:cNvPr>
          <p:cNvSpPr/>
          <p:nvPr/>
        </p:nvSpPr>
        <p:spPr>
          <a:xfrm>
            <a:off x="9742023" y="3408002"/>
            <a:ext cx="1769543" cy="1669835"/>
          </a:xfrm>
          <a:prstGeom prst="ellipse">
            <a:avLst/>
          </a:prstGeom>
          <a:noFill/>
          <a:ln>
            <a:solidFill>
              <a:srgbClr val="A3DB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C746779-CBFB-B15D-3005-4A43C348E311}"/>
              </a:ext>
            </a:extLst>
          </p:cNvPr>
          <p:cNvSpPr/>
          <p:nvPr/>
        </p:nvSpPr>
        <p:spPr>
          <a:xfrm>
            <a:off x="9752299" y="3928962"/>
            <a:ext cx="18295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Индустриальные </a:t>
            </a:r>
            <a:r>
              <a:rPr lang="ru-RU" sz="1400" b="1" dirty="0" err="1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партнеы</a:t>
            </a:r>
            <a:r>
              <a:rPr lang="ru-RU" sz="1400" b="1" dirty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(РФ/мир)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E100B1-EC8C-E9C7-D91C-1E4D2CD69D5C}"/>
              </a:ext>
            </a:extLst>
          </p:cNvPr>
          <p:cNvSpPr txBox="1"/>
          <p:nvPr/>
        </p:nvSpPr>
        <p:spPr>
          <a:xfrm rot="18135446">
            <a:off x="8784479" y="4962834"/>
            <a:ext cx="1697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ТЗ и опытная эксплуатация</a:t>
            </a:r>
          </a:p>
        </p:txBody>
      </p: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844C05D0-87A7-A113-571E-7A2EB395BDFD}"/>
              </a:ext>
            </a:extLst>
          </p:cNvPr>
          <p:cNvCxnSpPr>
            <a:cxnSpLocks/>
          </p:cNvCxnSpPr>
          <p:nvPr/>
        </p:nvCxnSpPr>
        <p:spPr>
          <a:xfrm>
            <a:off x="7155582" y="6126926"/>
            <a:ext cx="1362502" cy="422015"/>
          </a:xfrm>
          <a:prstGeom prst="straightConnector1">
            <a:avLst/>
          </a:prstGeom>
          <a:ln w="57150">
            <a:solidFill>
              <a:srgbClr val="A3DBD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3524F4E-F7B8-19F0-E7A0-1B3706CC975B}"/>
              </a:ext>
            </a:extLst>
          </p:cNvPr>
          <p:cNvSpPr/>
          <p:nvPr/>
        </p:nvSpPr>
        <p:spPr>
          <a:xfrm>
            <a:off x="11511566" y="3719367"/>
            <a:ext cx="3376921" cy="926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 algn="just" defTabSz="434975" eaLnBrk="1" hangingPunct="1">
              <a:lnSpc>
                <a:spcPct val="70000"/>
              </a:lnSpc>
              <a:defRPr/>
            </a:pPr>
            <a:r>
              <a:rPr lang="ru-RU" sz="14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готовность к консультированию, проведению испытаний и </a:t>
            </a:r>
            <a:r>
              <a:rPr lang="ru-RU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тестовой эксплуатации, закупке продукта при выходе на необходимые мощности</a:t>
            </a:r>
          </a:p>
          <a:p>
            <a:pPr algn="l">
              <a:lnSpc>
                <a:spcPct val="107000"/>
              </a:lnSpc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B44770F0-37B7-61ED-11EF-7B69D02D706F}"/>
              </a:ext>
            </a:extLst>
          </p:cNvPr>
          <p:cNvSpPr/>
          <p:nvPr/>
        </p:nvSpPr>
        <p:spPr>
          <a:xfrm>
            <a:off x="5295256" y="5083736"/>
            <a:ext cx="1769543" cy="1669835"/>
          </a:xfrm>
          <a:prstGeom prst="ellipse">
            <a:avLst/>
          </a:prstGeom>
          <a:noFill/>
          <a:ln>
            <a:solidFill>
              <a:srgbClr val="A3DB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2E46B0E3-DEF8-CBB6-86E2-7B978593A14A}"/>
              </a:ext>
            </a:extLst>
          </p:cNvPr>
          <p:cNvSpPr/>
          <p:nvPr/>
        </p:nvSpPr>
        <p:spPr>
          <a:xfrm>
            <a:off x="6572674" y="7605862"/>
            <a:ext cx="1769543" cy="1669835"/>
          </a:xfrm>
          <a:prstGeom prst="ellipse">
            <a:avLst/>
          </a:prstGeom>
          <a:noFill/>
          <a:ln>
            <a:solidFill>
              <a:srgbClr val="A3DB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F24944F6-3D1A-B53A-F5F7-973FA9AD6EA8}"/>
              </a:ext>
            </a:extLst>
          </p:cNvPr>
          <p:cNvSpPr/>
          <p:nvPr/>
        </p:nvSpPr>
        <p:spPr>
          <a:xfrm>
            <a:off x="11033878" y="6598533"/>
            <a:ext cx="1769543" cy="1669835"/>
          </a:xfrm>
          <a:prstGeom prst="ellipse">
            <a:avLst/>
          </a:prstGeom>
          <a:noFill/>
          <a:ln>
            <a:solidFill>
              <a:srgbClr val="A3DB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D659006-B853-5CF8-5E19-F50AA0CBC4C2}"/>
              </a:ext>
            </a:extLst>
          </p:cNvPr>
          <p:cNvSpPr txBox="1"/>
          <p:nvPr/>
        </p:nvSpPr>
        <p:spPr>
          <a:xfrm>
            <a:off x="3768087" y="8000293"/>
            <a:ext cx="24377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Испытания продуктов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6DBDDE6-BA12-F2CA-AF35-589C0189D519}"/>
              </a:ext>
            </a:extLst>
          </p:cNvPr>
          <p:cNvSpPr/>
          <p:nvPr/>
        </p:nvSpPr>
        <p:spPr>
          <a:xfrm>
            <a:off x="3768087" y="5657044"/>
            <a:ext cx="15396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b="1" dirty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Контрактное производство</a:t>
            </a:r>
            <a:endParaRPr lang="ru-RU" sz="14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FAE1EE9-A545-8491-B162-32072E98CA9A}"/>
              </a:ext>
            </a:extLst>
          </p:cNvPr>
          <p:cNvSpPr txBox="1"/>
          <p:nvPr/>
        </p:nvSpPr>
        <p:spPr>
          <a:xfrm rot="959000">
            <a:off x="7173586" y="5717936"/>
            <a:ext cx="1697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Производство продукта</a:t>
            </a:r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07BCDA57-E3C4-CACE-85F8-6A973796FB49}"/>
              </a:ext>
            </a:extLst>
          </p:cNvPr>
          <p:cNvCxnSpPr>
            <a:cxnSpLocks/>
          </p:cNvCxnSpPr>
          <p:nvPr/>
        </p:nvCxnSpPr>
        <p:spPr>
          <a:xfrm flipH="1" flipV="1">
            <a:off x="7024830" y="6432388"/>
            <a:ext cx="1347651" cy="400031"/>
          </a:xfrm>
          <a:prstGeom prst="straightConnector1">
            <a:avLst/>
          </a:prstGeom>
          <a:ln w="57150">
            <a:solidFill>
              <a:srgbClr val="A3DBD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C0AFBC31-5841-5298-B4AE-DF49839E7893}"/>
              </a:ext>
            </a:extLst>
          </p:cNvPr>
          <p:cNvSpPr txBox="1"/>
          <p:nvPr/>
        </p:nvSpPr>
        <p:spPr>
          <a:xfrm rot="982811">
            <a:off x="6971084" y="6833297"/>
            <a:ext cx="16978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Лицензия</a:t>
            </a:r>
          </a:p>
        </p:txBody>
      </p:sp>
      <p:pic>
        <p:nvPicPr>
          <p:cNvPr id="30" name="Picture 4" descr="ФУНКЦИОНАЛЬНЫЕ МАТЕРИАЛЫ">
            <a:extLst>
              <a:ext uri="{FF2B5EF4-FFF2-40B4-BE49-F238E27FC236}">
                <a16:creationId xmlns:a16="http://schemas.microsoft.com/office/drawing/2014/main" id="{EC4117BE-5596-F610-AF93-4B466D8D0C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545" b="-701"/>
          <a:stretch/>
        </p:blipFill>
        <p:spPr bwMode="auto">
          <a:xfrm>
            <a:off x="11807304" y="5439063"/>
            <a:ext cx="641650" cy="47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ФУНКЦИОНАЛЬНЫЕ МАТЕРИАЛЫ">
            <a:extLst>
              <a:ext uri="{FF2B5EF4-FFF2-40B4-BE49-F238E27FC236}">
                <a16:creationId xmlns:a16="http://schemas.microsoft.com/office/drawing/2014/main" id="{19DD4AA5-1EF6-13F2-E8EE-4D39AFB012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545" b="-701"/>
          <a:stretch/>
        </p:blipFill>
        <p:spPr bwMode="auto">
          <a:xfrm>
            <a:off x="5908842" y="5294459"/>
            <a:ext cx="641650" cy="47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ФУНКЦИОНАЛЬНЫЕ МАТЕРИАЛЫ">
            <a:extLst>
              <a:ext uri="{FF2B5EF4-FFF2-40B4-BE49-F238E27FC236}">
                <a16:creationId xmlns:a16="http://schemas.microsoft.com/office/drawing/2014/main" id="{DDED5B83-F770-3057-02B5-5B0130A148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6" t="1284" b="-1"/>
          <a:stretch/>
        </p:blipFill>
        <p:spPr bwMode="auto">
          <a:xfrm>
            <a:off x="5530980" y="6010373"/>
            <a:ext cx="1521964" cy="37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013EA27D-0411-D041-8806-8CADF8DBFC60}"/>
              </a:ext>
            </a:extLst>
          </p:cNvPr>
          <p:cNvCxnSpPr>
            <a:cxnSpLocks/>
          </p:cNvCxnSpPr>
          <p:nvPr/>
        </p:nvCxnSpPr>
        <p:spPr>
          <a:xfrm flipH="1" flipV="1">
            <a:off x="9842513" y="7280284"/>
            <a:ext cx="459793" cy="682670"/>
          </a:xfrm>
          <a:prstGeom prst="straightConnector1">
            <a:avLst/>
          </a:prstGeom>
          <a:ln w="57150">
            <a:solidFill>
              <a:srgbClr val="A3DBD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" name="Picture 4" descr="ФУНКЦИОНАЛЬНЫЕ МАТЕРИАЛЫ">
            <a:extLst>
              <a:ext uri="{FF2B5EF4-FFF2-40B4-BE49-F238E27FC236}">
                <a16:creationId xmlns:a16="http://schemas.microsoft.com/office/drawing/2014/main" id="{1F3C5356-3EE9-0692-4C89-738FB51F7B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545" b="-701"/>
          <a:stretch/>
        </p:blipFill>
        <p:spPr bwMode="auto">
          <a:xfrm>
            <a:off x="10412883" y="8468797"/>
            <a:ext cx="641650" cy="47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363414A6-9770-E892-B726-C80BB97B2278}"/>
              </a:ext>
            </a:extLst>
          </p:cNvPr>
          <p:cNvSpPr txBox="1"/>
          <p:nvPr/>
        </p:nvSpPr>
        <p:spPr>
          <a:xfrm rot="974811">
            <a:off x="10245411" y="6374369"/>
            <a:ext cx="1479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Термическая и химическая обработка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9CBE4A1-F44D-E42D-884B-13A407C67618}"/>
              </a:ext>
            </a:extLst>
          </p:cNvPr>
          <p:cNvSpPr txBox="1"/>
          <p:nvPr/>
        </p:nvSpPr>
        <p:spPr>
          <a:xfrm>
            <a:off x="9025797" y="7531183"/>
            <a:ext cx="1893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Поставка мелкодисперсного сырья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B61BB340-3805-F322-6FC6-03F500F619AE}"/>
              </a:ext>
            </a:extLst>
          </p:cNvPr>
          <p:cNvSpPr/>
          <p:nvPr/>
        </p:nvSpPr>
        <p:spPr>
          <a:xfrm>
            <a:off x="3570856" y="8257514"/>
            <a:ext cx="3155018" cy="542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07000"/>
              </a:lnSpc>
              <a:spcAft>
                <a:spcPts val="0"/>
              </a:spcAft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OOO </a:t>
            </a:r>
            <a:r>
              <a:rPr lang="ru-RU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«</a:t>
            </a:r>
            <a:r>
              <a:rPr lang="ru-RU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ХимАналит</a:t>
            </a:r>
            <a:r>
              <a:rPr lang="ru-RU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», ООО «Рутил», </a:t>
            </a:r>
          </a:p>
          <a:p>
            <a:pPr algn="l">
              <a:lnSpc>
                <a:spcPct val="107000"/>
              </a:lnSpc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216CFCE4-CED3-FA0E-B494-8EAC05DE9FC5}"/>
              </a:ext>
            </a:extLst>
          </p:cNvPr>
          <p:cNvSpPr/>
          <p:nvPr/>
        </p:nvSpPr>
        <p:spPr>
          <a:xfrm>
            <a:off x="11151996" y="4873945"/>
            <a:ext cx="1769543" cy="1669835"/>
          </a:xfrm>
          <a:prstGeom prst="ellipse">
            <a:avLst/>
          </a:prstGeom>
          <a:noFill/>
          <a:ln>
            <a:solidFill>
              <a:srgbClr val="A3DB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Picture 4" descr="ФУНКЦИОНАЛЬНЫЕ МАТЕРИАЛЫ">
            <a:extLst>
              <a:ext uri="{FF2B5EF4-FFF2-40B4-BE49-F238E27FC236}">
                <a16:creationId xmlns:a16="http://schemas.microsoft.com/office/drawing/2014/main" id="{D302CF4E-8E0D-A778-7C47-27C71B78AE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545" b="-701"/>
          <a:stretch/>
        </p:blipFill>
        <p:spPr bwMode="auto">
          <a:xfrm>
            <a:off x="11656606" y="7122416"/>
            <a:ext cx="641650" cy="47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FEFBAED1-9D1C-6ECC-DE94-39EFB494E765}"/>
              </a:ext>
            </a:extLst>
          </p:cNvPr>
          <p:cNvSpPr txBox="1"/>
          <p:nvPr/>
        </p:nvSpPr>
        <p:spPr>
          <a:xfrm>
            <a:off x="12949761" y="5231808"/>
            <a:ext cx="27923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Подготовка состава и проведение обработки частиц сырья по поверхности </a:t>
            </a:r>
          </a:p>
        </p:txBody>
      </p:sp>
      <p:cxnSp>
        <p:nvCxnSpPr>
          <p:cNvPr id="45" name="Прямая со стрелкой 44">
            <a:extLst>
              <a:ext uri="{FF2B5EF4-FFF2-40B4-BE49-F238E27FC236}">
                <a16:creationId xmlns:a16="http://schemas.microsoft.com/office/drawing/2014/main" id="{3D0A042B-5C39-BFB6-91D0-4FD9E26AB771}"/>
              </a:ext>
            </a:extLst>
          </p:cNvPr>
          <p:cNvCxnSpPr>
            <a:cxnSpLocks/>
            <a:stCxn id="42" idx="2"/>
          </p:cNvCxnSpPr>
          <p:nvPr/>
        </p:nvCxnSpPr>
        <p:spPr>
          <a:xfrm flipH="1">
            <a:off x="9982019" y="5708863"/>
            <a:ext cx="1169977" cy="397070"/>
          </a:xfrm>
          <a:prstGeom prst="straightConnector1">
            <a:avLst/>
          </a:prstGeom>
          <a:ln w="57150">
            <a:solidFill>
              <a:srgbClr val="A3DBD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8">
            <a:extLst>
              <a:ext uri="{FF2B5EF4-FFF2-40B4-BE49-F238E27FC236}">
                <a16:creationId xmlns:a16="http://schemas.microsoft.com/office/drawing/2014/main" id="{65789896-D334-B1D2-81CC-6F81F3556D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221" y="1692194"/>
            <a:ext cx="1914864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84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84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84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84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002060"/>
                </a:solidFill>
                <a:latin typeface="Noto Sans" panose="020B0502040504020204" pitchFamily="34" charset="0"/>
                <a:cs typeface="Noto Sans" panose="020B0502040504020204" pitchFamily="34" charset="0"/>
              </a:rPr>
              <a:t>Бизнес-модель </a:t>
            </a:r>
            <a:r>
              <a:rPr lang="ru-RU" altLang="ru-RU" sz="2000" b="1" dirty="0" err="1">
                <a:solidFill>
                  <a:srgbClr val="002060"/>
                </a:solidFill>
                <a:latin typeface="Noto Sans" panose="020B0502040504020204" pitchFamily="34" charset="0"/>
                <a:cs typeface="Noto Sans" panose="020B0502040504020204" pitchFamily="34" charset="0"/>
              </a:rPr>
              <a:t>стартапа</a:t>
            </a:r>
            <a:r>
              <a:rPr lang="ru-RU" altLang="ru-RU" sz="2000" b="1" dirty="0">
                <a:solidFill>
                  <a:srgbClr val="002060"/>
                </a:solidFill>
                <a:latin typeface="Noto Sans" panose="020B0502040504020204" pitchFamily="34" charset="0"/>
                <a:cs typeface="Noto Sans" panose="020B0502040504020204" pitchFamily="34" charset="0"/>
              </a:rPr>
              <a:t> предполагает работу в формате В2В с каждым предприятием-заказчиком для обеспечения локальных требований к продукту</a:t>
            </a:r>
            <a:endParaRPr lang="ru-RU" altLang="ru-RU" sz="2000" b="1" dirty="0">
              <a:solidFill>
                <a:srgbClr val="000000"/>
              </a:solidFill>
              <a:latin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71AC4A3-2D3C-950C-E310-C09E54E3D10A}"/>
              </a:ext>
            </a:extLst>
          </p:cNvPr>
          <p:cNvSpPr txBox="1"/>
          <p:nvPr/>
        </p:nvSpPr>
        <p:spPr>
          <a:xfrm>
            <a:off x="6757844" y="8120134"/>
            <a:ext cx="1483641" cy="542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Ресурсные центры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6708210-D379-188C-215E-7439567AA085}"/>
              </a:ext>
            </a:extLst>
          </p:cNvPr>
          <p:cNvSpPr txBox="1"/>
          <p:nvPr/>
        </p:nvSpPr>
        <p:spPr>
          <a:xfrm>
            <a:off x="11210746" y="7675864"/>
            <a:ext cx="1483641" cy="311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err="1">
                <a:solidFill>
                  <a:schemeClr val="accent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Тетрал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-ФМ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Текущий статус проекта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8DEAEF-2103-404B-A2A6-C68036F0CC10}"/>
              </a:ext>
            </a:extLst>
          </p:cNvPr>
          <p:cNvSpPr txBox="1"/>
          <p:nvPr/>
        </p:nvSpPr>
        <p:spPr>
          <a:xfrm>
            <a:off x="1634489" y="2943360"/>
            <a:ext cx="3146091" cy="612934"/>
          </a:xfrm>
          <a:prstGeom prst="roundRect">
            <a:avLst/>
          </a:prstGeom>
          <a:solidFill>
            <a:srgbClr val="94D5DD"/>
          </a:solidFill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Разработана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1AB41B-6F06-71D5-96CE-4FEB178E42FC}"/>
              </a:ext>
            </a:extLst>
          </p:cNvPr>
          <p:cNvSpPr txBox="1"/>
          <p:nvPr/>
        </p:nvSpPr>
        <p:spPr>
          <a:xfrm>
            <a:off x="5044439" y="3002296"/>
            <a:ext cx="1481707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лабораторная технология получения тета-фазы из гидроксида алюминия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410F3-F8C5-9D32-06C5-082CDEE11B59}"/>
              </a:ext>
            </a:extLst>
          </p:cNvPr>
          <p:cNvSpPr txBox="1"/>
          <p:nvPr/>
        </p:nvSpPr>
        <p:spPr>
          <a:xfrm>
            <a:off x="1634489" y="4123680"/>
            <a:ext cx="3146091" cy="612934"/>
          </a:xfrm>
          <a:prstGeom prst="roundRect">
            <a:avLst/>
          </a:prstGeom>
          <a:solidFill>
            <a:srgbClr val="94D5DD"/>
          </a:solidFill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Подобраны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AF7755-CC28-6C39-7787-DAFCCF20AB7F}"/>
              </a:ext>
            </a:extLst>
          </p:cNvPr>
          <p:cNvSpPr txBox="1"/>
          <p:nvPr/>
        </p:nvSpPr>
        <p:spPr>
          <a:xfrm>
            <a:off x="5044439" y="4159219"/>
            <a:ext cx="1481707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технологические режимы прокалки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21A45C-697C-B772-16EA-38DCC2B63E8A}"/>
              </a:ext>
            </a:extLst>
          </p:cNvPr>
          <p:cNvSpPr txBox="1"/>
          <p:nvPr/>
        </p:nvSpPr>
        <p:spPr>
          <a:xfrm>
            <a:off x="1634489" y="5186733"/>
            <a:ext cx="3146091" cy="612934"/>
          </a:xfrm>
          <a:prstGeom prst="roundRect">
            <a:avLst/>
          </a:prstGeom>
          <a:solidFill>
            <a:srgbClr val="94D5DD"/>
          </a:solidFill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Изготовлена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09424A-F7D5-DF1E-0A4F-5C4CB93B3EC2}"/>
              </a:ext>
            </a:extLst>
          </p:cNvPr>
          <p:cNvSpPr txBox="1"/>
          <p:nvPr/>
        </p:nvSpPr>
        <p:spPr>
          <a:xfrm>
            <a:off x="5044439" y="5135518"/>
            <a:ext cx="1481707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опы</a:t>
            </a:r>
            <a:r>
              <a:rPr lang="ru-RU" sz="3000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т</a:t>
            </a:r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но-промышленная партия продукции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5858059-B544-E9F9-056D-BC0438179942}"/>
              </a:ext>
            </a:extLst>
          </p:cNvPr>
          <p:cNvSpPr txBox="1"/>
          <p:nvPr/>
        </p:nvSpPr>
        <p:spPr>
          <a:xfrm>
            <a:off x="1634489" y="6286897"/>
            <a:ext cx="3146091" cy="612934"/>
          </a:xfrm>
          <a:prstGeom prst="roundRect">
            <a:avLst/>
          </a:prstGeom>
          <a:solidFill>
            <a:srgbClr val="94D5DD"/>
          </a:solidFill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Проведены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277DA9-4703-88F9-A438-1BF01C097E29}"/>
              </a:ext>
            </a:extLst>
          </p:cNvPr>
          <p:cNvSpPr txBox="1"/>
          <p:nvPr/>
        </p:nvSpPr>
        <p:spPr>
          <a:xfrm>
            <a:off x="5044441" y="6199418"/>
            <a:ext cx="143292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исследования по определению фазового состава, удельной поверхности, </a:t>
            </a:r>
          </a:p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химических и гранулометрических характеристик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811137-5AC2-7EE8-556F-6864CEC01107}"/>
              </a:ext>
            </a:extLst>
          </p:cNvPr>
          <p:cNvSpPr txBox="1"/>
          <p:nvPr/>
        </p:nvSpPr>
        <p:spPr>
          <a:xfrm>
            <a:off x="1634489" y="7557152"/>
            <a:ext cx="3146091" cy="612934"/>
          </a:xfrm>
          <a:prstGeom prst="roundRect">
            <a:avLst/>
          </a:prstGeom>
          <a:solidFill>
            <a:srgbClr val="94D5DD"/>
          </a:solidFill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Подтверждено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41976E-BAB1-87B2-DEC3-79806319BE11}"/>
              </a:ext>
            </a:extLst>
          </p:cNvPr>
          <p:cNvSpPr txBox="1"/>
          <p:nvPr/>
        </p:nvSpPr>
        <p:spPr>
          <a:xfrm>
            <a:off x="5044440" y="7580355"/>
            <a:ext cx="531876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получение тета-фазы 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F3952A-70B1-2A33-F1D5-542838E9E509}"/>
              </a:ext>
            </a:extLst>
          </p:cNvPr>
          <p:cNvSpPr txBox="1"/>
          <p:nvPr/>
        </p:nvSpPr>
        <p:spPr>
          <a:xfrm>
            <a:off x="1040129" y="9508272"/>
            <a:ext cx="183335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875" algn="ctr">
              <a:buClrTx/>
            </a:pPr>
            <a:r>
              <a:rPr lang="ru-RU" sz="2400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В 2020 году реализация проекта приостановлена до приобретения </a:t>
            </a:r>
            <a:r>
              <a:rPr lang="ru-RU" sz="2400" dirty="0" err="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прокалочной</a:t>
            </a:r>
            <a:r>
              <a:rPr lang="ru-RU" sz="2400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печи </a:t>
            </a:r>
          </a:p>
          <a:p>
            <a:pPr marL="15875" algn="ctr">
              <a:buClrTx/>
            </a:pPr>
            <a:r>
              <a:rPr lang="ru-RU" sz="2400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с рабочей температурой 900-1100°С.</a:t>
            </a:r>
            <a:endParaRPr lang="ru-RU" sz="2400" dirty="0">
              <a:solidFill>
                <a:srgbClr val="22222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graphicFrame>
        <p:nvGraphicFramePr>
          <p:cNvPr id="17" name="Таблица 4">
            <a:extLst>
              <a:ext uri="{FF2B5EF4-FFF2-40B4-BE49-F238E27FC236}">
                <a16:creationId xmlns:a16="http://schemas.microsoft.com/office/drawing/2014/main" id="{DA4BD18D-37E6-0621-32E3-40E3D6A67F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033309"/>
              </p:ext>
            </p:extLst>
          </p:nvPr>
        </p:nvGraphicFramePr>
        <p:xfrm>
          <a:off x="894588" y="3306386"/>
          <a:ext cx="18383250" cy="5166360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5358728">
                  <a:extLst>
                    <a:ext uri="{9D8B030D-6E8A-4147-A177-3AD203B41FA5}">
                      <a16:colId xmlns:a16="http://schemas.microsoft.com/office/drawing/2014/main" val="1570100459"/>
                    </a:ext>
                  </a:extLst>
                </a:gridCol>
                <a:gridCol w="13024522">
                  <a:extLst>
                    <a:ext uri="{9D8B030D-6E8A-4147-A177-3AD203B41FA5}">
                      <a16:colId xmlns:a16="http://schemas.microsoft.com/office/drawing/2014/main" val="2226676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Журавлева Полина Юрьевна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i="1" dirty="0"/>
                        <a:t>Генеральный директор…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Более 20 лет опыта в управлении развитием компаний в</a:t>
                      </a:r>
                      <a:r>
                        <a:rPr lang="ru-RU" baseline="0" dirty="0" smtClean="0"/>
                        <a:t> разных отраслях. Отвечает за стратегию развития, маркетинг, взаимодействие с инвесторами, достижение стратегических целей.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87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Смирнов Игорь Александрович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i="1" dirty="0"/>
                        <a:t>Технический директор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i="1" dirty="0"/>
                        <a:t>ООО «Функциональные материалы»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Опыт работы с оборудованием более 10 лет, в том числе по направлению проекта более 5 лет. Отвечает за техническое обеспечение проекта.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017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Савина Екатерина Владимировна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i="1" dirty="0"/>
                        <a:t>Химик-технолог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i="1" dirty="0"/>
                        <a:t>ООО «Функциональные материалы»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Специалист в области разработки композиционных полимерных материалов, лакокрасочных покрытий. Более 5 лет успешного опыта разработки и коммерческого внедрения защитных материалов, в том числе для нужд военной и специальной техники.</a:t>
                      </a:r>
                    </a:p>
                    <a:p>
                      <a:endParaRPr lang="ru-RU" dirty="0"/>
                    </a:p>
                    <a:p>
                      <a:r>
                        <a:rPr lang="ru-RU" dirty="0"/>
                        <a:t>Роль в проекте: научное консультирование и разработка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861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Гринблат</a:t>
                      </a: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Сергей Борисович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i="1" dirty="0"/>
                        <a:t>Коммерческий директор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i="1" dirty="0"/>
                        <a:t>ТД «Функциональные материалы»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Опыт работы в организации продаж более 10 лет, в том числе по направлению мелкодисперсных добавок более 2 лет. Отвечает</a:t>
                      </a:r>
                      <a:r>
                        <a:rPr lang="ru-RU" baseline="0" dirty="0" smtClean="0"/>
                        <a:t> за организацию сбыта.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132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809864-0680-7633-9769-E221BAF23C03}"/>
              </a:ext>
            </a:extLst>
          </p:cNvPr>
          <p:cNvSpPr txBox="1"/>
          <p:nvPr/>
        </p:nvSpPr>
        <p:spPr>
          <a:xfrm>
            <a:off x="1634489" y="2943360"/>
            <a:ext cx="3867677" cy="612934"/>
          </a:xfrm>
          <a:prstGeom prst="roundRect">
            <a:avLst/>
          </a:prstGeom>
          <a:solidFill>
            <a:srgbClr val="94D5DD"/>
          </a:solidFill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Изучение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9393EA-6588-F206-E2F6-7D57BD1B9684}"/>
              </a:ext>
            </a:extLst>
          </p:cNvPr>
          <p:cNvSpPr txBox="1"/>
          <p:nvPr/>
        </p:nvSpPr>
        <p:spPr>
          <a:xfrm>
            <a:off x="5750062" y="3051645"/>
            <a:ext cx="1481707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текущих технико-экономических показателей рынка сбыта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45900F-0027-72D3-5C35-1294091F5F71}"/>
              </a:ext>
            </a:extLst>
          </p:cNvPr>
          <p:cNvSpPr txBox="1"/>
          <p:nvPr/>
        </p:nvSpPr>
        <p:spPr>
          <a:xfrm>
            <a:off x="1634489" y="4123680"/>
            <a:ext cx="3867677" cy="612934"/>
          </a:xfrm>
          <a:prstGeom prst="roundRect">
            <a:avLst/>
          </a:prstGeom>
          <a:solidFill>
            <a:srgbClr val="94D5DD"/>
          </a:solidFill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Поиск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27B819-57E8-D561-6BBE-BE056138D911}"/>
              </a:ext>
            </a:extLst>
          </p:cNvPr>
          <p:cNvSpPr txBox="1"/>
          <p:nvPr/>
        </p:nvSpPr>
        <p:spPr>
          <a:xfrm>
            <a:off x="5750063" y="4207322"/>
            <a:ext cx="1481707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и привлечение индустриального партнера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26EB9E-BB6A-341E-30FE-D63B41B77581}"/>
              </a:ext>
            </a:extLst>
          </p:cNvPr>
          <p:cNvSpPr txBox="1"/>
          <p:nvPr/>
        </p:nvSpPr>
        <p:spPr>
          <a:xfrm>
            <a:off x="1634489" y="5186733"/>
            <a:ext cx="3867677" cy="612934"/>
          </a:xfrm>
          <a:prstGeom prst="roundRect">
            <a:avLst/>
          </a:prstGeom>
          <a:solidFill>
            <a:srgbClr val="94D5DD"/>
          </a:solidFill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Масштабирование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6B83BE-03B9-D882-7BCD-BE20EFDBAEAC}"/>
              </a:ext>
            </a:extLst>
          </p:cNvPr>
          <p:cNvSpPr txBox="1"/>
          <p:nvPr/>
        </p:nvSpPr>
        <p:spPr>
          <a:xfrm>
            <a:off x="5750061" y="5133575"/>
            <a:ext cx="1481707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технологии на базе индустриального партнера для отработки промышленной </a:t>
            </a:r>
            <a:r>
              <a:rPr lang="ru-RU" sz="30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технологии производства конечного продукта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D0ED3D-21C6-0AA4-B927-85D8CF65668E}"/>
              </a:ext>
            </a:extLst>
          </p:cNvPr>
          <p:cNvSpPr txBox="1"/>
          <p:nvPr/>
        </p:nvSpPr>
        <p:spPr>
          <a:xfrm>
            <a:off x="1634489" y="6286897"/>
            <a:ext cx="3867677" cy="612934"/>
          </a:xfrm>
          <a:prstGeom prst="roundRect">
            <a:avLst/>
          </a:prstGeom>
          <a:solidFill>
            <a:srgbClr val="94D5DD"/>
          </a:solidFill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Проведение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4359B1-C674-8C66-C39F-B1202199490E}"/>
              </a:ext>
            </a:extLst>
          </p:cNvPr>
          <p:cNvSpPr txBox="1"/>
          <p:nvPr/>
        </p:nvSpPr>
        <p:spPr>
          <a:xfrm>
            <a:off x="5750062" y="6327215"/>
            <a:ext cx="1432927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опытно-промышленных испытаний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B8679A-DE9C-CB2E-BD9B-A718CB5C4C85}"/>
              </a:ext>
            </a:extLst>
          </p:cNvPr>
          <p:cNvSpPr txBox="1"/>
          <p:nvPr/>
        </p:nvSpPr>
        <p:spPr>
          <a:xfrm>
            <a:off x="1634489" y="7557152"/>
            <a:ext cx="3867677" cy="612934"/>
          </a:xfrm>
          <a:prstGeom prst="roundRect">
            <a:avLst/>
          </a:prstGeom>
          <a:solidFill>
            <a:srgbClr val="94D5DD"/>
          </a:solidFill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Приобретение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D8019B-D255-7431-EDBA-80CAD1E6246E}"/>
              </a:ext>
            </a:extLst>
          </p:cNvPr>
          <p:cNvSpPr txBox="1"/>
          <p:nvPr/>
        </p:nvSpPr>
        <p:spPr>
          <a:xfrm>
            <a:off x="5750062" y="7580355"/>
            <a:ext cx="1384647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специального оборудования для </a:t>
            </a:r>
            <a:r>
              <a:rPr lang="ru-RU" sz="30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прокалки и модификаций</a:t>
            </a:r>
            <a:r>
              <a:rPr lang="ru-RU" sz="3000" b="0" i="0" dirty="0" smtClean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продукта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 smtClean="0"/>
              <a:t>Сайт группы </a:t>
            </a:r>
            <a:endParaRPr lang="ru-RU" sz="1800" dirty="0"/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www.tkfm.org </a:t>
            </a:r>
            <a:endParaRPr lang="ru-RU" sz="2800" dirty="0" smtClean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+</a:t>
            </a:r>
            <a:r>
              <a:rPr lang="en-US" sz="2800" dirty="0"/>
              <a:t>7 </a:t>
            </a:r>
            <a:r>
              <a:rPr lang="en-US" sz="2800" dirty="0" smtClean="0"/>
              <a:t>(</a:t>
            </a:r>
            <a:r>
              <a:rPr lang="ru-RU" sz="2800" dirty="0" smtClean="0"/>
              <a:t>911) 951 – 36 - 73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zhuravleva</a:t>
            </a:r>
            <a:r>
              <a:rPr lang="en-US" sz="2800" dirty="0" smtClean="0"/>
              <a:t>@nwttc.ru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6788</TotalTime>
  <Words>765</Words>
  <Application>Microsoft Office PowerPoint</Application>
  <PresentationFormat>Произвольный</PresentationFormat>
  <Paragraphs>118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Noto Sans</vt:lpstr>
      <vt:lpstr>Roboto Condensed</vt:lpstr>
      <vt:lpstr>ОБЛОЖКИ</vt:lpstr>
      <vt:lpstr>РАЗДЕЛИТЕЛИ</vt:lpstr>
      <vt:lpstr>Тетрал-ФМ.  Технология производства специальных реактивных глиноземов для электронной промышленности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Текущий статус проекта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Polina</cp:lastModifiedBy>
  <cp:revision>229</cp:revision>
  <dcterms:created xsi:type="dcterms:W3CDTF">2021-03-01T12:07:13Z</dcterms:created>
  <dcterms:modified xsi:type="dcterms:W3CDTF">2022-06-03T14:31:13Z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