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4"/>
  </p:notesMasterIdLst>
  <p:sldIdLst>
    <p:sldId id="256" r:id="rId2"/>
    <p:sldId id="257" r:id="rId3"/>
    <p:sldId id="258" r:id="rId4"/>
    <p:sldId id="271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0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Raleway" pitchFamily="2" charset="-52"/>
      <p:regular r:id="rId19"/>
      <p:bold r:id="rId20"/>
      <p:italic r:id="rId21"/>
      <p:boldItalic r:id="rId22"/>
    </p:embeddedFont>
    <p:embeddedFont>
      <p:font typeface="Raleway Italic" charset="-52"/>
      <p:italic r:id="rId23"/>
    </p:embeddedFont>
    <p:embeddedFont>
      <p:font typeface="Raleway SemiBold" pitchFamily="2" charset="-52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Roboto Condensed" panose="020000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C01195-8016-E1F5-BD70-F20A2E6728F9}" v="1819" dt="2024-10-09T20:49:32.455"/>
    <p1510:client id="{B20D6D19-5418-522B-7C6B-A81C866FDA1B}" v="3663" dt="2024-10-08T11:52:56.230"/>
    <p1510:client id="{FC2342FF-3AFD-775A-BB58-D56CFB149257}" v="64" dt="2024-10-09T19:58:58.150"/>
  </p1510:revLst>
</p1510:revInfo>
</file>

<file path=ppt/tableStyles.xml><?xml version="1.0" encoding="utf-8"?>
<a:tblStyleLst xmlns:a="http://schemas.openxmlformats.org/drawingml/2006/main" def="{27C7109A-20A1-42DF-92F8-EC4943D437D4}">
  <a:tblStyle styleId="{27C7109A-20A1-42DF-92F8-EC4943D437D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c013e0b3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g2c013e0b3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c013e0b3a9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g2c013e0b3a9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c016641d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g2c016641d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c013e0b3a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2c013e0b3a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8383" y="4511041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512492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456817" y="1079035"/>
            <a:ext cx="4655700" cy="16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r>
              <a:rPr lang="ru" sz="3100">
                <a:solidFill>
                  <a:schemeClr val="dk1"/>
                </a:solidFill>
              </a:rPr>
              <a:t>Социальный проект </a:t>
            </a:r>
            <a:r>
              <a:rPr lang="ru" sz="3100">
                <a:solidFill>
                  <a:schemeClr val="dk1"/>
                </a:solidFill>
                <a:ea typeface="Roboto Condensed"/>
                <a:cs typeface="Roboto Condensed"/>
              </a:rPr>
              <a:t>"</a:t>
            </a:r>
            <a:r>
              <a:rPr lang="ru" sz="3100">
                <a:solidFill>
                  <a:schemeClr val="dk1"/>
                </a:solidFill>
              </a:rPr>
              <a:t>ЭХО ЗАБОТЫ"</a:t>
            </a:r>
            <a:r>
              <a:rPr lang="ru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</a:rPr>
              <a:t>»</a:t>
            </a:r>
            <a:endParaRPr lang="ru-RU">
              <a:solidFill>
                <a:schemeClr val="dk1"/>
              </a:solidFill>
            </a:endParaRPr>
          </a:p>
          <a:p>
            <a:endParaRPr lang="ru" sz="3100">
              <a:solidFill>
                <a:schemeClr val="dk1"/>
              </a:solidFill>
            </a:endParaRPr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456818" y="2120035"/>
            <a:ext cx="6372949" cy="1577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ru" sz="1400" dirty="0">
                <a:solidFill>
                  <a:schemeClr val="bg2"/>
                </a:solidFill>
              </a:rPr>
              <a:t>Проект включает установку автоматов на территории ТГПУ, где студенты могут анонимно выбрать категорию своих переживаний и получить мотивационные аффирмации. Рядом доступны бумага и ручки для записи мыслей, а через автоматы можно получить QR-код для чата с психологом.</a:t>
            </a:r>
            <a:endParaRPr lang="ru-RU" sz="1400" dirty="0">
              <a:solidFill>
                <a:schemeClr val="bg2"/>
              </a:solidFill>
            </a:endParaRPr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61" y="2851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75003" y="1341329"/>
            <a:ext cx="2568997" cy="382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73900" y="0"/>
            <a:ext cx="1171301" cy="11713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456818" y="3532167"/>
            <a:ext cx="6118185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"/>
              <a:t>ФИО команды: </a:t>
            </a:r>
            <a:br>
              <a:rPr lang="ru"/>
            </a:br>
            <a:r>
              <a:rPr lang="ru"/>
              <a:t>Арина Петрова, Алина Максимова, Чумаченко Полина, </a:t>
            </a:r>
            <a:r>
              <a:rPr lang="ru" err="1"/>
              <a:t>Федощенко</a:t>
            </a:r>
            <a:r>
              <a:rPr lang="ru"/>
              <a:t> Виктор, Бычков Михаил, Воротникова Валерия, Храпова Виктория.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509456" y="91949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037" y="1354154"/>
            <a:ext cx="7022700" cy="2785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>
              <a:buSzPts val="1200"/>
            </a:pPr>
            <a:endParaRPr lang="ru-RU" i="1">
              <a:solidFill>
                <a:srgbClr val="132C40"/>
              </a:solidFill>
              <a:latin typeface="Raleway Italic"/>
            </a:endParaRPr>
          </a:p>
          <a:p>
            <a:pPr marL="914400" indent="-317500"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"/>
              </a:rPr>
              <a:t>Масштаб решаемой задачи - региональный.</a:t>
            </a:r>
          </a:p>
          <a:p>
            <a:pPr marL="914400" indent="-317500"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dirty="0">
                <a:solidFill>
                  <a:srgbClr val="132C40"/>
                </a:solidFill>
                <a:latin typeface="Raleway"/>
                <a:sym typeface="Raleway"/>
              </a:rPr>
              <a:t>Этот проект стремится сделать психологическую помощь более доступной, неформальной и анонимной, что может </a:t>
            </a:r>
            <a:r>
              <a:rPr lang="ru" dirty="0">
                <a:solidFill>
                  <a:srgbClr val="132C40"/>
                </a:solidFill>
                <a:latin typeface="Raleway"/>
              </a:rPr>
              <a:t>значительно </a:t>
            </a:r>
            <a:r>
              <a:rPr lang="ru" dirty="0">
                <a:solidFill>
                  <a:srgbClr val="132C40"/>
                </a:solidFill>
                <a:latin typeface="Raleway"/>
                <a:sym typeface="Raleway"/>
              </a:rPr>
              <a:t>улучшить эмоциональное и психическое благополучие студентов</a:t>
            </a:r>
            <a:r>
              <a:rPr lang="ru" dirty="0">
                <a:solidFill>
                  <a:srgbClr val="132C40"/>
                </a:solidFill>
                <a:latin typeface="Raleway"/>
              </a:rPr>
              <a:t>.</a:t>
            </a:r>
            <a:endParaRPr lang="ru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914400" indent="-317500"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dirty="0">
                <a:solidFill>
                  <a:srgbClr val="132C40"/>
                </a:solidFill>
                <a:latin typeface="Raleway"/>
                <a:ea typeface="Raleway"/>
                <a:sym typeface="Raleway"/>
              </a:rPr>
              <a:t>Современные университеты усиливают внимание к психологическому благополучию студентов, адаптируя услуги под их потребности. Развиваются онлайн-консультации и мобильные приложения для психического здоровья, подчеркивая необходимость инновационных решений. </a:t>
            </a:r>
            <a:endParaRPr i="1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914400" indent="-317500">
              <a:buClr>
                <a:schemeClr val="dk1"/>
              </a:buClr>
              <a:buSzPts val="1400"/>
              <a:buFont typeface="Raleway"/>
              <a:buChar char="●"/>
            </a:pPr>
            <a:endParaRPr lang="ru" i="1" dirty="0">
              <a:solidFill>
                <a:srgbClr val="132C40"/>
              </a:solidFill>
              <a:latin typeface="Raleway"/>
            </a:endParaRPr>
          </a:p>
          <a:p>
            <a:pPr marL="342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32C40"/>
              </a:solidFill>
              <a:latin typeface="Raleway Italic"/>
              <a:ea typeface="Raleway"/>
              <a:cs typeface="Raleway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394848" y="113933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86" name="Google Shape;86;p14"/>
          <p:cNvSpPr txBox="1">
            <a:spLocks noGrp="1"/>
          </p:cNvSpPr>
          <p:nvPr>
            <p:ph type="body" idx="1"/>
          </p:nvPr>
        </p:nvSpPr>
        <p:spPr>
          <a:xfrm>
            <a:off x="394848" y="1869740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indent="-317500">
              <a:buClr>
                <a:schemeClr val="dk1"/>
              </a:buClr>
              <a:buSzPts val="1400"/>
            </a:pPr>
            <a:r>
              <a:rPr lang="ru" sz="1400" dirty="0">
                <a:solidFill>
                  <a:srgbClr val="132C40"/>
                </a:solidFill>
              </a:rPr>
              <a:t>Студенты, в возрасте от 18 до 24 лет</a:t>
            </a:r>
          </a:p>
          <a:p>
            <a:pPr indent="-317500">
              <a:buClr>
                <a:schemeClr val="dk1"/>
              </a:buClr>
              <a:buSzPts val="1400"/>
            </a:pPr>
            <a:r>
              <a:rPr lang="ru" sz="1400" dirty="0">
                <a:solidFill>
                  <a:srgbClr val="132C40"/>
                </a:solidFill>
              </a:rPr>
              <a:t>Преподаватели ТГПУ</a:t>
            </a:r>
            <a:endParaRPr sz="1300" dirty="0">
              <a:solidFill>
                <a:srgbClr val="132C40"/>
              </a:solidFill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499680" y="87926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223387" y="1541606"/>
            <a:ext cx="7994100" cy="330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546100" indent="-342900">
              <a:lnSpc>
                <a:spcPct val="114999"/>
              </a:lnSpc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 Italic"/>
                <a:ea typeface="Raleway"/>
                <a:sym typeface="Raleway"/>
              </a:rPr>
              <a:t>Проект направлен на решение проблемы психологического благополучия</a:t>
            </a:r>
            <a:r>
              <a:rPr lang="ru" i="1" dirty="0">
                <a:solidFill>
                  <a:srgbClr val="132C40"/>
                </a:solidFill>
                <a:latin typeface="italic"/>
                <a:ea typeface="Raleway"/>
                <a:sym typeface="Raleway"/>
              </a:rPr>
              <a:t> 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sym typeface="Raleway"/>
              </a:rPr>
              <a:t>студентов или преподавателей</a:t>
            </a:r>
          </a:p>
          <a:p>
            <a:pPr marL="546100" indent="-342900">
              <a:lnSpc>
                <a:spcPct val="114999"/>
              </a:lnSpc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sym typeface="Raleway"/>
              </a:rPr>
              <a:t>Студенты стесняются или не имеют возможности напрямую обращаться за профессиональной помощью.</a:t>
            </a:r>
          </a:p>
          <a:p>
            <a:pPr marL="546100" indent="-342900">
              <a:lnSpc>
                <a:spcPct val="114999"/>
              </a:lnSpc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sym typeface="Raleway"/>
              </a:rPr>
              <a:t>Дорого обращаться к профессионалам </a:t>
            </a:r>
          </a:p>
          <a:p>
            <a:pPr marL="546100" indent="-342900">
              <a:lnSpc>
                <a:spcPct val="114999"/>
              </a:lnSpc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sym typeface="Raleway"/>
              </a:rPr>
              <a:t>Снижение успеваемости</a:t>
            </a:r>
            <a:endParaRPr lang="en-US" i="1" dirty="0">
              <a:solidFill>
                <a:srgbClr val="132C40"/>
              </a:solidFill>
              <a:latin typeface="Raleway"/>
              <a:ea typeface="Raleway"/>
              <a:sym typeface="Raleway"/>
            </a:endParaRPr>
          </a:p>
          <a:p>
            <a:pPr marL="546100" indent="-342900">
              <a:lnSpc>
                <a:spcPct val="114999"/>
              </a:lnSpc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-RU" i="1" dirty="0">
                <a:solidFill>
                  <a:srgbClr val="132C40"/>
                </a:solidFill>
                <a:latin typeface="Raleway"/>
                <a:ea typeface="Raleway"/>
                <a:sym typeface="Raleway"/>
              </a:rPr>
              <a:t>По резутатам опроса студенты и преподаватели ответили, что основной стресс они испытывают перед сессией </a:t>
            </a:r>
            <a:endParaRPr lang="ru" i="1" dirty="0">
              <a:solidFill>
                <a:srgbClr val="132C40"/>
              </a:solidFill>
              <a:latin typeface="Raleway"/>
              <a:ea typeface="Raleway"/>
              <a:sym typeface="Raleway"/>
            </a:endParaRPr>
          </a:p>
          <a:p>
            <a:pPr marL="203200">
              <a:lnSpc>
                <a:spcPct val="114999"/>
              </a:lnSpc>
              <a:buClr>
                <a:srgbClr val="8F00FF"/>
              </a:buClr>
              <a:buSzPts val="1400"/>
            </a:pPr>
            <a:endParaRPr lang="ru" i="1" dirty="0">
              <a:solidFill>
                <a:srgbClr val="132C40"/>
              </a:solidFill>
              <a:latin typeface="Raleway"/>
              <a:ea typeface="Raleway"/>
              <a:sym typeface="Raleway"/>
            </a:endParaRPr>
          </a:p>
          <a:p>
            <a:pPr marL="546100" indent="-342900">
              <a:lnSpc>
                <a:spcPct val="114999"/>
              </a:lnSpc>
              <a:buClr>
                <a:srgbClr val="8F00FF"/>
              </a:buClr>
              <a:buSzPts val="1400"/>
              <a:buFont typeface="Raleway"/>
              <a:buChar char="●"/>
            </a:pPr>
            <a:endParaRPr lang="ru-RU" i="1" dirty="0">
              <a:solidFill>
                <a:srgbClr val="132C40"/>
              </a:solidFill>
              <a:latin typeface="Raleway"/>
              <a:ea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32C40"/>
              </a:solidFill>
              <a:highlight>
                <a:srgbClr val="FFFF00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  <p:sp>
        <p:nvSpPr>
          <p:cNvPr id="104" name="Google Shape;104;p16"/>
          <p:cNvSpPr txBox="1"/>
          <p:nvPr/>
        </p:nvSpPr>
        <p:spPr>
          <a:xfrm>
            <a:off x="546104" y="1774013"/>
            <a:ext cx="7003500" cy="344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" sz="1200" dirty="0">
                <a:solidFill>
                  <a:srgbClr val="FD493D"/>
                </a:solidFill>
                <a:latin typeface="Raleway"/>
                <a:ea typeface="Raleway SemiBold"/>
                <a:cs typeface="Raleway SemiBold"/>
                <a:sym typeface="Raleway SemiBold"/>
              </a:rPr>
              <a:t>Мы, социальный проект</a:t>
            </a:r>
            <a:r>
              <a:rPr lang="ru" sz="1200" dirty="0">
                <a:latin typeface="Raleway"/>
                <a:ea typeface="Raleway SemiBold"/>
                <a:cs typeface="Raleway SemiBold"/>
                <a:sym typeface="Raleway SemiBold"/>
              </a:rPr>
              <a:t>, </a:t>
            </a:r>
            <a:endParaRPr lang="ru-RU" sz="1200" dirty="0">
              <a:solidFill>
                <a:srgbClr val="000000"/>
              </a:solidFill>
              <a:latin typeface="Raleway"/>
              <a:ea typeface="Raleway"/>
              <a:cs typeface="Raleway"/>
            </a:endParaRP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ru" sz="1200" dirty="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 SemiBold"/>
              </a:rPr>
              <a:t>Выгода: </a:t>
            </a:r>
            <a:r>
              <a:rPr lang="ru" sz="1200" dirty="0">
                <a:latin typeface="Raleway"/>
                <a:ea typeface="Raleway"/>
                <a:cs typeface="Raleway"/>
                <a:sym typeface="Raleway SemiBold"/>
              </a:rPr>
              <a:t>Проект направлен на улучшение психо-эмоционального состояния студентов и преподавателей ТГПУ, что отлично влияет на продуктивность и учёбу, способствует у</a:t>
            </a:r>
            <a:r>
              <a:rPr lang="ru" sz="1200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 SemiBold"/>
              </a:rPr>
              <a:t>меньшению стресса и личных переживаний, повышению  мотивации к учёбе и к жизни.</a:t>
            </a:r>
            <a:endParaRPr lang="ru" sz="1200" dirty="0">
              <a:solidFill>
                <a:srgbClr val="000000"/>
              </a:solidFill>
              <a:latin typeface="Raleway"/>
              <a:ea typeface="Raleway"/>
              <a:cs typeface="Raleway"/>
            </a:endParaRP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ru" sz="1200" dirty="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 SemiBold"/>
              </a:rPr>
              <a:t>Отличие: </a:t>
            </a:r>
            <a:r>
              <a:rPr lang="ru" sz="1200" dirty="0">
                <a:latin typeface="Raleway"/>
                <a:ea typeface="Raleway"/>
                <a:cs typeface="Raleway"/>
                <a:sym typeface="Raleway SemiBold"/>
              </a:rPr>
              <a:t>Университеты ныне не имели на практике подобные проекты, проект является уникальным и новаторским.</a:t>
            </a:r>
            <a:endParaRPr lang="ru" sz="1200" dirty="0">
              <a:solidFill>
                <a:srgbClr val="000000"/>
              </a:solidFill>
              <a:latin typeface="Raleway"/>
              <a:ea typeface="Raleway"/>
              <a:cs typeface="Raleway"/>
            </a:endParaRP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ru" sz="1200" dirty="0">
                <a:solidFill>
                  <a:srgbClr val="FD493D"/>
                </a:solidFill>
                <a:latin typeface="Raleway"/>
                <a:ea typeface="Raleway SemiBold"/>
                <a:cs typeface="Raleway SemiBold"/>
                <a:sym typeface="Raleway SemiBold"/>
              </a:rPr>
              <a:t>доказательство</a:t>
            </a:r>
            <a:r>
              <a:rPr lang="ru" sz="12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latin typeface="Raleway"/>
                <a:ea typeface="Raleway"/>
                <a:cs typeface="Raleway"/>
                <a:sym typeface="Raleway"/>
              </a:rPr>
              <a:t>Мы провели опрос, который показал, что проблема актуальна среди студентов ТГПУ, где большинство опрошенных ответило, что "Хотели бы получить помощь, но не обращались за ней напрямую". Многие студенты хотят, чтобы в ТГПУ появился наш проект с психологической помощью.</a:t>
            </a:r>
            <a:endParaRPr lang="ru" sz="1200" dirty="0">
              <a:solidFill>
                <a:srgbClr val="000000"/>
              </a:solidFill>
              <a:latin typeface="Raleway"/>
              <a:ea typeface="Raleway"/>
              <a:cs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600" dirty="0">
              <a:solidFill>
                <a:srgbClr val="FD493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6817" y="71048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456825" y="1134253"/>
            <a:ext cx="5512800" cy="393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indent="-317500">
              <a:lnSpc>
                <a:spcPct val="115000"/>
              </a:lnSpc>
              <a:spcBef>
                <a:spcPts val="1300"/>
              </a:spcBef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Чёрная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будка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со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шторкой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,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которая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будет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закрывать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вход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.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Внутри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столик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с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ящиком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,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который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будет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сохранять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анонимность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студентов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,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рядом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лежат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бумажки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с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ручкой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и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пуфик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.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На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стенах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можно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разместить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QR-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код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,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который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будет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переносить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студентов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на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сайт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с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аффирмацией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 и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</a:rPr>
              <a:t>психологом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</a:rPr>
              <a:t>.</a:t>
            </a:r>
            <a:br>
              <a:rPr lang="ru" sz="1200" dirty="0">
                <a:latin typeface="Raleway"/>
                <a:ea typeface="Raleway"/>
              </a:rPr>
            </a:br>
            <a:endParaRPr lang="ru" sz="1200" dirty="0">
              <a:latin typeface="Raleway"/>
              <a:ea typeface="Raleway"/>
            </a:endParaRPr>
          </a:p>
          <a:p>
            <a:pPr marL="457200" indent="-317500">
              <a:lnSpc>
                <a:spcPct val="115000"/>
              </a:lnSpc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sym typeface="Raleway"/>
              </a:rPr>
              <a:t>Студенты получают не только идеи для самосовершенствования, но и возможность проработать свои переживания с психологом.</a:t>
            </a:r>
            <a:endParaRPr sz="1200" i="1" dirty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457200" indent="-317500">
              <a:lnSpc>
                <a:spcPct val="115000"/>
              </a:lnSpc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200" i="1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Проект будет доступным и не только узконаправленным (Только для ТГПУ), но и имеет перспективу распространиться в другие ВУЗы, а в будущем и в различные рабочие офисы. </a:t>
            </a:r>
          </a:p>
          <a:p>
            <a:pPr marL="457200" indent="-317500">
              <a:lnSpc>
                <a:spcPct val="115000"/>
              </a:lnSpc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sym typeface="Raleway"/>
              </a:rPr>
              <a:t>Студенты могут легко получать доступ к полезным материалам и аффирмациям, не тратя время на поиск информации.</a:t>
            </a:r>
            <a:endParaRPr sz="1200" i="1" dirty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>
              <a:lnSpc>
                <a:spcPct val="114999"/>
              </a:lnSpc>
            </a:pPr>
            <a:br>
              <a:rPr lang="en-US" sz="1200" dirty="0">
                <a:latin typeface="Raleway"/>
              </a:rPr>
            </a:br>
            <a:r>
              <a:rPr lang="en-US" sz="1200" dirty="0">
                <a:solidFill>
                  <a:srgbClr val="132C40"/>
                </a:solidFill>
                <a:latin typeface="Raleway"/>
              </a:rPr>
              <a:t> 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Проект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планирует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перерабатывать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бумагу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с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специальными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чернилами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,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которые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исчезают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под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действием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большой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температуры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для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создания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 </a:t>
            </a:r>
            <a:r>
              <a:rPr lang="en-US" sz="1200" dirty="0" err="1">
                <a:solidFill>
                  <a:srgbClr val="132C40"/>
                </a:solidFill>
                <a:latin typeface="Raleway"/>
              </a:rPr>
              <a:t>экоручки</a:t>
            </a:r>
            <a:r>
              <a:rPr lang="en-US" sz="1200" dirty="0">
                <a:solidFill>
                  <a:srgbClr val="132C40"/>
                </a:solidFill>
                <a:latin typeface="Raleway"/>
              </a:rPr>
              <a:t>.</a:t>
            </a:r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6100038" y="1542001"/>
            <a:ext cx="2664600" cy="2398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фото, картинка, </a:t>
            </a:r>
            <a:endParaRPr>
              <a:solidFill>
                <a:srgbClr val="132C4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схема предполагаемого продукта</a:t>
            </a:r>
            <a:endParaRPr>
              <a:solidFill>
                <a:srgbClr val="132C40"/>
              </a:solidFill>
            </a:endParaRPr>
          </a:p>
        </p:txBody>
      </p:sp>
      <p:pic>
        <p:nvPicPr>
          <p:cNvPr id="112" name="Google Shape;112;p17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  <p:pic>
        <p:nvPicPr>
          <p:cNvPr id="2" name="Рисунок 1" descr="Изображение выглядит как в помещении, одежда, сте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CD2A5E70-EBD7-1E44-1DC2-7D12F4FA3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821" y="1136114"/>
            <a:ext cx="2856155" cy="28781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569613" y="8818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568324" y="1383014"/>
            <a:ext cx="6513900" cy="3020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ru" sz="1000" b="1" dirty="0">
                <a:latin typeface="Raleway"/>
              </a:rPr>
              <a:t>ПО для автоматов</a:t>
            </a:r>
            <a:r>
              <a:rPr lang="ru" sz="1000" dirty="0">
                <a:latin typeface="Raleway"/>
              </a:rPr>
              <a:t>:</a:t>
            </a:r>
            <a:endParaRPr lang="ru-RU" sz="1000" i="1">
              <a:latin typeface="Raleway"/>
            </a:endParaRPr>
          </a:p>
          <a:p>
            <a:pPr>
              <a:buClr>
                <a:schemeClr val="dk1"/>
              </a:buClr>
              <a:buSzPts val="1400"/>
              <a:buFont typeface="Arial"/>
              <a:buChar char="•"/>
            </a:pPr>
            <a:r>
              <a:rPr lang="ru" sz="1000" dirty="0">
                <a:latin typeface="Raleway"/>
              </a:rPr>
              <a:t>Программное обеспечение, позволяющее пользователям выбирать категории переживаний и отправлять сообщения.</a:t>
            </a:r>
          </a:p>
          <a:p>
            <a:pPr>
              <a:buClr>
                <a:schemeClr val="dk1"/>
              </a:buClr>
              <a:buSzPts val="1400"/>
              <a:buFont typeface="Arial"/>
              <a:buChar char="•"/>
            </a:pPr>
            <a:r>
              <a:rPr lang="ru" sz="1000" dirty="0">
                <a:latin typeface="Raleway"/>
              </a:rPr>
              <a:t>Интерфейс для распечатки QR-кодов и аффирмаций.</a:t>
            </a:r>
          </a:p>
          <a:p>
            <a:pPr>
              <a:buClr>
                <a:schemeClr val="dk1"/>
              </a:buClr>
              <a:buSzPts val="1400"/>
              <a:buFont typeface="Arial"/>
              <a:buChar char="•"/>
            </a:pPr>
            <a:r>
              <a:rPr lang="ru" sz="1000" b="1" dirty="0">
                <a:latin typeface="Raleway"/>
                <a:ea typeface="Raleway"/>
              </a:rPr>
              <a:t>Корпус будки</a:t>
            </a:r>
            <a:r>
              <a:rPr lang="ru" sz="1000" dirty="0">
                <a:latin typeface="Raleway"/>
                <a:ea typeface="Raleway"/>
              </a:rPr>
              <a:t>:</a:t>
            </a:r>
            <a:endParaRPr lang="ru" sz="1000" i="1">
              <a:latin typeface="Raleway"/>
              <a:ea typeface="Raleway"/>
            </a:endParaRPr>
          </a:p>
          <a:p>
            <a:pPr>
              <a:buClr>
                <a:schemeClr val="dk1"/>
              </a:buClr>
              <a:buSzPts val="1400"/>
              <a:buFont typeface="Arial"/>
              <a:buChar char="•"/>
            </a:pPr>
            <a:r>
              <a:rPr lang="ru" sz="1000" dirty="0">
                <a:latin typeface="Raleway"/>
                <a:ea typeface="Raleway"/>
              </a:rPr>
              <a:t>Металл или прочный </a:t>
            </a:r>
            <a:r>
              <a:rPr lang="ru" sz="1000" dirty="0">
                <a:latin typeface="Raleway"/>
                <a:ea typeface="Raleway"/>
                <a:sym typeface="Raleway"/>
              </a:rPr>
              <a:t>пластик для каркаса и внешней оболочки.</a:t>
            </a:r>
            <a:endParaRPr lang="ru" sz="1000" dirty="0">
              <a:latin typeface="Raleway"/>
            </a:endParaRPr>
          </a:p>
          <a:p>
            <a:pPr>
              <a:buClr>
                <a:schemeClr val="dk1"/>
              </a:buClr>
              <a:buSzPts val="1400"/>
              <a:buFont typeface="Arial"/>
              <a:buChar char="•"/>
            </a:pPr>
            <a:r>
              <a:rPr lang="ru" sz="1000" dirty="0">
                <a:latin typeface="Raleway"/>
                <a:ea typeface="Raleway"/>
                <a:sym typeface="Raleway"/>
              </a:rPr>
              <a:t>Закаленное стекло или акрил для экранов/окна фидбэка. Внутренняя отделка:</a:t>
            </a:r>
            <a:endParaRPr lang="ru" sz="1000" dirty="0">
              <a:latin typeface="Raleway"/>
              <a:ea typeface="Raleway"/>
            </a:endParaRPr>
          </a:p>
          <a:p>
            <a:pPr>
              <a:buClr>
                <a:schemeClr val="dk1"/>
              </a:buClr>
              <a:buSzPts val="1400"/>
              <a:buFont typeface="Arial"/>
              <a:buChar char="•"/>
            </a:pPr>
            <a:r>
              <a:rPr lang="ru" sz="1000" dirty="0">
                <a:latin typeface="Raleway"/>
                <a:ea typeface="Raleway"/>
                <a:sym typeface="Raleway"/>
              </a:rPr>
              <a:t>Звукоизоляционные материалы.</a:t>
            </a:r>
            <a:br>
              <a:rPr lang="ru" sz="1000" dirty="0">
                <a:latin typeface="Raleway"/>
                <a:ea typeface="Raleway"/>
              </a:rPr>
            </a:br>
            <a:r>
              <a:rPr lang="ru" sz="1000" b="1" dirty="0">
                <a:latin typeface="Raleway"/>
              </a:rPr>
              <a:t>Электронные компоненты</a:t>
            </a:r>
            <a:r>
              <a:rPr lang="ru" sz="1000" dirty="0">
                <a:latin typeface="Raleway"/>
              </a:rPr>
              <a:t>:</a:t>
            </a:r>
          </a:p>
          <a:p>
            <a:pPr>
              <a:buClr>
                <a:schemeClr val="dk1"/>
              </a:buClr>
              <a:buSzPts val="1400"/>
              <a:buFont typeface="Arial"/>
              <a:buChar char="•"/>
            </a:pPr>
            <a:r>
              <a:rPr lang="ru" sz="1000" dirty="0">
                <a:latin typeface="Raleway"/>
              </a:rPr>
              <a:t>Сенсорный экран.</a:t>
            </a:r>
          </a:p>
          <a:p>
            <a:pPr>
              <a:buClr>
                <a:schemeClr val="dk1"/>
              </a:buClr>
              <a:buSzPts val="1400"/>
              <a:buFont typeface="Arial"/>
              <a:buChar char="•"/>
            </a:pPr>
            <a:r>
              <a:rPr lang="ru" sz="1000" dirty="0">
                <a:latin typeface="Raleway"/>
              </a:rPr>
              <a:t>Принтер для печати QR-кодов и аффирмаций. + Считыватель QR-кодов.</a:t>
            </a:r>
            <a:br>
              <a:rPr lang="ru" sz="1000" dirty="0">
                <a:latin typeface="Raleway"/>
              </a:rPr>
            </a:br>
            <a:endParaRPr>
              <a:latin typeface="Raleway"/>
            </a:endParaRPr>
          </a:p>
          <a:p>
            <a:pPr marL="457200" indent="-317500">
              <a:lnSpc>
                <a:spcPct val="114999"/>
              </a:lnSpc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000" i="1" u="sng" dirty="0">
                <a:latin typeface="Raleway"/>
              </a:rPr>
              <a:t>Необходимо разработать дизайн и спроектировать 3D чертёж автомата. Разработать ПО, интерфейс. Закупить необходимый материал, создать автомат и протестировать.</a:t>
            </a:r>
            <a:br>
              <a:rPr lang="ru" i="1" u="sng" dirty="0">
                <a:latin typeface="Raleway"/>
              </a:rPr>
            </a:br>
            <a:br>
              <a:rPr lang="ru" i="1" u="sng" dirty="0">
                <a:latin typeface="Raleway"/>
              </a:rPr>
            </a:br>
            <a:endParaRPr lang="ru" i="1" u="sng">
              <a:solidFill>
                <a:schemeClr val="dk2"/>
              </a:solidFill>
              <a:latin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457200" y="2047225"/>
            <a:ext cx="8029500" cy="1808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ОПИШИТЕ РЫНОК В 5 ПРЕДЛОЖЕНИЯХ?</a:t>
            </a:r>
            <a:endParaRPr sz="1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lang="ru" i="1" dirty="0">
                <a:latin typeface="Raleway"/>
                <a:ea typeface="Raleway"/>
                <a:cs typeface="Raleway"/>
                <a:sym typeface="Raleway"/>
              </a:rPr>
              <a:t>Мы работаем на рынке B2</a:t>
            </a:r>
            <a:r>
              <a:rPr lang="en-US" i="1" dirty="0"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lang="ru-RU" i="1" dirty="0"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i="1" dirty="0" err="1">
                <a:latin typeface="Raleway"/>
                <a:ea typeface="Raleway"/>
                <a:cs typeface="Raleway"/>
                <a:sym typeface="Raleway"/>
              </a:rPr>
              <a:t>EduNet</a:t>
            </a:r>
            <a:endParaRPr i="1" dirty="0"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>
              <a:lnSpc>
                <a:spcPct val="115000"/>
              </a:lnSpc>
              <a:buSzPts val="1400"/>
              <a:buFont typeface="Raleway"/>
              <a:buAutoNum type="arabicPeriod"/>
            </a:pPr>
            <a:r>
              <a:rPr lang="ru" i="1" dirty="0">
                <a:latin typeface="Raleway"/>
                <a:ea typeface="Raleway"/>
                <a:cs typeface="Raleway"/>
                <a:sym typeface="Raleway"/>
              </a:rPr>
              <a:t>Целевая аудитория студенты и преподаватели ТГПУ .</a:t>
            </a:r>
            <a:endParaRPr i="1" dirty="0"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>
              <a:lnSpc>
                <a:spcPct val="115000"/>
              </a:lnSpc>
              <a:buSzPts val="1400"/>
              <a:buFont typeface="Raleway"/>
              <a:buAutoNum type="arabicPeriod"/>
            </a:pPr>
            <a:r>
              <a:rPr lang="ru" i="1" dirty="0">
                <a:latin typeface="Raleway"/>
                <a:ea typeface="Raleway"/>
                <a:cs typeface="Raleway"/>
                <a:sym typeface="Raleway"/>
              </a:rPr>
              <a:t>Стоимость услиги будет составлять 100 рублей. </a:t>
            </a:r>
          </a:p>
          <a:p>
            <a:pPr marL="457200" indent="-317500">
              <a:lnSpc>
                <a:spcPct val="115000"/>
              </a:lnSpc>
              <a:buSzPts val="1400"/>
              <a:buFont typeface="Raleway"/>
              <a:buAutoNum type="arabicPeriod"/>
            </a:pPr>
            <a:r>
              <a:rPr lang="ru" i="1" dirty="0">
                <a:latin typeface="Raleway"/>
                <a:ea typeface="Raleway"/>
                <a:cs typeface="Raleway"/>
                <a:sym typeface="Raleway"/>
              </a:rPr>
              <a:t>Нашу услугу купят - 2500 человек. </a:t>
            </a:r>
          </a:p>
          <a:p>
            <a:pPr marL="457200" indent="-317500">
              <a:lnSpc>
                <a:spcPct val="115000"/>
              </a:lnSpc>
              <a:buSzPts val="1400"/>
              <a:buFont typeface="Raleway"/>
              <a:buAutoNum type="arabicPeriod"/>
            </a:pPr>
            <a:r>
              <a:rPr lang="ru" i="1" dirty="0">
                <a:latin typeface="Raleway"/>
                <a:ea typeface="Raleway"/>
                <a:cs typeface="Raleway"/>
                <a:sym typeface="Raleway"/>
              </a:rPr>
              <a:t>Мы заработаем 250 тысяч рублей. </a:t>
            </a:r>
            <a:endParaRPr i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0" name="Google Shape;130;p19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488944" y="2340288"/>
            <a:ext cx="6936600" cy="167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Конкуренты: </a:t>
            </a:r>
            <a:b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Прямой: Компании услуг психологической помощи (психологи).</a:t>
            </a:r>
            <a:b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Косвенный: Друзья/подруги, семья, которым можно выговориться.</a:t>
            </a:r>
            <a:endParaRPr lang="ru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457200" indent="-317500">
              <a:lnSpc>
                <a:spcPct val="114999"/>
              </a:lnSpc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Преимущество - Мы студенты ТГПУ, больше осведомлены о проблемах университета, студентов, и </a:t>
            </a:r>
            <a:r>
              <a:rPr lang="ru" i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т.д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потому что напрямую вовлечены в жизнь ВУЗа.</a:t>
            </a:r>
            <a:endParaRPr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9</a:t>
            </a:fld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/>
        </p:nvSpPr>
        <p:spPr>
          <a:xfrm>
            <a:off x="488944" y="2345556"/>
            <a:ext cx="6936600" cy="1565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11150">
              <a:lnSpc>
                <a:spcPct val="115000"/>
              </a:lnSpc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Наш продукт – услуги психологической помощи и мотивационные  аффирмации. </a:t>
            </a:r>
          </a:p>
          <a:p>
            <a:pPr marL="457200" indent="-311150">
              <a:lnSpc>
                <a:spcPct val="115000"/>
              </a:lnSpc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Потребители – студенты и преподаватели ТГПУ</a:t>
            </a:r>
          </a:p>
          <a:p>
            <a:pPr marL="457200" indent="-311150">
              <a:lnSpc>
                <a:spcPct val="115000"/>
              </a:lnSpc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-RU" sz="1300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Стоимость услуги будет составлять 100 рублей. </a:t>
            </a:r>
          </a:p>
          <a:p>
            <a:pPr marL="457200" indent="-311150">
              <a:lnSpc>
                <a:spcPct val="115000"/>
              </a:lnSpc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-RU" sz="1300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заработаем 250 тысяч рублей. </a:t>
            </a:r>
          </a:p>
          <a:p>
            <a:pPr marL="457200" indent="-311150">
              <a:lnSpc>
                <a:spcPct val="115000"/>
              </a:lnSpc>
              <a:buClr>
                <a:schemeClr val="dk1"/>
              </a:buClr>
              <a:buSzPts val="1300"/>
              <a:buFont typeface="Raleway"/>
              <a:buChar char="●"/>
            </a:pPr>
            <a:endParaRPr sz="1300" i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21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10</a:t>
            </a:fld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>
            <a:spLocks noGrp="1"/>
          </p:cNvSpPr>
          <p:nvPr>
            <p:ph type="title"/>
          </p:nvPr>
        </p:nvSpPr>
        <p:spPr>
          <a:xfrm>
            <a:off x="456810" y="736387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64" name="Google Shape;164;p23"/>
          <p:cNvGraphicFramePr/>
          <p:nvPr>
            <p:extLst>
              <p:ext uri="{D42A27DB-BD31-4B8C-83A1-F6EECF244321}">
                <p14:modId xmlns:p14="http://schemas.microsoft.com/office/powerpoint/2010/main" val="1881174095"/>
              </p:ext>
            </p:extLst>
          </p:nvPr>
        </p:nvGraphicFramePr>
        <p:xfrm>
          <a:off x="513960" y="1480793"/>
          <a:ext cx="3093634" cy="3095217"/>
        </p:xfrm>
        <a:graphic>
          <a:graphicData uri="http://schemas.openxmlformats.org/drawingml/2006/table">
            <a:tbl>
              <a:tblPr>
                <a:noFill/>
                <a:tableStyleId>{27C7109A-20A1-42DF-92F8-EC4943D437D4}</a:tableStyleId>
              </a:tblPr>
              <a:tblGrid>
                <a:gridCol w="198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9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АРИНА ПЕТРОВА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ГЕНЕРАТОР ИДЕЙ</a:t>
                      </a:r>
                      <a:endParaRPr lang="ru"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АЛИНА МАКСИМОВА</a:t>
                      </a:r>
                      <a:endParaRPr lang="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АНАЛИТИК</a:t>
                      </a:r>
                      <a:endParaRPr lang="ru"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ПОЛИНА ЧУМАЧЕНКО</a:t>
                      </a:r>
                      <a:endParaRPr lang="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ЛИДЕР</a:t>
                      </a:r>
                      <a:endParaRPr lang="ru-RU"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ФЕДОЩЕНКО ВИКТОР</a:t>
                      </a:r>
                      <a:endParaRPr lang="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МЕНЕДЖЕР</a:t>
                      </a:r>
                      <a:endParaRPr lang="ru"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67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ВОРОТНИКОВА ВАЛЕРИЯ</a:t>
                      </a:r>
                      <a:endParaRPr lang="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СЕКРЕТАРЬ</a:t>
                      </a:r>
                      <a:endParaRPr lang="ru"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722283"/>
                  </a:ext>
                </a:extLst>
              </a:tr>
              <a:tr h="43967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ХРАПОВА ВИКТОРИЯ</a:t>
                      </a:r>
                      <a:endParaRPr lang="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СПИКЕР</a:t>
                      </a:r>
                      <a:endParaRPr lang="ru"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608578"/>
                  </a:ext>
                </a:extLst>
              </a:tr>
              <a:tr h="43967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БЫЧКОВ МИХАИЛ</a:t>
                      </a:r>
                      <a:endParaRPr lang="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ДИЗАЙНЕР</a:t>
                      </a:r>
                      <a:endParaRPr lang="ru"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04507"/>
                  </a:ext>
                </a:extLst>
              </a:tr>
            </a:tbl>
          </a:graphicData>
        </a:graphic>
      </p:graphicFrame>
      <p:pic>
        <p:nvPicPr>
          <p:cNvPr id="167" name="Google Shape;167;p2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11</a:t>
            </a:fld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к, Человеческое лицо, одежда, плечо&#10;&#10;Автоматически созданное описание">
            <a:extLst>
              <a:ext uri="{FF2B5EF4-FFF2-40B4-BE49-F238E27FC236}">
                <a16:creationId xmlns:a16="http://schemas.microsoft.com/office/drawing/2014/main" id="{03CC4C96-4644-955A-589F-83AA54F0E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54" y="1773968"/>
            <a:ext cx="2321805" cy="2370005"/>
          </a:xfrm>
          <a:prstGeom prst="roundRect">
            <a:avLst/>
          </a:prstGeom>
        </p:spPr>
      </p:pic>
      <p:sp>
        <p:nvSpPr>
          <p:cNvPr id="189" name="Google Shape;189;p26"/>
          <p:cNvSpPr txBox="1">
            <a:spLocks noGrp="1"/>
          </p:cNvSpPr>
          <p:nvPr>
            <p:ph type="title"/>
          </p:nvPr>
        </p:nvSpPr>
        <p:spPr>
          <a:xfrm>
            <a:off x="456817" y="110295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</a:p>
        </p:txBody>
      </p:sp>
      <p:sp>
        <p:nvSpPr>
          <p:cNvPr id="191" name="Google Shape;191;p26"/>
          <p:cNvSpPr txBox="1">
            <a:spLocks noGrp="1"/>
          </p:cNvSpPr>
          <p:nvPr>
            <p:ph type="body" idx="1"/>
          </p:nvPr>
        </p:nvSpPr>
        <p:spPr>
          <a:xfrm>
            <a:off x="4385765" y="2154607"/>
            <a:ext cx="3383264" cy="192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269875" indent="0">
              <a:lnSpc>
                <a:spcPct val="114999"/>
              </a:lnSpc>
              <a:buNone/>
            </a:pPr>
            <a:r>
              <a:rPr lang="ru" sz="1400"/>
              <a:t>Телеграмм: @Poly_chumachenko</a:t>
            </a:r>
          </a:p>
          <a:p>
            <a:pPr marL="269875" indent="0">
              <a:lnSpc>
                <a:spcPct val="114999"/>
              </a:lnSpc>
              <a:buNone/>
            </a:pPr>
            <a:r>
              <a:rPr lang="ru" sz="1400"/>
              <a:t>ВКонтакте: @polina_chumachenko</a:t>
            </a:r>
          </a:p>
          <a:p>
            <a:pPr marL="269875" indent="0">
              <a:lnSpc>
                <a:spcPct val="114999"/>
              </a:lnSpc>
              <a:buNone/>
            </a:pPr>
            <a:r>
              <a:rPr lang="ru" sz="1400"/>
              <a:t>Лидер ID: 6235298</a:t>
            </a:r>
          </a:p>
          <a:p>
            <a:pPr marL="269875" indent="0">
              <a:lnSpc>
                <a:spcPct val="114999"/>
              </a:lnSpc>
              <a:buNone/>
            </a:pPr>
            <a:r>
              <a:rPr lang="ru" sz="1400"/>
              <a:t>Unit ID: U1886280</a:t>
            </a:r>
          </a:p>
          <a:p>
            <a:pPr marL="269875" indent="0">
              <a:lnSpc>
                <a:spcPct val="114999"/>
              </a:lnSpc>
              <a:buNone/>
            </a:pPr>
            <a:r>
              <a:rPr lang="ru" sz="1400"/>
              <a:t>Номер телефона: +</a:t>
            </a:r>
            <a:r>
              <a:rPr lang="ru" sz="1400">
                <a:ea typeface="Roboto"/>
                <a:cs typeface="Roboto"/>
              </a:rPr>
              <a:t>79234187252</a:t>
            </a:r>
            <a:endParaRPr lang="en-US" sz="1400">
              <a:ea typeface="Roboto"/>
              <a:cs typeface="Roboto"/>
            </a:endParaRPr>
          </a:p>
          <a:p>
            <a:pPr marL="269875" indent="0">
              <a:lnSpc>
                <a:spcPct val="114999"/>
              </a:lnSpc>
              <a:buNone/>
            </a:pPr>
            <a:r>
              <a:rPr lang="ru" sz="1400"/>
              <a:t>Почта:</a:t>
            </a:r>
            <a:r>
              <a:rPr lang="ru" sz="1400">
                <a:solidFill>
                  <a:schemeClr val="bg2"/>
                </a:solidFill>
              </a:rPr>
              <a:t> </a:t>
            </a:r>
            <a:r>
              <a:rPr lang="ru" sz="1000">
                <a:solidFill>
                  <a:schemeClr val="bg2"/>
                </a:solidFill>
                <a:ea typeface="Roboto"/>
                <a:cs typeface="Roboto"/>
              </a:rPr>
              <a:t>polinachumachenko4@gmail.com</a:t>
            </a:r>
            <a:endParaRPr lang="ru" sz="1000">
              <a:solidFill>
                <a:schemeClr val="bg2"/>
              </a:solidFill>
            </a:endParaRPr>
          </a:p>
        </p:txBody>
      </p:sp>
      <p:pic>
        <p:nvPicPr>
          <p:cNvPr id="192" name="Google Shape;192;p26"/>
          <p:cNvPicPr preferRelativeResize="0"/>
          <p:nvPr/>
        </p:nvPicPr>
        <p:blipFill rotWithShape="1">
          <a:blip r:embed="rId4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12</a:t>
            </a:fld>
            <a:endParaRPr sz="900"/>
          </a:p>
        </p:txBody>
      </p:sp>
      <p:sp>
        <p:nvSpPr>
          <p:cNvPr id="194" name="Google Shape;194;p26"/>
          <p:cNvSpPr/>
          <p:nvPr/>
        </p:nvSpPr>
        <p:spPr>
          <a:xfrm>
            <a:off x="450722" y="1775189"/>
            <a:ext cx="2332904" cy="2364324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26"/>
          <p:cNvSpPr/>
          <p:nvPr/>
        </p:nvSpPr>
        <p:spPr>
          <a:xfrm>
            <a:off x="4572000" y="2124086"/>
            <a:ext cx="3132000" cy="166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731</Words>
  <Application>Microsoft Office PowerPoint</Application>
  <PresentationFormat>Экран (16:9)</PresentationFormat>
  <Paragraphs>92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Roboto Condensed</vt:lpstr>
      <vt:lpstr>Arial</vt:lpstr>
      <vt:lpstr>Roboto</vt:lpstr>
      <vt:lpstr>Raleway Italic</vt:lpstr>
      <vt:lpstr>Raleway</vt:lpstr>
      <vt:lpstr>Raleway SemiBold</vt:lpstr>
      <vt:lpstr>Century Gothic</vt:lpstr>
      <vt:lpstr>italic</vt:lpstr>
      <vt:lpstr>Simple Light</vt:lpstr>
      <vt:lpstr>Социальный проект "ЭХО ЗАБОТЫ"» 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РЕШЕНИЕ</vt:lpstr>
      <vt:lpstr>РЫНОК</vt:lpstr>
      <vt:lpstr>КОНКУРЕНТЫ</vt:lpstr>
      <vt:lpstr>БИЗНЕС-МОДЕЛЬ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Полина Чумаченко</cp:lastModifiedBy>
  <cp:revision>154</cp:revision>
  <dcterms:modified xsi:type="dcterms:W3CDTF">2024-10-13T13:33:06Z</dcterms:modified>
</cp:coreProperties>
</file>